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3" r:id="rId2"/>
    <p:sldId id="263" r:id="rId3"/>
    <p:sldId id="285" r:id="rId4"/>
    <p:sldId id="264" r:id="rId5"/>
    <p:sldId id="267" r:id="rId6"/>
    <p:sldId id="265"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snapToGrid="0">
      <p:cViewPr varScale="1">
        <p:scale>
          <a:sx n="81" d="100"/>
          <a:sy n="81" d="100"/>
        </p:scale>
        <p:origin x="9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E5C1D-C19A-4B01-8DF7-805F814AD3BE}" type="doc">
      <dgm:prSet loTypeId="urn:microsoft.com/office/officeart/2008/layout/HexagonCluster" loCatId="picture" qsTypeId="urn:microsoft.com/office/officeart/2005/8/quickstyle/simple1" qsCatId="simple" csTypeId="urn:microsoft.com/office/officeart/2005/8/colors/accent1_2" csCatId="accent1" phldr="1"/>
      <dgm:spPr/>
    </dgm:pt>
    <dgm:pt modelId="{C6724A32-6A10-43D6-81E0-0EB349BAAC34}">
      <dgm:prSet phldrT="[Text]" phldr="1"/>
      <dgm:spPr/>
      <dgm:t>
        <a:bodyPr/>
        <a:lstStyle/>
        <a:p>
          <a:endParaRPr lang="en-US"/>
        </a:p>
      </dgm:t>
    </dgm:pt>
    <dgm:pt modelId="{1C71531D-C615-4AFF-93BE-5ADD2177B513}" type="sibTrans" cxnId="{1CC6A0BD-ECF5-4A82-ABD0-D41F90FD88B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effectLst>
          <a:softEdge rad="63500"/>
        </a:effectLst>
      </dgm:spPr>
      <dgm:t>
        <a:bodyPr/>
        <a:lstStyle/>
        <a:p>
          <a:endParaRPr lang="en-US"/>
        </a:p>
      </dgm:t>
    </dgm:pt>
    <dgm:pt modelId="{2CB26C96-B3EA-4040-9EF2-31618BE6BBED}" type="parTrans" cxnId="{1CC6A0BD-ECF5-4A82-ABD0-D41F90FD88B1}">
      <dgm:prSet/>
      <dgm:spPr/>
      <dgm:t>
        <a:bodyPr/>
        <a:lstStyle/>
        <a:p>
          <a:endParaRPr lang="en-US"/>
        </a:p>
      </dgm:t>
    </dgm:pt>
    <dgm:pt modelId="{0B57BFC6-ABCA-4F08-B412-1337DE8B7820}" type="pres">
      <dgm:prSet presAssocID="{A88E5C1D-C19A-4B01-8DF7-805F814AD3BE}" presName="Name0" presStyleCnt="0">
        <dgm:presLayoutVars>
          <dgm:chMax val="21"/>
          <dgm:chPref val="21"/>
        </dgm:presLayoutVars>
      </dgm:prSet>
      <dgm:spPr/>
    </dgm:pt>
    <dgm:pt modelId="{28F99E9C-BD27-476E-9256-71AE48B96D1F}" type="pres">
      <dgm:prSet presAssocID="{C6724A32-6A10-43D6-81E0-0EB349BAAC34}" presName="text1" presStyleCnt="0"/>
      <dgm:spPr/>
    </dgm:pt>
    <dgm:pt modelId="{9CBCB3E4-1D40-4068-BA9C-069CD87581DC}" type="pres">
      <dgm:prSet presAssocID="{C6724A32-6A10-43D6-81E0-0EB349BAAC34}" presName="textRepeatNode" presStyleLbl="alignNode1" presStyleIdx="0" presStyleCnt="1" custLinFactNeighborX="-34847" custLinFactNeighborY="-75269">
        <dgm:presLayoutVars>
          <dgm:chMax val="0"/>
          <dgm:chPref val="0"/>
          <dgm:bulletEnabled val="1"/>
        </dgm:presLayoutVars>
      </dgm:prSet>
      <dgm:spPr/>
      <dgm:t>
        <a:bodyPr/>
        <a:lstStyle/>
        <a:p>
          <a:endParaRPr lang="en-US"/>
        </a:p>
      </dgm:t>
    </dgm:pt>
    <dgm:pt modelId="{E5F1D576-6FE1-4E50-949C-18308D134E30}" type="pres">
      <dgm:prSet presAssocID="{C6724A32-6A10-43D6-81E0-0EB349BAAC34}" presName="textaccent1" presStyleCnt="0"/>
      <dgm:spPr/>
    </dgm:pt>
    <dgm:pt modelId="{9EA022CC-33BF-46CD-A8AA-523C37070D73}" type="pres">
      <dgm:prSet presAssocID="{C6724A32-6A10-43D6-81E0-0EB349BAAC34}" presName="accentRepeatNode" presStyleLbl="solidAlignAcc1" presStyleIdx="0" presStyleCnt="2" custLinFactX="100000" custLinFactY="56342" custLinFactNeighborX="195373" custLinFactNeighborY="100000"/>
      <dgm:spPr>
        <a:ln>
          <a:solidFill>
            <a:schemeClr val="bg1"/>
          </a:solidFill>
        </a:ln>
        <a:effectLst>
          <a:softEdge rad="101600"/>
        </a:effectLst>
      </dgm:spPr>
    </dgm:pt>
    <dgm:pt modelId="{0FEF9730-16F4-47DE-828F-D4C4EF0AD7F9}" type="pres">
      <dgm:prSet presAssocID="{1C71531D-C615-4AFF-93BE-5ADD2177B513}" presName="image1" presStyleCnt="0"/>
      <dgm:spPr/>
    </dgm:pt>
    <dgm:pt modelId="{5A5A06AC-6926-4412-9C82-6CA85D0EB5C8}" type="pres">
      <dgm:prSet presAssocID="{1C71531D-C615-4AFF-93BE-5ADD2177B513}" presName="imageRepeatNode" presStyleLbl="alignAcc1" presStyleIdx="0" presStyleCnt="1" custScaleX="153064" custScaleY="149771" custLinFactNeighborX="34082" custLinFactNeighborY="-11936"/>
      <dgm:spPr/>
      <dgm:t>
        <a:bodyPr/>
        <a:lstStyle/>
        <a:p>
          <a:endParaRPr lang="en-US"/>
        </a:p>
      </dgm:t>
    </dgm:pt>
    <dgm:pt modelId="{F48A71D3-09AC-4B0D-B729-994602718975}" type="pres">
      <dgm:prSet presAssocID="{1C71531D-C615-4AFF-93BE-5ADD2177B513}" presName="imageaccent1" presStyleCnt="0"/>
      <dgm:spPr/>
    </dgm:pt>
    <dgm:pt modelId="{0669B5FF-C240-4C6A-AF06-142029F85B3A}" type="pres">
      <dgm:prSet presAssocID="{1C71531D-C615-4AFF-93BE-5ADD2177B513}" presName="accentRepeatNode" presStyleLbl="solidAlignAcc1" presStyleIdx="1" presStyleCnt="2" custLinFactX="-300000" custLinFactY="-200000" custLinFactNeighborX="-335014" custLinFactNeighborY="-238496"/>
      <dgm:spPr>
        <a:ln>
          <a:noFill/>
        </a:ln>
        <a:effectLst>
          <a:softEdge rad="76200"/>
        </a:effectLst>
      </dgm:spPr>
    </dgm:pt>
  </dgm:ptLst>
  <dgm:cxnLst>
    <dgm:cxn modelId="{1CC6A0BD-ECF5-4A82-ABD0-D41F90FD88B1}" srcId="{A88E5C1D-C19A-4B01-8DF7-805F814AD3BE}" destId="{C6724A32-6A10-43D6-81E0-0EB349BAAC34}" srcOrd="0" destOrd="0" parTransId="{2CB26C96-B3EA-4040-9EF2-31618BE6BBED}" sibTransId="{1C71531D-C615-4AFF-93BE-5ADD2177B513}"/>
    <dgm:cxn modelId="{44A599C3-BE6B-4406-B09F-42ACBCA1C8CB}" type="presOf" srcId="{C6724A32-6A10-43D6-81E0-0EB349BAAC34}" destId="{9CBCB3E4-1D40-4068-BA9C-069CD87581DC}" srcOrd="0" destOrd="0" presId="urn:microsoft.com/office/officeart/2008/layout/HexagonCluster"/>
    <dgm:cxn modelId="{5956A678-F047-4704-8F33-0CB721724F8C}" type="presOf" srcId="{A88E5C1D-C19A-4B01-8DF7-805F814AD3BE}" destId="{0B57BFC6-ABCA-4F08-B412-1337DE8B7820}" srcOrd="0" destOrd="0" presId="urn:microsoft.com/office/officeart/2008/layout/HexagonCluster"/>
    <dgm:cxn modelId="{9ED79A7D-1DCF-40C1-9796-A737A77292B8}" type="presOf" srcId="{1C71531D-C615-4AFF-93BE-5ADD2177B513}" destId="{5A5A06AC-6926-4412-9C82-6CA85D0EB5C8}" srcOrd="0" destOrd="0" presId="urn:microsoft.com/office/officeart/2008/layout/HexagonCluster"/>
    <dgm:cxn modelId="{77381504-AFCB-4323-B659-7144900AC8DE}" type="presParOf" srcId="{0B57BFC6-ABCA-4F08-B412-1337DE8B7820}" destId="{28F99E9C-BD27-476E-9256-71AE48B96D1F}" srcOrd="0" destOrd="0" presId="urn:microsoft.com/office/officeart/2008/layout/HexagonCluster"/>
    <dgm:cxn modelId="{A6219D35-A8DF-411B-BA0F-0AA0293E3654}" type="presParOf" srcId="{28F99E9C-BD27-476E-9256-71AE48B96D1F}" destId="{9CBCB3E4-1D40-4068-BA9C-069CD87581DC}" srcOrd="0" destOrd="0" presId="urn:microsoft.com/office/officeart/2008/layout/HexagonCluster"/>
    <dgm:cxn modelId="{876CDF0F-6B0D-4345-AE7F-0C91C6483043}" type="presParOf" srcId="{0B57BFC6-ABCA-4F08-B412-1337DE8B7820}" destId="{E5F1D576-6FE1-4E50-949C-18308D134E30}" srcOrd="1" destOrd="0" presId="urn:microsoft.com/office/officeart/2008/layout/HexagonCluster"/>
    <dgm:cxn modelId="{66FEB493-B907-41A9-9249-F52DAFE75FDC}" type="presParOf" srcId="{E5F1D576-6FE1-4E50-949C-18308D134E30}" destId="{9EA022CC-33BF-46CD-A8AA-523C37070D73}" srcOrd="0" destOrd="0" presId="urn:microsoft.com/office/officeart/2008/layout/HexagonCluster"/>
    <dgm:cxn modelId="{EF255F13-655F-4EB3-9636-5BB4F408F37B}" type="presParOf" srcId="{0B57BFC6-ABCA-4F08-B412-1337DE8B7820}" destId="{0FEF9730-16F4-47DE-828F-D4C4EF0AD7F9}" srcOrd="2" destOrd="0" presId="urn:microsoft.com/office/officeart/2008/layout/HexagonCluster"/>
    <dgm:cxn modelId="{F4287399-A4CC-4EBC-ACF2-499944E2B681}" type="presParOf" srcId="{0FEF9730-16F4-47DE-828F-D4C4EF0AD7F9}" destId="{5A5A06AC-6926-4412-9C82-6CA85D0EB5C8}" srcOrd="0" destOrd="0" presId="urn:microsoft.com/office/officeart/2008/layout/HexagonCluster"/>
    <dgm:cxn modelId="{2E665B70-BC73-478B-8A75-53EB2DD6EB43}" type="presParOf" srcId="{0B57BFC6-ABCA-4F08-B412-1337DE8B7820}" destId="{F48A71D3-09AC-4B0D-B729-994602718975}" srcOrd="3" destOrd="0" presId="urn:microsoft.com/office/officeart/2008/layout/HexagonCluster"/>
    <dgm:cxn modelId="{B8E930A4-AC69-4339-B7D1-C39F6BDB723F}" type="presParOf" srcId="{F48A71D3-09AC-4B0D-B729-994602718975}" destId="{0669B5FF-C240-4C6A-AF06-142029F85B3A}" srcOrd="0" destOrd="0" presId="urn:microsoft.com/office/officeart/2008/layout/Hexagon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CB3E4-1D40-4068-BA9C-069CD87581DC}">
      <dsp:nvSpPr>
        <dsp:cNvPr id="0" name=""/>
        <dsp:cNvSpPr/>
      </dsp:nvSpPr>
      <dsp:spPr>
        <a:xfrm>
          <a:off x="1637801" y="707904"/>
          <a:ext cx="2682701" cy="231024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1280" rIns="0" bIns="81280" numCol="1" spcCol="1270" anchor="ctr" anchorCtr="0">
          <a:noAutofit/>
        </a:bodyPr>
        <a:lstStyle/>
        <a:p>
          <a:pPr lvl="0" algn="ctr" defTabSz="2844800">
            <a:lnSpc>
              <a:spcPct val="90000"/>
            </a:lnSpc>
            <a:spcBef>
              <a:spcPct val="0"/>
            </a:spcBef>
            <a:spcAft>
              <a:spcPct val="35000"/>
            </a:spcAft>
          </a:pPr>
          <a:endParaRPr lang="en-US" sz="6400" kern="1200"/>
        </a:p>
      </dsp:txBody>
      <dsp:txXfrm>
        <a:off x="2053880" y="1066216"/>
        <a:ext cx="1850543" cy="1593622"/>
      </dsp:txXfrm>
    </dsp:sp>
    <dsp:sp modelId="{9EA022CC-33BF-46CD-A8AA-523C37070D73}">
      <dsp:nvSpPr>
        <dsp:cNvPr id="0" name=""/>
        <dsp:cNvSpPr/>
      </dsp:nvSpPr>
      <dsp:spPr>
        <a:xfrm>
          <a:off x="3559697" y="3889477"/>
          <a:ext cx="313104" cy="270235"/>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a:softEdge rad="101600"/>
        </a:effectLst>
      </dsp:spPr>
      <dsp:style>
        <a:lnRef idx="2">
          <a:scrgbClr r="0" g="0" b="0"/>
        </a:lnRef>
        <a:fillRef idx="1">
          <a:scrgbClr r="0" g="0" b="0"/>
        </a:fillRef>
        <a:effectRef idx="0">
          <a:scrgbClr r="0" g="0" b="0"/>
        </a:effectRef>
        <a:fontRef idx="minor"/>
      </dsp:style>
    </dsp:sp>
    <dsp:sp modelId="{5A5A06AC-6926-4412-9C82-6CA85D0EB5C8}">
      <dsp:nvSpPr>
        <dsp:cNvPr id="0" name=""/>
        <dsp:cNvSpPr/>
      </dsp:nvSpPr>
      <dsp:spPr>
        <a:xfrm>
          <a:off x="557717" y="374156"/>
          <a:ext cx="4101000" cy="345902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accen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0669B5FF-C240-4C6A-AF06-142029F85B3A}">
      <dsp:nvSpPr>
        <dsp:cNvPr id="0" name=""/>
        <dsp:cNvSpPr/>
      </dsp:nvSpPr>
      <dsp:spPr>
        <a:xfrm>
          <a:off x="181123" y="2029442"/>
          <a:ext cx="313104" cy="270235"/>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a:softEdge rad="76200"/>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707DB52-7E09-4AD2-AA70-C6B77EFB9A4A}" type="datetimeFigureOut">
              <a:rPr lang="en-US" smtClean="0"/>
              <a:t>14/11/2024</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4569118-2C64-4A07-ACE3-455F24F3CA84}" type="slidenum">
              <a:rPr lang="en-US" smtClean="0"/>
              <a:t>‹#›</a:t>
            </a:fld>
            <a:endParaRPr lang="en-US"/>
          </a:p>
        </p:txBody>
      </p:sp>
    </p:spTree>
    <p:extLst>
      <p:ext uri="{BB962C8B-B14F-4D97-AF65-F5344CB8AC3E}">
        <p14:creationId xmlns:p14="http://schemas.microsoft.com/office/powerpoint/2010/main" val="361130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B1524-E04F-423B-958A-4CBDFD34F433}" type="slidenum">
              <a:rPr lang="en-US" smtClean="0"/>
              <a:t>1</a:t>
            </a:fld>
            <a:endParaRPr lang="en-US"/>
          </a:p>
        </p:txBody>
      </p:sp>
    </p:spTree>
    <p:extLst>
      <p:ext uri="{BB962C8B-B14F-4D97-AF65-F5344CB8AC3E}">
        <p14:creationId xmlns:p14="http://schemas.microsoft.com/office/powerpoint/2010/main" val="144474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20</a:t>
            </a:fld>
            <a:endParaRPr lang="en-US"/>
          </a:p>
        </p:txBody>
      </p:sp>
    </p:spTree>
    <p:extLst>
      <p:ext uri="{BB962C8B-B14F-4D97-AF65-F5344CB8AC3E}">
        <p14:creationId xmlns:p14="http://schemas.microsoft.com/office/powerpoint/2010/main" val="294162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10</a:t>
            </a:fld>
            <a:endParaRPr lang="en-US"/>
          </a:p>
        </p:txBody>
      </p:sp>
    </p:spTree>
    <p:extLst>
      <p:ext uri="{BB962C8B-B14F-4D97-AF65-F5344CB8AC3E}">
        <p14:creationId xmlns:p14="http://schemas.microsoft.com/office/powerpoint/2010/main" val="236027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11</a:t>
            </a:fld>
            <a:endParaRPr lang="en-US"/>
          </a:p>
        </p:txBody>
      </p:sp>
    </p:spTree>
    <p:extLst>
      <p:ext uri="{BB962C8B-B14F-4D97-AF65-F5344CB8AC3E}">
        <p14:creationId xmlns:p14="http://schemas.microsoft.com/office/powerpoint/2010/main" val="263170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13</a:t>
            </a:fld>
            <a:endParaRPr lang="en-US"/>
          </a:p>
        </p:txBody>
      </p:sp>
    </p:spTree>
    <p:extLst>
      <p:ext uri="{BB962C8B-B14F-4D97-AF65-F5344CB8AC3E}">
        <p14:creationId xmlns:p14="http://schemas.microsoft.com/office/powerpoint/2010/main" val="41601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14</a:t>
            </a:fld>
            <a:endParaRPr lang="en-US"/>
          </a:p>
        </p:txBody>
      </p:sp>
    </p:spTree>
    <p:extLst>
      <p:ext uri="{BB962C8B-B14F-4D97-AF65-F5344CB8AC3E}">
        <p14:creationId xmlns:p14="http://schemas.microsoft.com/office/powerpoint/2010/main" val="240613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16</a:t>
            </a:fld>
            <a:endParaRPr lang="en-US"/>
          </a:p>
        </p:txBody>
      </p:sp>
    </p:spTree>
    <p:extLst>
      <p:ext uri="{BB962C8B-B14F-4D97-AF65-F5344CB8AC3E}">
        <p14:creationId xmlns:p14="http://schemas.microsoft.com/office/powerpoint/2010/main" val="240426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17</a:t>
            </a:fld>
            <a:endParaRPr lang="en-US"/>
          </a:p>
        </p:txBody>
      </p:sp>
    </p:spTree>
    <p:extLst>
      <p:ext uri="{BB962C8B-B14F-4D97-AF65-F5344CB8AC3E}">
        <p14:creationId xmlns:p14="http://schemas.microsoft.com/office/powerpoint/2010/main" val="134530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18</a:t>
            </a:fld>
            <a:endParaRPr lang="en-US"/>
          </a:p>
        </p:txBody>
      </p:sp>
    </p:spTree>
    <p:extLst>
      <p:ext uri="{BB962C8B-B14F-4D97-AF65-F5344CB8AC3E}">
        <p14:creationId xmlns:p14="http://schemas.microsoft.com/office/powerpoint/2010/main" val="22510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B1524-E04F-423B-958A-4CBDFD34F433}" type="slidenum">
              <a:rPr lang="en-US" smtClean="0"/>
              <a:t>19</a:t>
            </a:fld>
            <a:endParaRPr lang="en-US"/>
          </a:p>
        </p:txBody>
      </p:sp>
    </p:spTree>
    <p:extLst>
      <p:ext uri="{BB962C8B-B14F-4D97-AF65-F5344CB8AC3E}">
        <p14:creationId xmlns:p14="http://schemas.microsoft.com/office/powerpoint/2010/main" val="190909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24331D-35FF-4829-9FEF-B1A4EB401EC2}" type="datetime1">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311086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F9269-4FE0-4164-BC7F-A1F3DCD71E7F}" type="datetime1">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53326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F4BF9-5B66-49B1-AA10-C4D85CE380AF}" type="datetime1">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321574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EE619-D203-4EB9-943A-61A90200C01F}" type="datetime1">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168972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6F56F-1EBA-4953-8549-067E3F92A803}" type="datetime1">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120450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0C0A1-7737-4C95-B4C5-3255AF719F6B}" type="datetime1">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271612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2CC60B-DBB2-4DCE-A7F2-148C362B6C9A}" type="datetime1">
              <a:rPr lang="en-US" smtClean="0"/>
              <a:t>14/11/2024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132552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76756-DCF6-4CA2-BC87-A0B3CD78E47E}" type="datetime1">
              <a:rPr lang="en-US" smtClean="0"/>
              <a:t>14/11/2024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128684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E1C90-2ABB-4C44-BEE3-C1B1920F2C1A}" type="datetime1">
              <a:rPr lang="en-US" smtClean="0"/>
              <a:t>14/11/2024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25044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149CA-C703-4C03-98DF-D15BA151C8A7}" type="datetime1">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254768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C3BF61-F99D-4DA6-8123-75A0B7377F02}" type="datetime1">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AFC8-688B-40E6-B113-10DF63D29C36}" type="slidenum">
              <a:rPr lang="en-US" smtClean="0"/>
              <a:t>‹#›</a:t>
            </a:fld>
            <a:endParaRPr lang="en-US"/>
          </a:p>
        </p:txBody>
      </p:sp>
    </p:spTree>
    <p:extLst>
      <p:ext uri="{BB962C8B-B14F-4D97-AF65-F5344CB8AC3E}">
        <p14:creationId xmlns:p14="http://schemas.microsoft.com/office/powerpoint/2010/main" val="25895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1EFA4-CE0F-46FA-B7F0-9EDEFB48E0DB}" type="datetime1">
              <a:rPr lang="en-US" smtClean="0"/>
              <a:t>14/11/2024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0AFC8-688B-40E6-B113-10DF63D29C36}" type="slidenum">
              <a:rPr lang="en-US" smtClean="0"/>
              <a:t>‹#›</a:t>
            </a:fld>
            <a:endParaRPr lang="en-US"/>
          </a:p>
        </p:txBody>
      </p:sp>
    </p:spTree>
    <p:extLst>
      <p:ext uri="{BB962C8B-B14F-4D97-AF65-F5344CB8AC3E}">
        <p14:creationId xmlns:p14="http://schemas.microsoft.com/office/powerpoint/2010/main" val="54189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0.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16.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0.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16.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3.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3.png"/><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2"/>
          <p:cNvGrpSpPr/>
          <p:nvPr/>
        </p:nvGrpSpPr>
        <p:grpSpPr>
          <a:xfrm>
            <a:off x="-863648" y="2585785"/>
            <a:ext cx="6391910" cy="701945"/>
            <a:chOff x="0" y="0"/>
            <a:chExt cx="5551013" cy="609600"/>
          </a:xfrm>
        </p:grpSpPr>
        <p:sp>
          <p:nvSpPr>
            <p:cNvPr id="35" name="Freeform 13"/>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sz="1200"/>
            </a:p>
          </p:txBody>
        </p:sp>
        <p:sp>
          <p:nvSpPr>
            <p:cNvPr id="36" name="TextBox 14"/>
            <p:cNvSpPr txBox="1"/>
            <p:nvPr/>
          </p:nvSpPr>
          <p:spPr>
            <a:xfrm>
              <a:off x="101600" y="-38100"/>
              <a:ext cx="5347813" cy="647700"/>
            </a:xfrm>
            <a:prstGeom prst="rect">
              <a:avLst/>
            </a:prstGeom>
          </p:spPr>
          <p:txBody>
            <a:bodyPr lIns="33867" tIns="33867" rIns="33867" bIns="33867" rtlCol="0" anchor="ctr"/>
            <a:lstStyle/>
            <a:p>
              <a:pPr algn="ctr">
                <a:lnSpc>
                  <a:spcPts val="1773"/>
                </a:lnSpc>
              </a:pPr>
              <a:endParaRPr sz="1200"/>
            </a:p>
          </p:txBody>
        </p:sp>
      </p:grpSp>
      <p:sp>
        <p:nvSpPr>
          <p:cNvPr id="39" name="TextBox 39"/>
          <p:cNvSpPr txBox="1"/>
          <p:nvPr/>
        </p:nvSpPr>
        <p:spPr>
          <a:xfrm>
            <a:off x="400035" y="2674030"/>
            <a:ext cx="5731679" cy="2185214"/>
          </a:xfrm>
          <a:prstGeom prst="rect">
            <a:avLst/>
          </a:prstGeom>
        </p:spPr>
        <p:txBody>
          <a:bodyPr wrap="square" lIns="0" tIns="0" rIns="0" bIns="0" rtlCol="0" anchor="t">
            <a:spAutoFit/>
          </a:bodyPr>
          <a:lstStyle/>
          <a:p>
            <a:pPr>
              <a:spcAft>
                <a:spcPts val="1200"/>
              </a:spcAft>
            </a:pPr>
            <a:r>
              <a:rPr lang="en-US" sz="3600" b="1" kern="0" spc="-233" dirty="0" smtClean="0">
                <a:solidFill>
                  <a:srgbClr val="112D4E"/>
                </a:solidFill>
                <a:latin typeface="Arial" panose="020B0604020202020204" pitchFamily="34" charset="0"/>
                <a:cs typeface="Arial" panose="020B0604020202020204" pitchFamily="34" charset="0"/>
              </a:rPr>
              <a:t>BÁO CÁO </a:t>
            </a:r>
            <a:r>
              <a:rPr lang="en-US" sz="3600" b="1" kern="0" spc="-233" smtClean="0">
                <a:solidFill>
                  <a:srgbClr val="112D4E"/>
                </a:solidFill>
                <a:latin typeface="Arial" panose="020B0604020202020204" pitchFamily="34" charset="0"/>
                <a:cs typeface="Arial" panose="020B0604020202020204" pitchFamily="34" charset="0"/>
              </a:rPr>
              <a:t>TỔNG KẾT</a:t>
            </a:r>
          </a:p>
          <a:p>
            <a:r>
              <a:rPr lang="en-US" sz="2400" b="1" kern="0" spc="-100" smtClean="0">
                <a:solidFill>
                  <a:srgbClr val="112D4E"/>
                </a:solidFill>
                <a:latin typeface="Arial" panose="020B0604020202020204" pitchFamily="34" charset="0"/>
                <a:cs typeface="Arial" panose="020B0604020202020204" pitchFamily="34" charset="0"/>
              </a:rPr>
              <a:t>CÔNG </a:t>
            </a:r>
            <a:r>
              <a:rPr lang="en-US" sz="2400" b="1" kern="0" spc="-100" dirty="0" smtClean="0">
                <a:solidFill>
                  <a:srgbClr val="112D4E"/>
                </a:solidFill>
                <a:latin typeface="Arial" panose="020B0604020202020204" pitchFamily="34" charset="0"/>
                <a:cs typeface="Arial" panose="020B0604020202020204" pitchFamily="34" charset="0"/>
              </a:rPr>
              <a:t>TÁC PHỐI HỢP XỬ </a:t>
            </a:r>
            <a:r>
              <a:rPr lang="en-US" sz="2400" b="1" kern="0" spc="-100" smtClean="0">
                <a:solidFill>
                  <a:srgbClr val="112D4E"/>
                </a:solidFill>
                <a:latin typeface="Arial" panose="020B0604020202020204" pitchFamily="34" charset="0"/>
                <a:cs typeface="Arial" panose="020B0604020202020204" pitchFamily="34" charset="0"/>
              </a:rPr>
              <a:t>LÝ </a:t>
            </a:r>
          </a:p>
          <a:p>
            <a:r>
              <a:rPr lang="en-US" sz="2400" b="1" kern="0" spc="-100" smtClean="0">
                <a:solidFill>
                  <a:srgbClr val="112D4E"/>
                </a:solidFill>
                <a:latin typeface="Arial" panose="020B0604020202020204" pitchFamily="34" charset="0"/>
                <a:cs typeface="Arial" panose="020B0604020202020204" pitchFamily="34" charset="0"/>
              </a:rPr>
              <a:t>HOẠT </a:t>
            </a:r>
            <a:r>
              <a:rPr lang="en-US" sz="2400" b="1" kern="0" spc="-100" dirty="0" smtClean="0">
                <a:solidFill>
                  <a:srgbClr val="112D4E"/>
                </a:solidFill>
                <a:latin typeface="Arial" panose="020B0604020202020204" pitchFamily="34" charset="0"/>
                <a:cs typeface="Arial" panose="020B0604020202020204" pitchFamily="34" charset="0"/>
              </a:rPr>
              <a:t>ĐỘNG NGHIỆP VỤ GIỮA VSDC VÀ THÀNH VIÊN TRONG NĂM 2024</a:t>
            </a:r>
            <a:r>
              <a:rPr lang="en-US" sz="2400" b="1" kern="0" spc="-100" smtClean="0">
                <a:solidFill>
                  <a:srgbClr val="112D4E"/>
                </a:solidFill>
                <a:latin typeface="Arial" panose="020B0604020202020204" pitchFamily="34" charset="0"/>
                <a:cs typeface="Arial" panose="020B0604020202020204" pitchFamily="34" charset="0"/>
              </a:rPr>
              <a:t>; </a:t>
            </a:r>
          </a:p>
          <a:p>
            <a:r>
              <a:rPr lang="en-US" sz="2400" b="1" kern="0" spc="-100" smtClean="0">
                <a:solidFill>
                  <a:srgbClr val="112D4E"/>
                </a:solidFill>
                <a:latin typeface="Arial" panose="020B0604020202020204" pitchFamily="34" charset="0"/>
                <a:cs typeface="Arial" panose="020B0604020202020204" pitchFamily="34" charset="0"/>
              </a:rPr>
              <a:t>ĐỊNH </a:t>
            </a:r>
            <a:r>
              <a:rPr lang="en-US" sz="2400" b="1" kern="0" spc="-100" dirty="0" smtClean="0">
                <a:solidFill>
                  <a:srgbClr val="112D4E"/>
                </a:solidFill>
                <a:latin typeface="Arial" panose="020B0604020202020204" pitchFamily="34" charset="0"/>
                <a:cs typeface="Arial" panose="020B0604020202020204" pitchFamily="34" charset="0"/>
              </a:rPr>
              <a:t>HƯỚNG CÔNG TÁC NĂM 2025</a:t>
            </a:r>
            <a:endParaRPr lang="en-US" sz="2400" b="1" kern="0" spc="-100" dirty="0">
              <a:solidFill>
                <a:srgbClr val="112D4E"/>
              </a:solidFill>
              <a:latin typeface="Arial" panose="020B0604020202020204" pitchFamily="34" charset="0"/>
              <a:cs typeface="Arial" panose="020B0604020202020204" pitchFamily="34" charset="0"/>
            </a:endParaRPr>
          </a:p>
        </p:txBody>
      </p:sp>
      <p:grpSp>
        <p:nvGrpSpPr>
          <p:cNvPr id="2" name="Group 2"/>
          <p:cNvGrpSpPr/>
          <p:nvPr/>
        </p:nvGrpSpPr>
        <p:grpSpPr>
          <a:xfrm>
            <a:off x="8813915" y="-2114920"/>
            <a:ext cx="5048817" cy="4338827"/>
            <a:chOff x="0" y="0"/>
            <a:chExt cx="812800" cy="698500"/>
          </a:xfrm>
        </p:grpSpPr>
        <p:sp>
          <p:nvSpPr>
            <p:cNvPr id="3" name="Freeform 3"/>
            <p:cNvSpPr/>
            <p:nvPr/>
          </p:nvSpPr>
          <p:spPr>
            <a:xfrm>
              <a:off x="9619" y="0"/>
              <a:ext cx="793562" cy="698500"/>
            </a:xfrm>
            <a:custGeom>
              <a:avLst/>
              <a:gdLst/>
              <a:ahLst/>
              <a:cxnLst/>
              <a:rect l="l" t="t" r="r" b="b"/>
              <a:pathLst>
                <a:path w="793562" h="698500">
                  <a:moveTo>
                    <a:pt x="777990" y="392546"/>
                  </a:moveTo>
                  <a:lnTo>
                    <a:pt x="625172" y="655204"/>
                  </a:lnTo>
                  <a:cubicBezTo>
                    <a:pt x="609576" y="682009"/>
                    <a:pt x="580902" y="698500"/>
                    <a:pt x="549890" y="698500"/>
                  </a:cubicBezTo>
                  <a:lnTo>
                    <a:pt x="243672" y="698500"/>
                  </a:lnTo>
                  <a:cubicBezTo>
                    <a:pt x="212660" y="698500"/>
                    <a:pt x="183986" y="682009"/>
                    <a:pt x="168390" y="655204"/>
                  </a:cubicBezTo>
                  <a:lnTo>
                    <a:pt x="15572" y="392546"/>
                  </a:lnTo>
                  <a:cubicBezTo>
                    <a:pt x="0" y="365782"/>
                    <a:pt x="0" y="332718"/>
                    <a:pt x="15572" y="305954"/>
                  </a:cubicBezTo>
                  <a:lnTo>
                    <a:pt x="168390" y="43296"/>
                  </a:lnTo>
                  <a:cubicBezTo>
                    <a:pt x="183986" y="16491"/>
                    <a:pt x="212660" y="0"/>
                    <a:pt x="243672" y="0"/>
                  </a:cubicBezTo>
                  <a:lnTo>
                    <a:pt x="549890" y="0"/>
                  </a:lnTo>
                  <a:cubicBezTo>
                    <a:pt x="580902" y="0"/>
                    <a:pt x="609576" y="16491"/>
                    <a:pt x="625172" y="43296"/>
                  </a:cubicBezTo>
                  <a:lnTo>
                    <a:pt x="777990" y="305954"/>
                  </a:lnTo>
                  <a:cubicBezTo>
                    <a:pt x="793562" y="332718"/>
                    <a:pt x="793562" y="365782"/>
                    <a:pt x="777990" y="392546"/>
                  </a:cubicBezTo>
                  <a:close/>
                </a:path>
              </a:pathLst>
            </a:custGeom>
            <a:solidFill>
              <a:srgbClr val="112D4E"/>
            </a:solidFill>
          </p:spPr>
          <p:txBody>
            <a:bodyPr/>
            <a:lstStyle/>
            <a:p>
              <a:endParaRPr lang="en-US" sz="1200"/>
            </a:p>
          </p:txBody>
        </p:sp>
        <p:sp>
          <p:nvSpPr>
            <p:cNvPr id="4" name="TextBox 4"/>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9180167" y="-2170875"/>
            <a:ext cx="4682564" cy="4024079"/>
            <a:chOff x="0" y="0"/>
            <a:chExt cx="812800" cy="698500"/>
          </a:xfrm>
        </p:grpSpPr>
        <p:sp>
          <p:nvSpPr>
            <p:cNvPr id="6" name="Freeform 6"/>
            <p:cNvSpPr/>
            <p:nvPr/>
          </p:nvSpPr>
          <p:spPr>
            <a:xfrm>
              <a:off x="7620" y="0"/>
              <a:ext cx="797561" cy="698500"/>
            </a:xfrm>
            <a:custGeom>
              <a:avLst/>
              <a:gdLst/>
              <a:ahLst/>
              <a:cxnLst/>
              <a:rect l="l" t="t" r="r" b="b"/>
              <a:pathLst>
                <a:path w="797561" h="698500">
                  <a:moveTo>
                    <a:pt x="785225" y="383548"/>
                  </a:moveTo>
                  <a:lnTo>
                    <a:pt x="621935" y="664202"/>
                  </a:lnTo>
                  <a:cubicBezTo>
                    <a:pt x="609580" y="685437"/>
                    <a:pt x="586867" y="698500"/>
                    <a:pt x="562300" y="698500"/>
                  </a:cubicBezTo>
                  <a:lnTo>
                    <a:pt x="235260" y="698500"/>
                  </a:lnTo>
                  <a:cubicBezTo>
                    <a:pt x="210693" y="698500"/>
                    <a:pt x="187980" y="685437"/>
                    <a:pt x="175625" y="664202"/>
                  </a:cubicBezTo>
                  <a:lnTo>
                    <a:pt x="12335" y="383548"/>
                  </a:lnTo>
                  <a:cubicBezTo>
                    <a:pt x="0" y="362346"/>
                    <a:pt x="0" y="336154"/>
                    <a:pt x="12335" y="314952"/>
                  </a:cubicBezTo>
                  <a:lnTo>
                    <a:pt x="175625" y="34298"/>
                  </a:lnTo>
                  <a:cubicBezTo>
                    <a:pt x="187980" y="13063"/>
                    <a:pt x="210693" y="0"/>
                    <a:pt x="235260" y="0"/>
                  </a:cubicBezTo>
                  <a:lnTo>
                    <a:pt x="562300" y="0"/>
                  </a:lnTo>
                  <a:cubicBezTo>
                    <a:pt x="586867" y="0"/>
                    <a:pt x="609580" y="13063"/>
                    <a:pt x="621935" y="34298"/>
                  </a:cubicBezTo>
                  <a:lnTo>
                    <a:pt x="785225" y="314952"/>
                  </a:lnTo>
                  <a:cubicBezTo>
                    <a:pt x="797560" y="336154"/>
                    <a:pt x="797560" y="362346"/>
                    <a:pt x="785225" y="383548"/>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27BBB">
                      <a:alpha val="100000"/>
                    </a:srgbClr>
                  </a:gs>
                </a:gsLst>
                <a:lin ang="5400000"/>
              </a:gradFill>
              <a:prstDash val="solid"/>
              <a:round/>
            </a:ln>
          </p:spPr>
          <p:txBody>
            <a:bodyPr/>
            <a:lstStyle/>
            <a:p>
              <a:endParaRPr lang="en-US" sz="1200"/>
            </a:p>
          </p:txBody>
        </p:sp>
        <p:sp>
          <p:nvSpPr>
            <p:cNvPr id="7" name="TextBox 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9650145" y="-2276562"/>
            <a:ext cx="4348055" cy="3736609"/>
            <a:chOff x="0" y="0"/>
            <a:chExt cx="812800" cy="698500"/>
          </a:xfrm>
        </p:grpSpPr>
        <p:sp>
          <p:nvSpPr>
            <p:cNvPr id="9" name="Freeform 9"/>
            <p:cNvSpPr/>
            <p:nvPr/>
          </p:nvSpPr>
          <p:spPr>
            <a:xfrm>
              <a:off x="8206" y="0"/>
              <a:ext cx="796388" cy="698500"/>
            </a:xfrm>
            <a:custGeom>
              <a:avLst/>
              <a:gdLst/>
              <a:ahLst/>
              <a:cxnLst/>
              <a:rect l="l" t="t" r="r" b="b"/>
              <a:pathLst>
                <a:path w="796388" h="698500">
                  <a:moveTo>
                    <a:pt x="783104" y="386186"/>
                  </a:moveTo>
                  <a:lnTo>
                    <a:pt x="622884" y="661564"/>
                  </a:lnTo>
                  <a:cubicBezTo>
                    <a:pt x="609579" y="684432"/>
                    <a:pt x="585118" y="698500"/>
                    <a:pt x="558661" y="698500"/>
                  </a:cubicBezTo>
                  <a:lnTo>
                    <a:pt x="237727" y="698500"/>
                  </a:lnTo>
                  <a:cubicBezTo>
                    <a:pt x="211270" y="698500"/>
                    <a:pt x="186809" y="684432"/>
                    <a:pt x="173504" y="661564"/>
                  </a:cubicBezTo>
                  <a:lnTo>
                    <a:pt x="13284" y="386186"/>
                  </a:lnTo>
                  <a:cubicBezTo>
                    <a:pt x="0" y="363354"/>
                    <a:pt x="0" y="335146"/>
                    <a:pt x="13284" y="312314"/>
                  </a:cubicBezTo>
                  <a:lnTo>
                    <a:pt x="173504" y="36936"/>
                  </a:lnTo>
                  <a:cubicBezTo>
                    <a:pt x="186809" y="14068"/>
                    <a:pt x="211270" y="0"/>
                    <a:pt x="237727" y="0"/>
                  </a:cubicBezTo>
                  <a:lnTo>
                    <a:pt x="558661" y="0"/>
                  </a:lnTo>
                  <a:cubicBezTo>
                    <a:pt x="585118" y="0"/>
                    <a:pt x="609579" y="14068"/>
                    <a:pt x="622884" y="36936"/>
                  </a:cubicBezTo>
                  <a:lnTo>
                    <a:pt x="783104" y="312314"/>
                  </a:lnTo>
                  <a:cubicBezTo>
                    <a:pt x="796388" y="335146"/>
                    <a:pt x="796388" y="363354"/>
                    <a:pt x="783104" y="386186"/>
                  </a:cubicBezTo>
                  <a:close/>
                </a:path>
              </a:pathLst>
            </a:custGeom>
            <a:solidFill>
              <a:srgbClr val="000000">
                <a:alpha val="0"/>
              </a:srgbClr>
            </a:solidFill>
            <a:ln w="57150" cap="rnd">
              <a:gradFill>
                <a:gsLst>
                  <a:gs pos="0">
                    <a:srgbClr val="FFE42F">
                      <a:alpha val="85000"/>
                    </a:srgbClr>
                  </a:gs>
                  <a:gs pos="100000">
                    <a:srgbClr val="FFB613">
                      <a:alpha val="85000"/>
                    </a:srgbClr>
                  </a:gs>
                </a:gsLst>
                <a:path path="circle">
                  <a:fillToRect l="50000" t="50000" r="50000" b="50000"/>
                </a:path>
              </a:gradFill>
              <a:prstDash val="solid"/>
              <a:round/>
            </a:ln>
          </p:spPr>
          <p:txBody>
            <a:bodyPr/>
            <a:lstStyle/>
            <a:p>
              <a:endParaRPr lang="en-US" sz="1200"/>
            </a:p>
          </p:txBody>
        </p:sp>
        <p:sp>
          <p:nvSpPr>
            <p:cNvPr id="10" name="TextBox 10"/>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11" name="Freeform 11"/>
          <p:cNvSpPr/>
          <p:nvPr/>
        </p:nvSpPr>
        <p:spPr>
          <a:xfrm flipH="1">
            <a:off x="6918224" y="2658588"/>
            <a:ext cx="6156223" cy="5402086"/>
          </a:xfrm>
          <a:custGeom>
            <a:avLst/>
            <a:gdLst/>
            <a:ahLst/>
            <a:cxnLst/>
            <a:rect l="l" t="t" r="r" b="b"/>
            <a:pathLst>
              <a:path w="9234335" h="8103129">
                <a:moveTo>
                  <a:pt x="9234335" y="0"/>
                </a:moveTo>
                <a:lnTo>
                  <a:pt x="0" y="0"/>
                </a:lnTo>
                <a:lnTo>
                  <a:pt x="0" y="8103129"/>
                </a:lnTo>
                <a:lnTo>
                  <a:pt x="9234335" y="8103129"/>
                </a:lnTo>
                <a:lnTo>
                  <a:pt x="9234335" y="0"/>
                </a:lnTo>
                <a:close/>
              </a:path>
            </a:pathLst>
          </a:custGeom>
          <a:blipFill>
            <a:blip r:embed="rId3"/>
            <a:stretch>
              <a:fillRect/>
            </a:stretch>
          </a:blipFill>
        </p:spPr>
        <p:txBody>
          <a:bodyPr/>
          <a:lstStyle/>
          <a:p>
            <a:endParaRPr lang="en-US" sz="1200"/>
          </a:p>
        </p:txBody>
      </p:sp>
      <p:sp>
        <p:nvSpPr>
          <p:cNvPr id="12" name="Freeform 12"/>
          <p:cNvSpPr/>
          <p:nvPr/>
        </p:nvSpPr>
        <p:spPr>
          <a:xfrm>
            <a:off x="6277748" y="129937"/>
            <a:ext cx="6037304" cy="5486400"/>
          </a:xfrm>
          <a:custGeom>
            <a:avLst/>
            <a:gdLst/>
            <a:ahLst/>
            <a:cxnLst/>
            <a:rect l="l" t="t" r="r" b="b"/>
            <a:pathLst>
              <a:path w="9055956" h="8229600">
                <a:moveTo>
                  <a:pt x="0" y="0"/>
                </a:moveTo>
                <a:lnTo>
                  <a:pt x="9055956" y="0"/>
                </a:lnTo>
                <a:lnTo>
                  <a:pt x="9055956" y="8229600"/>
                </a:lnTo>
                <a:lnTo>
                  <a:pt x="0" y="8229600"/>
                </a:lnTo>
                <a:lnTo>
                  <a:pt x="0" y="0"/>
                </a:lnTo>
                <a:close/>
              </a:path>
            </a:pathLst>
          </a:custGeom>
          <a:blipFill>
            <a:blip r:embed="rId4"/>
            <a:stretch>
              <a:fillRect/>
            </a:stretch>
          </a:blipFill>
        </p:spPr>
        <p:txBody>
          <a:bodyPr/>
          <a:lstStyle/>
          <a:p>
            <a:endParaRPr lang="en-US" sz="1200"/>
          </a:p>
        </p:txBody>
      </p:sp>
      <p:grpSp>
        <p:nvGrpSpPr>
          <p:cNvPr id="13" name="Group 13"/>
          <p:cNvGrpSpPr/>
          <p:nvPr/>
        </p:nvGrpSpPr>
        <p:grpSpPr>
          <a:xfrm>
            <a:off x="6552148" y="607814"/>
            <a:ext cx="5272025" cy="4530647"/>
            <a:chOff x="0" y="0"/>
            <a:chExt cx="812800" cy="698500"/>
          </a:xfrm>
        </p:grpSpPr>
        <p:sp>
          <p:nvSpPr>
            <p:cNvPr id="14" name="Freeform 14"/>
            <p:cNvSpPr/>
            <p:nvPr/>
          </p:nvSpPr>
          <p:spPr>
            <a:xfrm>
              <a:off x="6204" y="0"/>
              <a:ext cx="800393" cy="698500"/>
            </a:xfrm>
            <a:custGeom>
              <a:avLst/>
              <a:gdLst/>
              <a:ahLst/>
              <a:cxnLst/>
              <a:rect l="l" t="t" r="r" b="b"/>
              <a:pathLst>
                <a:path w="800393" h="698500">
                  <a:moveTo>
                    <a:pt x="790349" y="377174"/>
                  </a:moveTo>
                  <a:lnTo>
                    <a:pt x="619643" y="670576"/>
                  </a:lnTo>
                  <a:cubicBezTo>
                    <a:pt x="609584" y="687864"/>
                    <a:pt x="591091" y="698500"/>
                    <a:pt x="571089" y="698500"/>
                  </a:cubicBezTo>
                  <a:lnTo>
                    <a:pt x="229303" y="698500"/>
                  </a:lnTo>
                  <a:cubicBezTo>
                    <a:pt x="209301" y="698500"/>
                    <a:pt x="190808" y="687864"/>
                    <a:pt x="180749" y="670576"/>
                  </a:cubicBezTo>
                  <a:lnTo>
                    <a:pt x="10043" y="377174"/>
                  </a:lnTo>
                  <a:cubicBezTo>
                    <a:pt x="0" y="359913"/>
                    <a:pt x="0" y="338587"/>
                    <a:pt x="10043" y="321326"/>
                  </a:cubicBezTo>
                  <a:lnTo>
                    <a:pt x="180749" y="27924"/>
                  </a:lnTo>
                  <a:cubicBezTo>
                    <a:pt x="190808" y="10636"/>
                    <a:pt x="209301" y="0"/>
                    <a:pt x="229303" y="0"/>
                  </a:cubicBezTo>
                  <a:lnTo>
                    <a:pt x="571089" y="0"/>
                  </a:lnTo>
                  <a:cubicBezTo>
                    <a:pt x="591091" y="0"/>
                    <a:pt x="609584" y="10636"/>
                    <a:pt x="619643" y="27924"/>
                  </a:cubicBezTo>
                  <a:lnTo>
                    <a:pt x="790349" y="321326"/>
                  </a:lnTo>
                  <a:cubicBezTo>
                    <a:pt x="800392" y="338587"/>
                    <a:pt x="800392" y="359913"/>
                    <a:pt x="790349" y="37717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p>
          </p:txBody>
        </p:sp>
        <p:sp>
          <p:nvSpPr>
            <p:cNvPr id="15" name="TextBox 1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11144823" y="205662"/>
            <a:ext cx="722755" cy="841025"/>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56CCF2">
                      <a:alpha val="100000"/>
                    </a:srgbClr>
                  </a:gs>
                </a:gsLst>
                <a:lin ang="5400000"/>
              </a:gradFill>
              <a:prstDash val="solid"/>
              <a:miter/>
            </a:ln>
          </p:spPr>
          <p:txBody>
            <a:bodyPr/>
            <a:lstStyle/>
            <a:p>
              <a:endParaRPr lang="en-US" sz="1200"/>
            </a:p>
          </p:txBody>
        </p:sp>
        <p:sp>
          <p:nvSpPr>
            <p:cNvPr id="20" name="TextBox 20"/>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21" name="Group 21"/>
          <p:cNvGrpSpPr/>
          <p:nvPr/>
        </p:nvGrpSpPr>
        <p:grpSpPr>
          <a:xfrm>
            <a:off x="11263710" y="344002"/>
            <a:ext cx="484981" cy="564342"/>
            <a:chOff x="0" y="0"/>
            <a:chExt cx="698500" cy="812800"/>
          </a:xfrm>
        </p:grpSpPr>
        <p:sp>
          <p:nvSpPr>
            <p:cNvPr id="22" name="Freeform 22"/>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56CCF2">
                    <a:alpha val="100000"/>
                  </a:srgbClr>
                </a:gs>
              </a:gsLst>
              <a:lin ang="5400000"/>
            </a:gradFill>
            <a:ln cap="sq">
              <a:noFill/>
              <a:prstDash val="solid"/>
              <a:miter/>
            </a:ln>
          </p:spPr>
          <p:txBody>
            <a:bodyPr/>
            <a:lstStyle/>
            <a:p>
              <a:endParaRPr lang="en-US" sz="1200"/>
            </a:p>
          </p:txBody>
        </p:sp>
        <p:sp>
          <p:nvSpPr>
            <p:cNvPr id="23" name="TextBox 23"/>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sp>
        <p:nvSpPr>
          <p:cNvPr id="24" name="Freeform 24"/>
          <p:cNvSpPr/>
          <p:nvPr/>
        </p:nvSpPr>
        <p:spPr>
          <a:xfrm>
            <a:off x="6351062" y="3239133"/>
            <a:ext cx="3982247" cy="3618867"/>
          </a:xfrm>
          <a:custGeom>
            <a:avLst/>
            <a:gdLst/>
            <a:ahLst/>
            <a:cxnLst/>
            <a:rect l="l" t="t" r="r" b="b"/>
            <a:pathLst>
              <a:path w="5973371" h="5428301">
                <a:moveTo>
                  <a:pt x="0" y="0"/>
                </a:moveTo>
                <a:lnTo>
                  <a:pt x="5973372" y="0"/>
                </a:lnTo>
                <a:lnTo>
                  <a:pt x="5973372" y="5428301"/>
                </a:lnTo>
                <a:lnTo>
                  <a:pt x="0" y="5428301"/>
                </a:lnTo>
                <a:lnTo>
                  <a:pt x="0" y="0"/>
                </a:lnTo>
                <a:close/>
              </a:path>
            </a:pathLst>
          </a:custGeom>
          <a:blipFill>
            <a:blip r:embed="rId4"/>
            <a:stretch>
              <a:fillRect/>
            </a:stretch>
          </a:blipFill>
        </p:spPr>
        <p:txBody>
          <a:bodyPr/>
          <a:lstStyle/>
          <a:p>
            <a:endParaRPr lang="en-US" sz="1200"/>
          </a:p>
        </p:txBody>
      </p:sp>
      <p:sp>
        <p:nvSpPr>
          <p:cNvPr id="34" name="TextBox 34"/>
          <p:cNvSpPr txBox="1"/>
          <p:nvPr/>
        </p:nvSpPr>
        <p:spPr>
          <a:xfrm>
            <a:off x="254000" y="2308546"/>
            <a:ext cx="6315661" cy="730969"/>
          </a:xfrm>
          <a:prstGeom prst="rect">
            <a:avLst/>
          </a:prstGeom>
        </p:spPr>
        <p:txBody>
          <a:bodyPr wrap="square" lIns="0" tIns="0" rIns="0" bIns="0" rtlCol="0" anchor="t">
            <a:spAutoFit/>
          </a:bodyPr>
          <a:lstStyle/>
          <a:p>
            <a:pPr>
              <a:lnSpc>
                <a:spcPts val="5677"/>
              </a:lnSpc>
              <a:spcBef>
                <a:spcPct val="0"/>
              </a:spcBef>
            </a:pPr>
            <a:endParaRPr lang="en-US" sz="3200">
              <a:solidFill>
                <a:srgbClr val="000000"/>
              </a:solidFill>
              <a:latin typeface="Clear Sans Bold"/>
            </a:endParaRPr>
          </a:p>
        </p:txBody>
      </p:sp>
      <p:sp>
        <p:nvSpPr>
          <p:cNvPr id="37" name="TextBox 37"/>
          <p:cNvSpPr txBox="1"/>
          <p:nvPr/>
        </p:nvSpPr>
        <p:spPr>
          <a:xfrm>
            <a:off x="11531601" y="634529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882" y="310790"/>
            <a:ext cx="4596104" cy="2115025"/>
          </a:xfrm>
          <a:prstGeom prst="rect">
            <a:avLst/>
          </a:prstGeom>
        </p:spPr>
      </p:pic>
      <p:sp>
        <p:nvSpPr>
          <p:cNvPr id="41" name="Subtitle 2"/>
          <p:cNvSpPr txBox="1">
            <a:spLocks/>
          </p:cNvSpPr>
          <p:nvPr/>
        </p:nvSpPr>
        <p:spPr>
          <a:xfrm>
            <a:off x="334443" y="1139231"/>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graphicFrame>
        <p:nvGraphicFramePr>
          <p:cNvPr id="43" name="Diagram 42"/>
          <p:cNvGraphicFramePr/>
          <p:nvPr>
            <p:extLst/>
          </p:nvPr>
        </p:nvGraphicFramePr>
        <p:xfrm>
          <a:off x="6631688" y="732012"/>
          <a:ext cx="4899912" cy="54068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5" name="Group 25"/>
          <p:cNvGrpSpPr/>
          <p:nvPr/>
        </p:nvGrpSpPr>
        <p:grpSpPr>
          <a:xfrm>
            <a:off x="6490801" y="3443161"/>
            <a:ext cx="3571373" cy="3069148"/>
            <a:chOff x="0" y="0"/>
            <a:chExt cx="812800" cy="698500"/>
          </a:xfrm>
        </p:grpSpPr>
        <p:sp>
          <p:nvSpPr>
            <p:cNvPr id="26" name="Freeform 26"/>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p>
          </p:txBody>
        </p:sp>
        <p:sp>
          <p:nvSpPr>
            <p:cNvPr id="27" name="TextBox 2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pic>
        <p:nvPicPr>
          <p:cNvPr id="45" name="Picture 44"/>
          <p:cNvPicPr>
            <a:picLocks noChangeAspect="1"/>
          </p:cNvPicPr>
          <p:nvPr/>
        </p:nvPicPr>
        <p:blipFill>
          <a:blip r:embed="rId11"/>
          <a:stretch>
            <a:fillRect/>
          </a:stretch>
        </p:blipFill>
        <p:spPr>
          <a:xfrm>
            <a:off x="6828734" y="3720733"/>
            <a:ext cx="2932133" cy="2585559"/>
          </a:xfrm>
          <a:prstGeom prst="hexagon">
            <a:avLst>
              <a:gd name="adj" fmla="val 29065"/>
              <a:gd name="vf" fmla="val 115470"/>
            </a:avLst>
          </a:prstGeom>
          <a:effectLst>
            <a:softEdge rad="114300"/>
          </a:effectLst>
        </p:spPr>
      </p:pic>
      <p:sp>
        <p:nvSpPr>
          <p:cNvPr id="38" name="TextBox 15"/>
          <p:cNvSpPr txBox="1"/>
          <p:nvPr/>
        </p:nvSpPr>
        <p:spPr>
          <a:xfrm>
            <a:off x="471452" y="6247515"/>
            <a:ext cx="3138472" cy="371897"/>
          </a:xfrm>
          <a:prstGeom prst="rect">
            <a:avLst/>
          </a:prstGeom>
        </p:spPr>
        <p:txBody>
          <a:bodyPr lIns="0" tIns="0" rIns="0" bIns="0" rtlCol="0" anchor="t">
            <a:spAutoFit/>
          </a:bodyPr>
          <a:lstStyle/>
          <a:p>
            <a:pPr>
              <a:lnSpc>
                <a:spcPts val="2897"/>
              </a:lnSpc>
            </a:pPr>
            <a:r>
              <a:rPr lang="en-US" sz="1400" i="1" smtClean="0">
                <a:solidFill>
                  <a:srgbClr val="112D4E"/>
                </a:solidFill>
                <a:latin typeface="Arial" panose="020B0604020202020204" pitchFamily="34" charset="0"/>
                <a:cs typeface="Arial" panose="020B0604020202020204" pitchFamily="34" charset="0"/>
              </a:rPr>
              <a:t>Đà Lạt, 11/2024</a:t>
            </a:r>
            <a:endParaRPr lang="en-US" sz="1400" i="1">
              <a:solidFill>
                <a:srgbClr val="112D4E"/>
              </a:solidFill>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12"/>
          </p:nvPr>
        </p:nvSpPr>
        <p:spPr>
          <a:xfrm>
            <a:off x="5062333" y="6419207"/>
            <a:ext cx="539243" cy="365125"/>
          </a:xfrm>
        </p:spPr>
        <p:txBody>
          <a:bodyPr/>
          <a:lstStyle/>
          <a:p>
            <a:r>
              <a:rPr lang="en-US" sz="2000" dirty="0" smtClean="0"/>
              <a:t>1</a:t>
            </a:r>
            <a:endParaRPr lang="en-US" sz="2000" dirty="0"/>
          </a:p>
        </p:txBody>
      </p:sp>
    </p:spTree>
    <p:extLst>
      <p:ext uri="{BB962C8B-B14F-4D97-AF65-F5344CB8AC3E}">
        <p14:creationId xmlns:p14="http://schemas.microsoft.com/office/powerpoint/2010/main" val="3002358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01" y="217244"/>
            <a:ext cx="4596104" cy="2115025"/>
          </a:xfrm>
          <a:prstGeom prst="rect">
            <a:avLst/>
          </a:prstGeom>
        </p:spPr>
      </p:pic>
      <p:sp>
        <p:nvSpPr>
          <p:cNvPr id="2" name="Freeform 2"/>
          <p:cNvSpPr/>
          <p:nvPr/>
        </p:nvSpPr>
        <p:spPr>
          <a:xfrm rot="-5400000">
            <a:off x="3630801" y="3001493"/>
            <a:ext cx="2709272" cy="2462051"/>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4"/>
            <a:stretch>
              <a:fillRect/>
            </a:stretch>
          </a:blipFill>
        </p:spPr>
        <p:txBody>
          <a:bodyPr/>
          <a:lstStyle/>
          <a:p>
            <a:endParaRPr lang="en-US" sz="1200">
              <a:latin typeface="Arial" panose="020B0604020202020204" pitchFamily="34" charset="0"/>
              <a:cs typeface="Arial" panose="020B0604020202020204" pitchFamily="34" charset="0"/>
            </a:endParaRPr>
          </a:p>
        </p:txBody>
      </p:sp>
      <p:grpSp>
        <p:nvGrpSpPr>
          <p:cNvPr id="3" name="Group 3"/>
          <p:cNvGrpSpPr/>
          <p:nvPr/>
        </p:nvGrpSpPr>
        <p:grpSpPr>
          <a:xfrm>
            <a:off x="4026243" y="3017563"/>
            <a:ext cx="1995095" cy="2321565"/>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endParaRPr lang="en-US" sz="1200">
                <a:latin typeface="Arial" panose="020B0604020202020204" pitchFamily="34" charset="0"/>
                <a:cs typeface="Arial" panose="020B0604020202020204" pitchFamily="34" charset="0"/>
              </a:endParaRPr>
            </a:p>
          </p:txBody>
        </p:sp>
      </p:grpSp>
      <p:sp>
        <p:nvSpPr>
          <p:cNvPr id="5" name="Freeform 5"/>
          <p:cNvSpPr/>
          <p:nvPr/>
        </p:nvSpPr>
        <p:spPr>
          <a:xfrm rot="-5400000">
            <a:off x="2086308" y="3619137"/>
            <a:ext cx="2736285" cy="2486599"/>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4"/>
            <a:stretch>
              <a:fillRect/>
            </a:stretch>
          </a:blipFill>
        </p:spPr>
        <p:txBody>
          <a:bodyPr/>
          <a:lstStyle/>
          <a:p>
            <a:endParaRPr lang="en-US" sz="1200">
              <a:latin typeface="Arial" panose="020B0604020202020204" pitchFamily="34" charset="0"/>
              <a:cs typeface="Arial" panose="020B0604020202020204" pitchFamily="34" charset="0"/>
            </a:endParaRPr>
          </a:p>
        </p:txBody>
      </p:sp>
      <p:grpSp>
        <p:nvGrpSpPr>
          <p:cNvPr id="6" name="Group 6"/>
          <p:cNvGrpSpPr/>
          <p:nvPr/>
        </p:nvGrpSpPr>
        <p:grpSpPr>
          <a:xfrm>
            <a:off x="2211152" y="3494295"/>
            <a:ext cx="2157630" cy="2510697"/>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txBody>
            <a:bodyPr/>
            <a:lstStyle/>
            <a:p>
              <a:endParaRPr lang="en-US" sz="1200">
                <a:latin typeface="Arial" panose="020B0604020202020204" pitchFamily="34" charset="0"/>
                <a:cs typeface="Arial" panose="020B0604020202020204" pitchFamily="34" charset="0"/>
              </a:endParaRPr>
            </a:p>
          </p:txBody>
        </p:sp>
      </p:grpSp>
      <p:grpSp>
        <p:nvGrpSpPr>
          <p:cNvPr id="9" name="Group 9"/>
          <p:cNvGrpSpPr/>
          <p:nvPr/>
        </p:nvGrpSpPr>
        <p:grpSpPr>
          <a:xfrm>
            <a:off x="167035" y="4246587"/>
            <a:ext cx="2405391" cy="242283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endParaRPr lang="en-US" sz="1200">
                <a:latin typeface="Arial" panose="020B0604020202020204" pitchFamily="34" charset="0"/>
                <a:cs typeface="Arial" panose="020B0604020202020204" pitchFamily="34" charset="0"/>
              </a:endParaRPr>
            </a:p>
          </p:txBody>
        </p:sp>
      </p:grpSp>
      <p:sp>
        <p:nvSpPr>
          <p:cNvPr id="11" name="Freeform 11"/>
          <p:cNvSpPr/>
          <p:nvPr/>
        </p:nvSpPr>
        <p:spPr>
          <a:xfrm>
            <a:off x="663619" y="4922122"/>
            <a:ext cx="1580228" cy="1110110"/>
          </a:xfrm>
          <a:custGeom>
            <a:avLst/>
            <a:gdLst/>
            <a:ahLst/>
            <a:cxnLst/>
            <a:rect l="l" t="t" r="r" b="b"/>
            <a:pathLst>
              <a:path w="2370342" h="1665165">
                <a:moveTo>
                  <a:pt x="0" y="0"/>
                </a:moveTo>
                <a:lnTo>
                  <a:pt x="2370342" y="0"/>
                </a:lnTo>
                <a:lnTo>
                  <a:pt x="2370342" y="1665165"/>
                </a:lnTo>
                <a:lnTo>
                  <a:pt x="0" y="166516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2" name="Freeform 12"/>
          <p:cNvSpPr/>
          <p:nvPr/>
        </p:nvSpPr>
        <p:spPr>
          <a:xfrm>
            <a:off x="2731659" y="4205592"/>
            <a:ext cx="1116703" cy="1123726"/>
          </a:xfrm>
          <a:custGeom>
            <a:avLst/>
            <a:gdLst/>
            <a:ahLst/>
            <a:cxnLst/>
            <a:rect l="l" t="t" r="r" b="b"/>
            <a:pathLst>
              <a:path w="1675054" h="1685589">
                <a:moveTo>
                  <a:pt x="0" y="0"/>
                </a:moveTo>
                <a:lnTo>
                  <a:pt x="1675053" y="0"/>
                </a:lnTo>
                <a:lnTo>
                  <a:pt x="1675053" y="1685588"/>
                </a:lnTo>
                <a:lnTo>
                  <a:pt x="0" y="16855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3" name="Freeform 13"/>
          <p:cNvSpPr/>
          <p:nvPr/>
        </p:nvSpPr>
        <p:spPr>
          <a:xfrm>
            <a:off x="4493672" y="3608595"/>
            <a:ext cx="1134274" cy="1134274"/>
          </a:xfrm>
          <a:custGeom>
            <a:avLst/>
            <a:gdLst/>
            <a:ahLst/>
            <a:cxnLst/>
            <a:rect l="l" t="t" r="r" b="b"/>
            <a:pathLst>
              <a:path w="1701411" h="1701411">
                <a:moveTo>
                  <a:pt x="0" y="0"/>
                </a:moveTo>
                <a:lnTo>
                  <a:pt x="1701411" y="0"/>
                </a:lnTo>
                <a:lnTo>
                  <a:pt x="1701411" y="1701410"/>
                </a:lnTo>
                <a:lnTo>
                  <a:pt x="0" y="17014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nvGrpSpPr>
          <p:cNvPr id="14" name="Group 14"/>
          <p:cNvGrpSpPr/>
          <p:nvPr/>
        </p:nvGrpSpPr>
        <p:grpSpPr>
          <a:xfrm>
            <a:off x="6424700" y="3651496"/>
            <a:ext cx="417695" cy="4176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dirty="0">
                <a:latin typeface="Arial" panose="020B0604020202020204" pitchFamily="34" charset="0"/>
                <a:cs typeface="Arial" panose="020B0604020202020204" pitchFamily="34" charset="0"/>
              </a:endParaRPr>
            </a:p>
          </p:txBody>
        </p:sp>
      </p:grpSp>
      <p:grpSp>
        <p:nvGrpSpPr>
          <p:cNvPr id="17" name="Group 17"/>
          <p:cNvGrpSpPr/>
          <p:nvPr/>
        </p:nvGrpSpPr>
        <p:grpSpPr>
          <a:xfrm>
            <a:off x="6388789" y="2931383"/>
            <a:ext cx="417695" cy="41769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20" name="TextBox 20"/>
          <p:cNvSpPr txBox="1"/>
          <p:nvPr/>
        </p:nvSpPr>
        <p:spPr>
          <a:xfrm>
            <a:off x="341086" y="1625587"/>
            <a:ext cx="5608181" cy="1026178"/>
          </a:xfrm>
          <a:prstGeom prst="rect">
            <a:avLst/>
          </a:prstGeom>
        </p:spPr>
        <p:txBody>
          <a:bodyPr wrap="square" lIns="0" tIns="0" rIns="0" bIns="0" rtlCol="0" anchor="t">
            <a:spAutoFit/>
          </a:bodyPr>
          <a:lstStyle/>
          <a:p>
            <a:r>
              <a:rPr lang="en-US" sz="3334" b="1" spc="-141" dirty="0" smtClean="0">
                <a:solidFill>
                  <a:srgbClr val="112D4E"/>
                </a:solidFill>
                <a:latin typeface="Arial" panose="020B0604020202020204" pitchFamily="34" charset="0"/>
                <a:cs typeface="Arial" panose="020B0604020202020204" pitchFamily="34" charset="0"/>
              </a:rPr>
              <a:t>I.3 </a:t>
            </a:r>
            <a:r>
              <a:rPr lang="en-US" sz="3200" b="1" spc="-141" dirty="0" err="1" smtClean="0">
                <a:solidFill>
                  <a:srgbClr val="112D4E"/>
                </a:solidFill>
                <a:latin typeface="Arial" panose="020B0604020202020204" pitchFamily="34" charset="0"/>
                <a:cs typeface="Arial" panose="020B0604020202020204" pitchFamily="34" charset="0"/>
              </a:rPr>
              <a:t>Chỉnh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sửa</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Quy</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chế</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quy</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định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hoạt</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động</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nghiệp</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vụ</a:t>
            </a:r>
            <a:endParaRPr lang="en-US" sz="3200" b="1" spc="-141" dirty="0">
              <a:solidFill>
                <a:srgbClr val="112D4E"/>
              </a:solidFill>
              <a:latin typeface="Arial" panose="020B0604020202020204" pitchFamily="34" charset="0"/>
              <a:cs typeface="Arial" panose="020B0604020202020204" pitchFamily="34" charset="0"/>
            </a:endParaRPr>
          </a:p>
        </p:txBody>
      </p:sp>
      <p:sp>
        <p:nvSpPr>
          <p:cNvPr id="24" name="TextBox 24"/>
          <p:cNvSpPr txBox="1"/>
          <p:nvPr/>
        </p:nvSpPr>
        <p:spPr>
          <a:xfrm>
            <a:off x="7050632" y="1158699"/>
            <a:ext cx="4379368" cy="1603003"/>
          </a:xfrm>
          <a:prstGeom prst="rect">
            <a:avLst/>
          </a:prstGeom>
        </p:spPr>
        <p:txBody>
          <a:bodyPr wrap="square" lIns="0" tIns="0" rIns="0" bIns="0" rtlCol="0" anchor="t">
            <a:spAutoFit/>
          </a:bodyPr>
          <a:lstStyle/>
          <a:p>
            <a:pPr algn="just">
              <a:lnSpc>
                <a:spcPts val="2471"/>
              </a:lnSpc>
            </a:pPr>
            <a:r>
              <a:rPr lang="nl-NL" sz="1600" dirty="0">
                <a:latin typeface="Arial" panose="020B0604020202020204" pitchFamily="34" charset="0"/>
                <a:cs typeface="Arial" panose="020B0604020202020204" pitchFamily="34" charset="0"/>
              </a:rPr>
              <a:t>Đ</a:t>
            </a:r>
            <a:r>
              <a:rPr lang="nl-NL" sz="1600" dirty="0" smtClean="0">
                <a:latin typeface="Arial" panose="020B0604020202020204" pitchFamily="34" charset="0"/>
                <a:cs typeface="Arial" panose="020B0604020202020204" pitchFamily="34" charset="0"/>
              </a:rPr>
              <a:t>ể </a:t>
            </a:r>
            <a:r>
              <a:rPr lang="nl-NL" sz="1600" dirty="0">
                <a:latin typeface="Arial" panose="020B0604020202020204" pitchFamily="34" charset="0"/>
                <a:cs typeface="Arial" panose="020B0604020202020204" pitchFamily="34" charset="0"/>
              </a:rPr>
              <a:t>đáp ứng quy định mới tại Thông tư số </a:t>
            </a:r>
            <a:r>
              <a:rPr lang="nl-NL" sz="1600" dirty="0" smtClean="0">
                <a:latin typeface="Arial" panose="020B0604020202020204" pitchFamily="34" charset="0"/>
                <a:cs typeface="Arial" panose="020B0604020202020204" pitchFamily="34" charset="0"/>
              </a:rPr>
              <a:t>68/2024/TT-BTC và khắc phục các nội dung bất cập trong thực tế vận hành của Quy chế hiện tại, VSDC đã sửa đổi, bổ sung và ban hành 03 Quy chế:</a:t>
            </a:r>
            <a:endParaRPr lang="en-US" altLang="en-US" sz="1600" dirty="0">
              <a:latin typeface="Arial" panose="020B0604020202020204" pitchFamily="34" charset="0"/>
              <a:cs typeface="Arial" panose="020B0604020202020204" pitchFamily="34" charset="0"/>
            </a:endParaRPr>
          </a:p>
        </p:txBody>
      </p:sp>
      <p:sp>
        <p:nvSpPr>
          <p:cNvPr id="34" name="TextBox 37"/>
          <p:cNvSpPr txBox="1"/>
          <p:nvPr/>
        </p:nvSpPr>
        <p:spPr>
          <a:xfrm>
            <a:off x="11573289" y="634504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33" name="TextBox 24"/>
          <p:cNvSpPr txBox="1"/>
          <p:nvPr/>
        </p:nvSpPr>
        <p:spPr>
          <a:xfrm>
            <a:off x="7050632" y="2819629"/>
            <a:ext cx="4379368" cy="641201"/>
          </a:xfrm>
          <a:prstGeom prst="rect">
            <a:avLst/>
          </a:prstGeom>
        </p:spPr>
        <p:txBody>
          <a:bodyPr wrap="square" lIns="0" tIns="0" rIns="0" bIns="0" rtlCol="0" anchor="t">
            <a:spAutoFit/>
          </a:bodyPr>
          <a:lstStyle/>
          <a:p>
            <a:pPr algn="just">
              <a:lnSpc>
                <a:spcPts val="2471"/>
              </a:lnSpc>
            </a:pPr>
            <a:r>
              <a:rPr lang="en-US" sz="1600" dirty="0" err="1" smtClean="0">
                <a:latin typeface="Arial" panose="020B0604020202020204" pitchFamily="34" charset="0"/>
                <a:cs typeface="Arial" panose="020B0604020202020204" pitchFamily="34" charset="0"/>
              </a:rPr>
              <a:t>Quy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chế</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hoạt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động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bù</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trừ</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và</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thanh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toán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giao</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dịch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chứng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khoán</a:t>
            </a:r>
            <a:r>
              <a:rPr lang="en-US" sz="1600" dirty="0" smtClean="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38" name="TextBox 24"/>
          <p:cNvSpPr txBox="1"/>
          <p:nvPr/>
        </p:nvSpPr>
        <p:spPr>
          <a:xfrm>
            <a:off x="7081524" y="4234703"/>
            <a:ext cx="4348475" cy="641201"/>
          </a:xfrm>
          <a:prstGeom prst="rect">
            <a:avLst/>
          </a:prstGeom>
        </p:spPr>
        <p:txBody>
          <a:bodyPr wrap="square" lIns="0" tIns="0" rIns="0" bIns="0" rtlCol="0" anchor="t">
            <a:spAutoFit/>
          </a:bodyPr>
          <a:lstStyle/>
          <a:p>
            <a:pPr algn="just">
              <a:lnSpc>
                <a:spcPts val="2471"/>
              </a:lnSpc>
            </a:pPr>
            <a:r>
              <a:rPr lang="en-US" sz="1600" dirty="0" err="1" smtClean="0">
                <a:latin typeface="Arial" panose="020B0604020202020204" pitchFamily="34" charset="0"/>
                <a:cs typeface="Arial" panose="020B0604020202020204" pitchFamily="34" charset="0"/>
              </a:rPr>
              <a:t>Quy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chế</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hoạt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động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đăng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và</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chuyển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quyền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sở</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hữu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chứng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khoán</a:t>
            </a:r>
            <a:r>
              <a:rPr lang="en-US" sz="1600" dirty="0" smtClean="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31" name="TextBox 24"/>
          <p:cNvSpPr txBox="1"/>
          <p:nvPr/>
        </p:nvSpPr>
        <p:spPr>
          <a:xfrm>
            <a:off x="7081525" y="3608595"/>
            <a:ext cx="4379368" cy="287130"/>
          </a:xfrm>
          <a:prstGeom prst="rect">
            <a:avLst/>
          </a:prstGeom>
        </p:spPr>
        <p:txBody>
          <a:bodyPr wrap="square" lIns="0" tIns="0" rIns="0" bIns="0" rtlCol="0" anchor="t">
            <a:spAutoFit/>
          </a:bodyPr>
          <a:lstStyle/>
          <a:p>
            <a:pPr algn="just">
              <a:lnSpc>
                <a:spcPts val="2471"/>
              </a:lnSpc>
            </a:pPr>
            <a:r>
              <a:rPr lang="en-US" sz="1600" dirty="0" err="1" smtClean="0">
                <a:latin typeface="Arial" panose="020B0604020202020204" pitchFamily="34" charset="0"/>
                <a:cs typeface="Arial" panose="020B0604020202020204" pitchFamily="34" charset="0"/>
              </a:rPr>
              <a:t>Quy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chế</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thành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viên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lưu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grpSp>
        <p:nvGrpSpPr>
          <p:cNvPr id="32" name="Group 17"/>
          <p:cNvGrpSpPr/>
          <p:nvPr/>
        </p:nvGrpSpPr>
        <p:grpSpPr>
          <a:xfrm>
            <a:off x="6435250" y="4385955"/>
            <a:ext cx="417695" cy="417695"/>
            <a:chOff x="0" y="0"/>
            <a:chExt cx="812800" cy="812800"/>
          </a:xfrm>
        </p:grpSpPr>
        <p:sp>
          <p:nvSpPr>
            <p:cNvPr id="39"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40"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29" name="Subtitle 2"/>
          <p:cNvSpPr txBox="1">
            <a:spLocks/>
          </p:cNvSpPr>
          <p:nvPr/>
        </p:nvSpPr>
        <p:spPr>
          <a:xfrm>
            <a:off x="204987" y="1075217"/>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8" name="Slide Number Placeholder 7"/>
          <p:cNvSpPr>
            <a:spLocks noGrp="1"/>
          </p:cNvSpPr>
          <p:nvPr>
            <p:ph type="sldNum" sz="quarter" idx="12"/>
          </p:nvPr>
        </p:nvSpPr>
        <p:spPr>
          <a:xfrm>
            <a:off x="4697750" y="6356350"/>
            <a:ext cx="1356155" cy="365125"/>
          </a:xfrm>
        </p:spPr>
        <p:txBody>
          <a:bodyPr/>
          <a:lstStyle/>
          <a:p>
            <a:fld id="{4BB0AFC8-688B-40E6-B113-10DF63D29C36}" type="slidenum">
              <a:rPr lang="en-US" sz="2000" smtClean="0"/>
              <a:t>10</a:t>
            </a:fld>
            <a:endParaRPr lang="en-US" sz="2000" dirty="0"/>
          </a:p>
        </p:txBody>
      </p:sp>
    </p:spTree>
    <p:extLst>
      <p:ext uri="{BB962C8B-B14F-4D97-AF65-F5344CB8AC3E}">
        <p14:creationId xmlns:p14="http://schemas.microsoft.com/office/powerpoint/2010/main" val="3017067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12322" y="1368197"/>
            <a:ext cx="5972010" cy="984885"/>
          </a:xfrm>
          <a:prstGeom prst="rect">
            <a:avLst/>
          </a:prstGeom>
        </p:spPr>
        <p:txBody>
          <a:bodyPr wrap="square" lIns="0" tIns="0" rIns="0" bIns="0" rtlCol="0" anchor="t">
            <a:spAutoFit/>
          </a:bodyPr>
          <a:lstStyle/>
          <a:p>
            <a:r>
              <a:rPr lang="en-US" sz="3200" b="1" spc="-141" dirty="0" smtClean="0">
                <a:solidFill>
                  <a:srgbClr val="112D4E"/>
                </a:solidFill>
                <a:latin typeface="Arial" panose="020B0604020202020204" pitchFamily="34" charset="0"/>
                <a:cs typeface="Arial" panose="020B0604020202020204" pitchFamily="34" charset="0"/>
              </a:rPr>
              <a:t>I.4. </a:t>
            </a:r>
            <a:r>
              <a:rPr lang="en-US" sz="3200" b="1" spc="-141" dirty="0" err="1" smtClean="0">
                <a:solidFill>
                  <a:srgbClr val="112D4E"/>
                </a:solidFill>
                <a:latin typeface="Arial" panose="020B0604020202020204" pitchFamily="34" charset="0"/>
                <a:cs typeface="Arial" panose="020B0604020202020204" pitchFamily="34" charset="0"/>
              </a:rPr>
              <a:t>Về</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triển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khai</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nghiên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cứu</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các</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sản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phẩm</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dịch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vụ</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mới</a:t>
            </a:r>
            <a:endParaRPr lang="en-US" sz="3200" b="1" spc="-141" dirty="0">
              <a:solidFill>
                <a:srgbClr val="112D4E"/>
              </a:solidFill>
              <a:latin typeface="Arial" panose="020B0604020202020204" pitchFamily="34" charset="0"/>
              <a:cs typeface="Arial" panose="020B0604020202020204" pitchFamily="34" charset="0"/>
            </a:endParaRPr>
          </a:p>
        </p:txBody>
      </p:sp>
      <p:grpSp>
        <p:nvGrpSpPr>
          <p:cNvPr id="27" name="Group 27"/>
          <p:cNvGrpSpPr/>
          <p:nvPr/>
        </p:nvGrpSpPr>
        <p:grpSpPr>
          <a:xfrm>
            <a:off x="10565032" y="-1312109"/>
            <a:ext cx="5048817" cy="4338827"/>
            <a:chOff x="0" y="0"/>
            <a:chExt cx="812800" cy="698500"/>
          </a:xfrm>
        </p:grpSpPr>
        <p:sp>
          <p:nvSpPr>
            <p:cNvPr id="28" name="Freeform 28"/>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latin typeface="Arial" panose="020B0604020202020204" pitchFamily="34" charset="0"/>
                <a:cs typeface="Arial" panose="020B0604020202020204" pitchFamily="34" charset="0"/>
              </a:endParaRPr>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0" name="Group 30"/>
          <p:cNvGrpSpPr/>
          <p:nvPr/>
        </p:nvGrpSpPr>
        <p:grpSpPr>
          <a:xfrm>
            <a:off x="-3465403" y="-1312109"/>
            <a:ext cx="5048817" cy="4338827"/>
            <a:chOff x="0" y="0"/>
            <a:chExt cx="812800" cy="698500"/>
          </a:xfrm>
        </p:grpSpPr>
        <p:sp>
          <p:nvSpPr>
            <p:cNvPr id="31" name="Freeform 3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latin typeface="Arial" panose="020B0604020202020204" pitchFamily="34" charset="0"/>
                <a:cs typeface="Arial" panose="020B0604020202020204" pitchFamily="34" charset="0"/>
              </a:endParaRPr>
            </a:p>
          </p:txBody>
        </p:sp>
        <p:sp>
          <p:nvSpPr>
            <p:cNvPr id="32" name="TextBox 3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3" name="Group 33"/>
          <p:cNvGrpSpPr/>
          <p:nvPr/>
        </p:nvGrpSpPr>
        <p:grpSpPr>
          <a:xfrm>
            <a:off x="11038168" y="-872864"/>
            <a:ext cx="4115245" cy="3536538"/>
            <a:chOff x="0" y="0"/>
            <a:chExt cx="812800" cy="698500"/>
          </a:xfrm>
        </p:grpSpPr>
        <p:sp>
          <p:nvSpPr>
            <p:cNvPr id="34" name="Freeform 34"/>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latin typeface="Arial" panose="020B0604020202020204" pitchFamily="34" charset="0"/>
                <a:cs typeface="Arial" panose="020B0604020202020204" pitchFamily="34" charset="0"/>
              </a:endParaRPr>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6" name="Group 36"/>
          <p:cNvGrpSpPr/>
          <p:nvPr/>
        </p:nvGrpSpPr>
        <p:grpSpPr>
          <a:xfrm>
            <a:off x="-2992267" y="-872864"/>
            <a:ext cx="4115245" cy="3536538"/>
            <a:chOff x="0" y="0"/>
            <a:chExt cx="812800" cy="698500"/>
          </a:xfrm>
        </p:grpSpPr>
        <p:sp>
          <p:nvSpPr>
            <p:cNvPr id="37" name="Freeform 3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latin typeface="Arial" panose="020B0604020202020204" pitchFamily="34" charset="0"/>
                <a:cs typeface="Arial" panose="020B0604020202020204" pitchFamily="34" charset="0"/>
              </a:endParaRPr>
            </a:p>
          </p:txBody>
        </p:sp>
        <p:sp>
          <p:nvSpPr>
            <p:cNvPr id="38" name="TextBox 3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9" name="Group 39"/>
          <p:cNvGrpSpPr/>
          <p:nvPr/>
        </p:nvGrpSpPr>
        <p:grpSpPr>
          <a:xfrm rot="-10800000">
            <a:off x="10267618" y="-1032464"/>
            <a:ext cx="2477165" cy="2882519"/>
            <a:chOff x="0" y="0"/>
            <a:chExt cx="698500" cy="812800"/>
          </a:xfrm>
        </p:grpSpPr>
        <p:sp>
          <p:nvSpPr>
            <p:cNvPr id="40"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latin typeface="Arial" panose="020B0604020202020204" pitchFamily="34" charset="0"/>
                <a:cs typeface="Arial" panose="020B0604020202020204" pitchFamily="34" charset="0"/>
              </a:endParaRPr>
            </a:p>
          </p:txBody>
        </p:sp>
        <p:sp>
          <p:nvSpPr>
            <p:cNvPr id="41" name="TextBox 41"/>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42" name="Group 42"/>
          <p:cNvGrpSpPr/>
          <p:nvPr/>
        </p:nvGrpSpPr>
        <p:grpSpPr>
          <a:xfrm rot="-10800000">
            <a:off x="-620455" y="-1032464"/>
            <a:ext cx="2477165" cy="2882519"/>
            <a:chOff x="0" y="0"/>
            <a:chExt cx="698500" cy="812800"/>
          </a:xfrm>
        </p:grpSpPr>
        <p:sp>
          <p:nvSpPr>
            <p:cNvPr id="43" name="Freeform 43"/>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latin typeface="Arial" panose="020B0604020202020204" pitchFamily="34" charset="0"/>
                <a:cs typeface="Arial" panose="020B0604020202020204" pitchFamily="34" charset="0"/>
              </a:endParaRPr>
            </a:p>
          </p:txBody>
        </p:sp>
        <p:sp>
          <p:nvSpPr>
            <p:cNvPr id="44" name="TextBox 4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52" name="Rounded Rectangle 51"/>
          <p:cNvSpPr/>
          <p:nvPr/>
        </p:nvSpPr>
        <p:spPr>
          <a:xfrm>
            <a:off x="1079082" y="5231948"/>
            <a:ext cx="3187021" cy="1016000"/>
          </a:xfrm>
          <a:prstGeom prst="roundRect">
            <a:avLst/>
          </a:prstGeom>
          <a:gradFill>
            <a:gsLst>
              <a:gs pos="30000">
                <a:srgbClr val="3CD6D2"/>
              </a:gs>
              <a:gs pos="0">
                <a:srgbClr val="87E4E9"/>
              </a:gs>
              <a:gs pos="75000">
                <a:srgbClr val="00B0F0"/>
              </a:gs>
              <a:gs pos="97000">
                <a:srgbClr val="0070C0"/>
              </a:gs>
            </a:gsLst>
            <a:lin ang="2700000" scaled="1"/>
          </a:gradFill>
          <a:ln w="6350">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err="1" smtClean="0">
                <a:solidFill>
                  <a:schemeClr val="bg1"/>
                </a:solidFill>
                <a:latin typeface="Arial" panose="020B0604020202020204" pitchFamily="34" charset="0"/>
                <a:cs typeface="Arial" panose="020B0604020202020204" pitchFamily="34" charset="0"/>
              </a:rPr>
              <a:t>Đẩy</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mạnh</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triển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khai</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hoạt</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động</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cổng</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giao</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tiếp</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điện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tử</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với</a:t>
            </a:r>
            <a:r>
              <a:rPr lang="en-US" sz="1600" b="1" dirty="0" smtClean="0">
                <a:solidFill>
                  <a:schemeClr val="bg1"/>
                </a:solidFill>
                <a:latin typeface="Arial" panose="020B0604020202020204" pitchFamily="34" charset="0"/>
                <a:cs typeface="Arial" panose="020B0604020202020204" pitchFamily="34" charset="0"/>
              </a:rPr>
              <a:t> TCPH</a:t>
            </a:r>
            <a:endParaRPr lang="en-US" sz="1600" b="1" dirty="0">
              <a:solidFill>
                <a:schemeClr val="bg1"/>
              </a:solidFill>
              <a:latin typeface="Arial" panose="020B0604020202020204" pitchFamily="34" charset="0"/>
              <a:cs typeface="Arial" panose="020B0604020202020204" pitchFamily="34" charset="0"/>
            </a:endParaRPr>
          </a:p>
        </p:txBody>
      </p:sp>
      <p:cxnSp>
        <p:nvCxnSpPr>
          <p:cNvPr id="65" name="Elbow Connector 64"/>
          <p:cNvCxnSpPr>
            <a:stCxn id="74" idx="2"/>
            <a:endCxn id="52" idx="0"/>
          </p:cNvCxnSpPr>
          <p:nvPr/>
        </p:nvCxnSpPr>
        <p:spPr>
          <a:xfrm rot="5400000">
            <a:off x="3686488" y="2977498"/>
            <a:ext cx="1240555" cy="3268344"/>
          </a:xfrm>
          <a:prstGeom prst="bentConnector3">
            <a:avLst>
              <a:gd name="adj1" fmla="val 50000"/>
            </a:avLst>
          </a:prstGeom>
          <a:ln w="28575">
            <a:solidFill>
              <a:srgbClr val="0070C0"/>
            </a:solidFill>
            <a:tailEnd type="triangle"/>
          </a:ln>
        </p:spPr>
        <p:style>
          <a:lnRef idx="1">
            <a:schemeClr val="accent6"/>
          </a:lnRef>
          <a:fillRef idx="0">
            <a:schemeClr val="accent6"/>
          </a:fillRef>
          <a:effectRef idx="0">
            <a:schemeClr val="accent6"/>
          </a:effectRef>
          <a:fontRef idx="minor">
            <a:schemeClr val="tx1"/>
          </a:fontRef>
        </p:style>
      </p:cxn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996" y="5263"/>
            <a:ext cx="4596104" cy="2115025"/>
          </a:xfrm>
          <a:prstGeom prst="rect">
            <a:avLst/>
          </a:prstGeom>
        </p:spPr>
      </p:pic>
      <p:sp>
        <p:nvSpPr>
          <p:cNvPr id="72" name="TextBox 37"/>
          <p:cNvSpPr txBox="1"/>
          <p:nvPr/>
        </p:nvSpPr>
        <p:spPr>
          <a:xfrm>
            <a:off x="11616875" y="6305242"/>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grpSp>
        <p:nvGrpSpPr>
          <p:cNvPr id="71" name="Group 25"/>
          <p:cNvGrpSpPr/>
          <p:nvPr/>
        </p:nvGrpSpPr>
        <p:grpSpPr>
          <a:xfrm>
            <a:off x="4861595" y="2493818"/>
            <a:ext cx="2158684" cy="1497575"/>
            <a:chOff x="0" y="0"/>
            <a:chExt cx="812800" cy="698500"/>
          </a:xfrm>
        </p:grpSpPr>
        <p:sp>
          <p:nvSpPr>
            <p:cNvPr id="73" name="Freeform 26"/>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p>
          </p:txBody>
        </p:sp>
        <p:sp>
          <p:nvSpPr>
            <p:cNvPr id="74" name="TextBox 2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pic>
        <p:nvPicPr>
          <p:cNvPr id="75" name="Picture 74"/>
          <p:cNvPicPr>
            <a:picLocks noChangeAspect="1"/>
          </p:cNvPicPr>
          <p:nvPr/>
        </p:nvPicPr>
        <p:blipFill>
          <a:blip r:embed="rId4"/>
          <a:stretch>
            <a:fillRect/>
          </a:stretch>
        </p:blipFill>
        <p:spPr>
          <a:xfrm>
            <a:off x="4949510" y="2611918"/>
            <a:ext cx="1807266" cy="1245456"/>
          </a:xfrm>
          <a:prstGeom prst="hexagon">
            <a:avLst>
              <a:gd name="adj" fmla="val 29065"/>
              <a:gd name="vf" fmla="val 115470"/>
            </a:avLst>
          </a:prstGeom>
          <a:effectLst>
            <a:softEdge rad="114300"/>
          </a:effectLst>
        </p:spPr>
      </p:pic>
      <p:sp>
        <p:nvSpPr>
          <p:cNvPr id="76" name="Rounded Rectangle 75"/>
          <p:cNvSpPr/>
          <p:nvPr/>
        </p:nvSpPr>
        <p:spPr>
          <a:xfrm>
            <a:off x="4466064" y="5231948"/>
            <a:ext cx="2957871" cy="1016000"/>
          </a:xfrm>
          <a:prstGeom prst="roundRect">
            <a:avLst/>
          </a:prstGeom>
          <a:gradFill>
            <a:gsLst>
              <a:gs pos="30000">
                <a:srgbClr val="3CD6D2"/>
              </a:gs>
              <a:gs pos="0">
                <a:srgbClr val="87E4E9"/>
              </a:gs>
              <a:gs pos="75000">
                <a:srgbClr val="00B0F0"/>
              </a:gs>
              <a:gs pos="97000">
                <a:srgbClr val="0070C0"/>
              </a:gs>
            </a:gsLst>
            <a:lin ang="2700000" scaled="1"/>
          </a:gradFill>
          <a:ln w="6350">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err="1" smtClean="0">
                <a:solidFill>
                  <a:schemeClr val="bg1"/>
                </a:solidFill>
                <a:latin typeface="Arial" panose="020B0604020202020204" pitchFamily="34" charset="0"/>
                <a:cs typeface="Arial" panose="020B0604020202020204" pitchFamily="34" charset="0"/>
              </a:rPr>
              <a:t>Phối</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hợp</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với</a:t>
            </a:r>
            <a:r>
              <a:rPr lang="en-US" sz="1600" b="1" dirty="0" smtClean="0">
                <a:solidFill>
                  <a:schemeClr val="bg1"/>
                </a:solidFill>
                <a:latin typeface="Arial" panose="020B0604020202020204" pitchFamily="34" charset="0"/>
                <a:cs typeface="Arial" panose="020B0604020202020204" pitchFamily="34" charset="0"/>
              </a:rPr>
              <a:t> HNX, HOSE </a:t>
            </a:r>
            <a:r>
              <a:rPr lang="en-US" sz="1600" b="1" dirty="0" err="1" smtClean="0">
                <a:solidFill>
                  <a:schemeClr val="bg1"/>
                </a:solidFill>
                <a:latin typeface="Arial" panose="020B0604020202020204" pitchFamily="34" charset="0"/>
                <a:cs typeface="Arial" panose="020B0604020202020204" pitchFamily="34" charset="0"/>
              </a:rPr>
              <a:t>thực</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hiện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các</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nội</a:t>
            </a:r>
            <a:r>
              <a:rPr lang="en-US" sz="1600" b="1" dirty="0" smtClean="0">
                <a:solidFill>
                  <a:schemeClr val="bg1"/>
                </a:solidFill>
                <a:latin typeface="Arial" panose="020B0604020202020204" pitchFamily="34" charset="0"/>
                <a:cs typeface="Arial" panose="020B0604020202020204" pitchFamily="34" charset="0"/>
              </a:rPr>
              <a:t> dung </a:t>
            </a:r>
            <a:r>
              <a:rPr lang="en-US" sz="1600" b="1" dirty="0" err="1" smtClean="0">
                <a:solidFill>
                  <a:schemeClr val="bg1"/>
                </a:solidFill>
                <a:latin typeface="Arial" panose="020B0604020202020204" pitchFamily="34" charset="0"/>
                <a:cs typeface="Arial" panose="020B0604020202020204" pitchFamily="34" charset="0"/>
              </a:rPr>
              <a:t>liên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quan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tới</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kế</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hoạch</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triển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khai</a:t>
            </a:r>
            <a:r>
              <a:rPr lang="en-US" sz="1600" b="1" dirty="0" smtClean="0">
                <a:solidFill>
                  <a:schemeClr val="bg1"/>
                </a:solidFill>
                <a:latin typeface="Arial" panose="020B0604020202020204" pitchFamily="34" charset="0"/>
                <a:cs typeface="Arial" panose="020B0604020202020204" pitchFamily="34" charset="0"/>
              </a:rPr>
              <a:t> HĐTL </a:t>
            </a:r>
            <a:r>
              <a:rPr lang="en-US" sz="1600" b="1" dirty="0" err="1" smtClean="0">
                <a:solidFill>
                  <a:schemeClr val="bg1"/>
                </a:solidFill>
                <a:latin typeface="Arial" panose="020B0604020202020204" pitchFamily="34" charset="0"/>
                <a:cs typeface="Arial" panose="020B0604020202020204" pitchFamily="34" charset="0"/>
              </a:rPr>
              <a:t>chỉ</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số</a:t>
            </a:r>
            <a:r>
              <a:rPr lang="en-US" sz="1600" b="1" dirty="0" smtClean="0">
                <a:solidFill>
                  <a:schemeClr val="bg1"/>
                </a:solidFill>
                <a:latin typeface="Arial" panose="020B0604020202020204" pitchFamily="34" charset="0"/>
                <a:cs typeface="Arial" panose="020B0604020202020204" pitchFamily="34" charset="0"/>
              </a:rPr>
              <a:t> VN100</a:t>
            </a:r>
            <a:endParaRPr lang="en-US" sz="1600" b="1" dirty="0">
              <a:solidFill>
                <a:schemeClr val="bg1"/>
              </a:solidFill>
              <a:latin typeface="Arial" panose="020B0604020202020204" pitchFamily="34" charset="0"/>
              <a:cs typeface="Arial" panose="020B0604020202020204" pitchFamily="34" charset="0"/>
            </a:endParaRPr>
          </a:p>
        </p:txBody>
      </p:sp>
      <p:sp>
        <p:nvSpPr>
          <p:cNvPr id="45" name="Rounded Rectangle 44"/>
          <p:cNvSpPr/>
          <p:nvPr/>
        </p:nvSpPr>
        <p:spPr>
          <a:xfrm>
            <a:off x="7623958" y="5231948"/>
            <a:ext cx="3075710" cy="1016000"/>
          </a:xfrm>
          <a:prstGeom prst="roundRect">
            <a:avLst/>
          </a:prstGeom>
          <a:gradFill>
            <a:gsLst>
              <a:gs pos="30000">
                <a:srgbClr val="3CD6D2"/>
              </a:gs>
              <a:gs pos="0">
                <a:srgbClr val="87E4E9"/>
              </a:gs>
              <a:gs pos="75000">
                <a:srgbClr val="00B0F0"/>
              </a:gs>
              <a:gs pos="97000">
                <a:srgbClr val="0070C0"/>
              </a:gs>
            </a:gsLst>
            <a:lin ang="2700000" scaled="1"/>
          </a:gradFill>
          <a:ln w="6350">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err="1" smtClean="0">
                <a:solidFill>
                  <a:schemeClr val="bg1"/>
                </a:solidFill>
                <a:latin typeface="Arial" panose="020B0604020202020204" pitchFamily="34" charset="0"/>
                <a:cs typeface="Arial" panose="020B0604020202020204" pitchFamily="34" charset="0"/>
              </a:rPr>
              <a:t>Tiếp</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tục</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nghiên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cứu</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hoàn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thiện</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mô</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hình</a:t>
            </a:r>
            <a:r>
              <a:rPr lang="en-US" sz="1600" b="1" dirty="0" smtClean="0">
                <a:solidFill>
                  <a:schemeClr val="bg1"/>
                </a:solidFill>
                <a:latin typeface="Arial" panose="020B0604020202020204" pitchFamily="34" charset="0"/>
                <a:cs typeface="Arial" panose="020B0604020202020204" pitchFamily="34" charset="0"/>
              </a:rPr>
              <a:t> CCP </a:t>
            </a:r>
            <a:r>
              <a:rPr lang="en-US" sz="1600" b="1" dirty="0" err="1" smtClean="0">
                <a:solidFill>
                  <a:schemeClr val="bg1"/>
                </a:solidFill>
                <a:latin typeface="Arial" panose="020B0604020202020204" pitchFamily="34" charset="0"/>
                <a:cs typeface="Arial" panose="020B0604020202020204" pitchFamily="34" charset="0"/>
              </a:rPr>
              <a:t>cho</a:t>
            </a:r>
            <a:r>
              <a:rPr lang="en-US" sz="1600" b="1" dirty="0" smtClean="0">
                <a:solidFill>
                  <a:schemeClr val="bg1"/>
                </a:solidFill>
                <a:latin typeface="Arial" panose="020B0604020202020204" pitchFamily="34" charset="0"/>
                <a:cs typeface="Arial" panose="020B0604020202020204" pitchFamily="34" charset="0"/>
              </a:rPr>
              <a:t> TTCK </a:t>
            </a:r>
            <a:r>
              <a:rPr lang="en-US" sz="1600" b="1" dirty="0" err="1" smtClean="0">
                <a:solidFill>
                  <a:schemeClr val="bg1"/>
                </a:solidFill>
                <a:latin typeface="Arial" panose="020B0604020202020204" pitchFamily="34" charset="0"/>
                <a:cs typeface="Arial" panose="020B0604020202020204" pitchFamily="34" charset="0"/>
              </a:rPr>
              <a:t>cơ</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sở</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cxnSp>
        <p:nvCxnSpPr>
          <p:cNvPr id="46" name="Elbow Connector 45"/>
          <p:cNvCxnSpPr>
            <a:stCxn id="74" idx="2"/>
            <a:endCxn id="45" idx="0"/>
          </p:cNvCxnSpPr>
          <p:nvPr/>
        </p:nvCxnSpPr>
        <p:spPr>
          <a:xfrm rot="16200000" flipH="1">
            <a:off x="6931098" y="3001232"/>
            <a:ext cx="1240555" cy="3220876"/>
          </a:xfrm>
          <a:prstGeom prst="bentConnector3">
            <a:avLst>
              <a:gd name="adj1" fmla="val 50000"/>
            </a:avLst>
          </a:prstGeom>
          <a:ln w="28575">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6" name="Straight Arrow Connector 5"/>
          <p:cNvCxnSpPr>
            <a:endCxn id="76" idx="0"/>
          </p:cNvCxnSpPr>
          <p:nvPr/>
        </p:nvCxnSpPr>
        <p:spPr>
          <a:xfrm>
            <a:off x="5940937" y="4607626"/>
            <a:ext cx="4063" cy="624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Subtitle 2"/>
          <p:cNvSpPr txBox="1">
            <a:spLocks/>
          </p:cNvSpPr>
          <p:nvPr/>
        </p:nvSpPr>
        <p:spPr>
          <a:xfrm>
            <a:off x="1483168" y="844327"/>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7" name="Slide Number Placeholder 6"/>
          <p:cNvSpPr>
            <a:spLocks noGrp="1"/>
          </p:cNvSpPr>
          <p:nvPr>
            <p:ph type="sldNum" sz="quarter" idx="12"/>
          </p:nvPr>
        </p:nvSpPr>
        <p:spPr>
          <a:xfrm>
            <a:off x="3978234" y="6356350"/>
            <a:ext cx="2208810" cy="365125"/>
          </a:xfrm>
        </p:spPr>
        <p:txBody>
          <a:bodyPr/>
          <a:lstStyle/>
          <a:p>
            <a:fld id="{4BB0AFC8-688B-40E6-B113-10DF63D29C36}" type="slidenum">
              <a:rPr lang="en-US" sz="2000" smtClean="0"/>
              <a:t>11</a:t>
            </a:fld>
            <a:endParaRPr lang="en-US" sz="2000" dirty="0"/>
          </a:p>
        </p:txBody>
      </p:sp>
    </p:spTree>
    <p:extLst>
      <p:ext uri="{BB962C8B-B14F-4D97-AF65-F5344CB8AC3E}">
        <p14:creationId xmlns:p14="http://schemas.microsoft.com/office/powerpoint/2010/main" val="11111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6"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txBox="1"/>
          <p:nvPr/>
        </p:nvSpPr>
        <p:spPr>
          <a:xfrm>
            <a:off x="334443" y="994581"/>
            <a:ext cx="11379200" cy="984885"/>
          </a:xfrm>
          <a:prstGeom prst="rect">
            <a:avLst/>
          </a:prstGeom>
        </p:spPr>
        <p:txBody>
          <a:bodyPr wrap="square" lIns="0" tIns="0" rIns="0" bIns="0" rtlCol="0" anchor="t">
            <a:spAutoFit/>
          </a:bodyPr>
          <a:lstStyle/>
          <a:p>
            <a:pPr algn="ctr"/>
            <a:r>
              <a:rPr lang="en-US" sz="3200" b="1" spc="-141" dirty="0" smtClean="0">
                <a:solidFill>
                  <a:srgbClr val="112D4E"/>
                </a:solidFill>
                <a:latin typeface="Arial" panose="020B0604020202020204" pitchFamily="34" charset="0"/>
                <a:cs typeface="Arial" panose="020B0604020202020204" pitchFamily="34" charset="0"/>
              </a:rPr>
              <a:t>I.5 </a:t>
            </a:r>
            <a:r>
              <a:rPr lang="en-US" sz="3200" b="1" spc="-141" dirty="0" err="1" smtClean="0">
                <a:solidFill>
                  <a:srgbClr val="112D4E"/>
                </a:solidFill>
                <a:latin typeface="Arial" panose="020B0604020202020204" pitchFamily="34" charset="0"/>
                <a:cs typeface="Arial" panose="020B0604020202020204" pitchFamily="34" charset="0"/>
              </a:rPr>
              <a:t>Góp</a:t>
            </a:r>
            <a:r>
              <a:rPr lang="en-US" sz="3200" b="1" spc="-141" dirty="0" smtClean="0">
                <a:solidFill>
                  <a:srgbClr val="112D4E"/>
                </a:solidFill>
                <a:latin typeface="Arial" panose="020B0604020202020204" pitchFamily="34" charset="0"/>
                <a:cs typeface="Arial" panose="020B0604020202020204" pitchFamily="34" charset="0"/>
              </a:rPr>
              <a:t> ý, </a:t>
            </a:r>
            <a:r>
              <a:rPr lang="en-US" sz="3200" b="1" spc="-141" dirty="0" err="1" smtClean="0">
                <a:solidFill>
                  <a:srgbClr val="112D4E"/>
                </a:solidFill>
                <a:latin typeface="Arial" panose="020B0604020202020204" pitchFamily="34" charset="0"/>
                <a:cs typeface="Arial" panose="020B0604020202020204" pitchFamily="34" charset="0"/>
              </a:rPr>
              <a:t>xây</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dựng</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hoàn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thiện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cơ</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chế</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chính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sách</a:t>
            </a:r>
            <a:r>
              <a:rPr lang="en-US" sz="3200" b="1" spc="-141" dirty="0" smtClean="0">
                <a:solidFill>
                  <a:srgbClr val="112D4E"/>
                </a:solidFill>
                <a:latin typeface="Arial" panose="020B0604020202020204" pitchFamily="34" charset="0"/>
                <a:cs typeface="Arial" panose="020B0604020202020204" pitchFamily="34" charset="0"/>
              </a:rPr>
              <a:t>, </a:t>
            </a:r>
          </a:p>
          <a:p>
            <a:pPr algn="ctr"/>
            <a:r>
              <a:rPr lang="en-US" sz="3200" b="1" spc="-141" dirty="0" err="1" smtClean="0">
                <a:solidFill>
                  <a:srgbClr val="112D4E"/>
                </a:solidFill>
                <a:latin typeface="Arial" panose="020B0604020202020204" pitchFamily="34" charset="0"/>
                <a:cs typeface="Arial" panose="020B0604020202020204" pitchFamily="34" charset="0"/>
              </a:rPr>
              <a:t>quy</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chế</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quy</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định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xử</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lý</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nghiệp</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vụ</a:t>
            </a:r>
            <a:endParaRPr lang="en-US" sz="3200" b="1" spc="-141" dirty="0">
              <a:solidFill>
                <a:srgbClr val="112D4E"/>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07E85EC-4B2E-F209-4BB3-83E3A525F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69" y="-54628"/>
            <a:ext cx="4596104" cy="2115025"/>
          </a:xfrm>
          <a:prstGeom prst="rect">
            <a:avLst/>
          </a:prstGeom>
        </p:spPr>
      </p:pic>
      <p:grpSp>
        <p:nvGrpSpPr>
          <p:cNvPr id="7" name="Group 22"/>
          <p:cNvGrpSpPr/>
          <p:nvPr/>
        </p:nvGrpSpPr>
        <p:grpSpPr>
          <a:xfrm>
            <a:off x="558140" y="2129064"/>
            <a:ext cx="3328710" cy="4015879"/>
            <a:chOff x="15522" y="21793"/>
            <a:chExt cx="682978" cy="784709"/>
          </a:xfrm>
        </p:grpSpPr>
        <p:sp>
          <p:nvSpPr>
            <p:cNvPr id="8" name="Freeform 23"/>
            <p:cNvSpPr/>
            <p:nvPr/>
          </p:nvSpPr>
          <p:spPr>
            <a:xfrm>
              <a:off x="15522" y="21793"/>
              <a:ext cx="682978" cy="784709"/>
            </a:xfrm>
            <a:custGeom>
              <a:avLst/>
              <a:gdLst/>
              <a:ahLst/>
              <a:cxnLst/>
              <a:rect l="l" t="t" r="r" b="b"/>
              <a:pathLst>
                <a:path w="698500" h="800204">
                  <a:moveTo>
                    <a:pt x="377599" y="10196"/>
                  </a:moveTo>
                  <a:lnTo>
                    <a:pt x="670151" y="180408"/>
                  </a:lnTo>
                  <a:cubicBezTo>
                    <a:pt x="687702" y="190620"/>
                    <a:pt x="698500" y="209394"/>
                    <a:pt x="698500" y="229700"/>
                  </a:cubicBezTo>
                  <a:lnTo>
                    <a:pt x="698500" y="570504"/>
                  </a:lnTo>
                  <a:cubicBezTo>
                    <a:pt x="698500" y="590810"/>
                    <a:pt x="687702" y="609584"/>
                    <a:pt x="670151" y="619796"/>
                  </a:cubicBezTo>
                  <a:lnTo>
                    <a:pt x="377599" y="790008"/>
                  </a:lnTo>
                  <a:cubicBezTo>
                    <a:pt x="360075" y="800204"/>
                    <a:pt x="338425" y="800204"/>
                    <a:pt x="320901" y="790008"/>
                  </a:cubicBezTo>
                  <a:lnTo>
                    <a:pt x="28349" y="619796"/>
                  </a:lnTo>
                  <a:cubicBezTo>
                    <a:pt x="10798" y="609584"/>
                    <a:pt x="0" y="590810"/>
                    <a:pt x="0" y="570504"/>
                  </a:cubicBezTo>
                  <a:lnTo>
                    <a:pt x="0" y="229700"/>
                  </a:lnTo>
                  <a:cubicBezTo>
                    <a:pt x="0" y="209394"/>
                    <a:pt x="10798" y="190620"/>
                    <a:pt x="28349" y="180408"/>
                  </a:cubicBezTo>
                  <a:lnTo>
                    <a:pt x="320901" y="10196"/>
                  </a:lnTo>
                  <a:cubicBezTo>
                    <a:pt x="338425" y="0"/>
                    <a:pt x="360075" y="0"/>
                    <a:pt x="377599" y="10196"/>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sz="1200">
                <a:latin typeface="Arial" panose="020B0604020202020204" pitchFamily="34" charset="0"/>
                <a:cs typeface="Arial" panose="020B0604020202020204" pitchFamily="34" charset="0"/>
              </a:endParaRPr>
            </a:p>
          </p:txBody>
        </p:sp>
      </p:grpSp>
      <p:sp>
        <p:nvSpPr>
          <p:cNvPr id="2" name="TextBox 1"/>
          <p:cNvSpPr txBox="1"/>
          <p:nvPr/>
        </p:nvSpPr>
        <p:spPr>
          <a:xfrm>
            <a:off x="558140" y="2538644"/>
            <a:ext cx="3307137" cy="1784912"/>
          </a:xfrm>
          <a:prstGeom prst="rect">
            <a:avLst/>
          </a:prstGeom>
          <a:noFill/>
        </p:spPr>
        <p:txBody>
          <a:bodyPr wrap="square" rtlCol="0">
            <a:spAutoFit/>
          </a:bodyPr>
          <a:lstStyle/>
          <a:p>
            <a:pPr algn="ctr"/>
            <a:r>
              <a:rPr lang="en-US" sz="1333" b="1" dirty="0" err="1" smtClean="0">
                <a:latin typeface="Arial" panose="020B0604020202020204" pitchFamily="34" charset="0"/>
                <a:cs typeface="Arial" panose="020B0604020202020204" pitchFamily="34" charset="0"/>
              </a:rPr>
              <a:t>Góp</a:t>
            </a:r>
            <a:r>
              <a:rPr lang="en-US" sz="1333" b="1" dirty="0" smtClean="0">
                <a:latin typeface="Arial" panose="020B0604020202020204" pitchFamily="34" charset="0"/>
                <a:cs typeface="Arial" panose="020B0604020202020204" pitchFamily="34" charset="0"/>
              </a:rPr>
              <a:t> ý </a:t>
            </a:r>
            <a:r>
              <a:rPr lang="en-US" sz="1333" b="1" dirty="0" err="1" smtClean="0">
                <a:latin typeface="Arial" panose="020B0604020202020204" pitchFamily="34" charset="0"/>
                <a:cs typeface="Arial" panose="020B0604020202020204" pitchFamily="34" charset="0"/>
              </a:rPr>
              <a:t>Luật</a:t>
            </a:r>
            <a:endParaRPr lang="en-US" sz="1333" b="1" dirty="0" smtClean="0">
              <a:latin typeface="Arial" panose="020B0604020202020204" pitchFamily="34" charset="0"/>
              <a:cs typeface="Arial" panose="020B0604020202020204" pitchFamily="34" charset="0"/>
            </a:endParaRPr>
          </a:p>
          <a:p>
            <a:pPr algn="ctr"/>
            <a:endParaRPr lang="en-US" sz="1333" b="1" dirty="0" smtClean="0">
              <a:latin typeface="Arial" panose="020B0604020202020204" pitchFamily="34" charset="0"/>
              <a:cs typeface="Arial" panose="020B0604020202020204" pitchFamily="34" charset="0"/>
            </a:endParaRPr>
          </a:p>
          <a:p>
            <a:pPr algn="ctr"/>
            <a:endParaRPr lang="en-US" sz="1333"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Luật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Chứng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khoán</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Luật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Luật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Quản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Đầu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vốn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nước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tại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thuế</a:t>
            </a:r>
            <a:r>
              <a:rPr lang="en-US" sz="1400" dirty="0" smtClean="0">
                <a:latin typeface="Arial" panose="020B0604020202020204" pitchFamily="34" charset="0"/>
                <a:cs typeface="Arial" panose="020B0604020202020204" pitchFamily="34" charset="0"/>
              </a:rPr>
              <a:t> GTGT</a:t>
            </a:r>
            <a:endParaRPr lang="en-US" sz="1400" dirty="0">
              <a:latin typeface="Arial" panose="020B0604020202020204" pitchFamily="34" charset="0"/>
              <a:cs typeface="Arial" panose="020B0604020202020204" pitchFamily="34" charset="0"/>
            </a:endParaRPr>
          </a:p>
        </p:txBody>
      </p:sp>
      <p:grpSp>
        <p:nvGrpSpPr>
          <p:cNvPr id="10" name="Group 20"/>
          <p:cNvGrpSpPr/>
          <p:nvPr/>
        </p:nvGrpSpPr>
        <p:grpSpPr>
          <a:xfrm rot="5400000">
            <a:off x="4155848" y="2261379"/>
            <a:ext cx="4289235" cy="3573260"/>
            <a:chOff x="0" y="0"/>
            <a:chExt cx="812800" cy="698500"/>
          </a:xfrm>
        </p:grpSpPr>
        <p:sp>
          <p:nvSpPr>
            <p:cNvPr id="11" name="Freeform 21"/>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12" name="TextBox 2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3" name="TextBox 12"/>
          <p:cNvSpPr txBox="1"/>
          <p:nvPr/>
        </p:nvSpPr>
        <p:spPr>
          <a:xfrm>
            <a:off x="4776224" y="2581722"/>
            <a:ext cx="3025356" cy="2657009"/>
          </a:xfrm>
          <a:prstGeom prst="rect">
            <a:avLst/>
          </a:prstGeom>
          <a:noFill/>
        </p:spPr>
        <p:txBody>
          <a:bodyPr wrap="square" rtlCol="0">
            <a:spAutoFit/>
          </a:bodyPr>
          <a:lstStyle/>
          <a:p>
            <a:pPr algn="ctr"/>
            <a:r>
              <a:rPr lang="en-US" sz="1333" b="1" dirty="0" err="1" smtClean="0">
                <a:latin typeface="Arial" panose="020B0604020202020204" pitchFamily="34" charset="0"/>
                <a:cs typeface="Arial" panose="020B0604020202020204" pitchFamily="34" charset="0"/>
              </a:rPr>
              <a:t>Góp</a:t>
            </a:r>
            <a:r>
              <a:rPr lang="en-US" sz="1333" b="1" dirty="0" smtClean="0">
                <a:latin typeface="Arial" panose="020B0604020202020204" pitchFamily="34" charset="0"/>
                <a:cs typeface="Arial" panose="020B0604020202020204" pitchFamily="34" charset="0"/>
              </a:rPr>
              <a:t> ý </a:t>
            </a:r>
            <a:r>
              <a:rPr lang="en-US" sz="1333" b="1" dirty="0" err="1" smtClean="0">
                <a:latin typeface="Arial" panose="020B0604020202020204" pitchFamily="34" charset="0"/>
                <a:cs typeface="Arial" panose="020B0604020202020204" pitchFamily="34" charset="0"/>
              </a:rPr>
              <a:t>Nghị</a:t>
            </a:r>
            <a:r>
              <a:rPr lang="en-US" sz="1333" b="1" dirty="0" smtClean="0">
                <a:latin typeface="Arial" panose="020B0604020202020204" pitchFamily="34" charset="0"/>
                <a:cs typeface="Arial" panose="020B0604020202020204" pitchFamily="34" charset="0"/>
              </a:rPr>
              <a:t> </a:t>
            </a:r>
            <a:r>
              <a:rPr lang="en-US" sz="1333" b="1" dirty="0" err="1" smtClean="0">
                <a:latin typeface="Arial" panose="020B0604020202020204" pitchFamily="34" charset="0"/>
                <a:cs typeface="Arial" panose="020B0604020202020204" pitchFamily="34" charset="0"/>
              </a:rPr>
              <a:t>định</a:t>
            </a:r>
            <a:endParaRPr lang="en-US" sz="1333" b="1" dirty="0" smtClean="0">
              <a:latin typeface="Arial" panose="020B0604020202020204" pitchFamily="34" charset="0"/>
              <a:cs typeface="Arial" panose="020B0604020202020204" pitchFamily="34" charset="0"/>
            </a:endParaRPr>
          </a:p>
          <a:p>
            <a:pPr algn="ctr"/>
            <a:endParaRPr lang="en-US" sz="1333"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155/2020/NĐ-CP</a:t>
            </a: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83/2023/NĐ-CP</a:t>
            </a: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95/2018/NĐ-CP</a:t>
            </a: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156/NĐ-CP </a:t>
            </a: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Dự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thảo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về</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đăng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Nghị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hướng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dẫn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Thi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dân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sự</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126/2017/NĐ-CP</a:t>
            </a:r>
          </a:p>
          <a:p>
            <a:pPr marL="285750" indent="-285750">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Nghị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140/2020/NĐ-CP</a:t>
            </a:r>
            <a:endParaRPr lang="en-US" sz="1400" dirty="0">
              <a:latin typeface="Arial" panose="020B0604020202020204" pitchFamily="34" charset="0"/>
              <a:cs typeface="Arial" panose="020B0604020202020204" pitchFamily="34" charset="0"/>
            </a:endParaRPr>
          </a:p>
        </p:txBody>
      </p:sp>
      <p:grpSp>
        <p:nvGrpSpPr>
          <p:cNvPr id="14" name="Group 22"/>
          <p:cNvGrpSpPr/>
          <p:nvPr/>
        </p:nvGrpSpPr>
        <p:grpSpPr>
          <a:xfrm>
            <a:off x="8384917" y="1934799"/>
            <a:ext cx="3478531" cy="4210144"/>
            <a:chOff x="15522" y="21793"/>
            <a:chExt cx="682978" cy="784709"/>
          </a:xfrm>
        </p:grpSpPr>
        <p:sp>
          <p:nvSpPr>
            <p:cNvPr id="15" name="Freeform 23"/>
            <p:cNvSpPr/>
            <p:nvPr/>
          </p:nvSpPr>
          <p:spPr>
            <a:xfrm>
              <a:off x="15522" y="21793"/>
              <a:ext cx="682978" cy="784709"/>
            </a:xfrm>
            <a:custGeom>
              <a:avLst/>
              <a:gdLst/>
              <a:ahLst/>
              <a:cxnLst/>
              <a:rect l="l" t="t" r="r" b="b"/>
              <a:pathLst>
                <a:path w="698500" h="800204">
                  <a:moveTo>
                    <a:pt x="377599" y="10196"/>
                  </a:moveTo>
                  <a:lnTo>
                    <a:pt x="670151" y="180408"/>
                  </a:lnTo>
                  <a:cubicBezTo>
                    <a:pt x="687702" y="190620"/>
                    <a:pt x="698500" y="209394"/>
                    <a:pt x="698500" y="229700"/>
                  </a:cubicBezTo>
                  <a:lnTo>
                    <a:pt x="698500" y="570504"/>
                  </a:lnTo>
                  <a:cubicBezTo>
                    <a:pt x="698500" y="590810"/>
                    <a:pt x="687702" y="609584"/>
                    <a:pt x="670151" y="619796"/>
                  </a:cubicBezTo>
                  <a:lnTo>
                    <a:pt x="377599" y="790008"/>
                  </a:lnTo>
                  <a:cubicBezTo>
                    <a:pt x="360075" y="800204"/>
                    <a:pt x="338425" y="800204"/>
                    <a:pt x="320901" y="790008"/>
                  </a:cubicBezTo>
                  <a:lnTo>
                    <a:pt x="28349" y="619796"/>
                  </a:lnTo>
                  <a:cubicBezTo>
                    <a:pt x="10798" y="609584"/>
                    <a:pt x="0" y="590810"/>
                    <a:pt x="0" y="570504"/>
                  </a:cubicBezTo>
                  <a:lnTo>
                    <a:pt x="0" y="229700"/>
                  </a:lnTo>
                  <a:cubicBezTo>
                    <a:pt x="0" y="209394"/>
                    <a:pt x="10798" y="190620"/>
                    <a:pt x="28349" y="180408"/>
                  </a:cubicBezTo>
                  <a:lnTo>
                    <a:pt x="320901" y="10196"/>
                  </a:lnTo>
                  <a:cubicBezTo>
                    <a:pt x="338425" y="0"/>
                    <a:pt x="360075" y="0"/>
                    <a:pt x="377599" y="10196"/>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sz="1200">
                <a:latin typeface="Arial" panose="020B0604020202020204" pitchFamily="34" charset="0"/>
                <a:cs typeface="Arial" panose="020B0604020202020204" pitchFamily="34" charset="0"/>
              </a:endParaRPr>
            </a:p>
          </p:txBody>
        </p:sp>
      </p:grpSp>
      <p:sp>
        <p:nvSpPr>
          <p:cNvPr id="16" name="TextBox 15"/>
          <p:cNvSpPr txBox="1"/>
          <p:nvPr/>
        </p:nvSpPr>
        <p:spPr>
          <a:xfrm>
            <a:off x="8579822" y="2581722"/>
            <a:ext cx="3115967" cy="2646878"/>
          </a:xfrm>
          <a:prstGeom prst="rect">
            <a:avLst/>
          </a:prstGeom>
          <a:noFill/>
        </p:spPr>
        <p:txBody>
          <a:bodyPr wrap="square" rtlCol="0">
            <a:spAutoFit/>
          </a:bodyPr>
          <a:lstStyle/>
          <a:p>
            <a:pPr algn="ctr"/>
            <a:r>
              <a:rPr lang="en-US" sz="1300" b="1" dirty="0" err="1" smtClean="0">
                <a:latin typeface="Arial" panose="020B0604020202020204" pitchFamily="34" charset="0"/>
                <a:cs typeface="Arial" panose="020B0604020202020204" pitchFamily="34" charset="0"/>
              </a:rPr>
              <a:t>Các</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văn</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bản</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khác</a:t>
            </a:r>
            <a:endParaRPr lang="en-US" sz="1300" b="1" dirty="0" smtClean="0">
              <a:latin typeface="Arial" panose="020B0604020202020204" pitchFamily="34" charset="0"/>
              <a:cs typeface="Arial" panose="020B0604020202020204" pitchFamily="34" charset="0"/>
            </a:endParaRPr>
          </a:p>
          <a:p>
            <a:pPr algn="ctr"/>
            <a:endParaRPr lang="en-US" sz="13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Thông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68/2024/TT-BTC</a:t>
            </a:r>
          </a:p>
          <a:p>
            <a:pPr marL="285750" indent="-285750" algn="jus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Thông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119/2020/TT-BTC</a:t>
            </a:r>
          </a:p>
          <a:p>
            <a:pPr marL="285750" indent="-285750" algn="jus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Thông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101/2021/TT-BTC</a:t>
            </a:r>
          </a:p>
          <a:p>
            <a:pPr marL="285750" indent="-285750" algn="jus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Tham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gia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góp</a:t>
            </a:r>
            <a:r>
              <a:rPr lang="en-US" sz="1400" dirty="0" smtClean="0">
                <a:latin typeface="Arial" panose="020B0604020202020204" pitchFamily="34" charset="0"/>
                <a:cs typeface="Arial" panose="020B0604020202020204" pitchFamily="34" charset="0"/>
              </a:rPr>
              <a:t> ý </a:t>
            </a:r>
            <a:r>
              <a:rPr lang="en-US" sz="1400" dirty="0" err="1" smtClean="0">
                <a:latin typeface="Arial" panose="020B0604020202020204" pitchFamily="34" charset="0"/>
                <a:cs typeface="Arial" panose="020B0604020202020204" pitchFamily="34" charset="0"/>
              </a:rPr>
              <a:t>dự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thảo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Quy</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chế</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phối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hợp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các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đơn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thuộc</a:t>
            </a:r>
            <a:r>
              <a:rPr lang="en-US" sz="1400" dirty="0" smtClean="0">
                <a:latin typeface="Arial" panose="020B0604020202020204" pitchFamily="34" charset="0"/>
                <a:cs typeface="Arial" panose="020B0604020202020204" pitchFamily="34" charset="0"/>
              </a:rPr>
              <a:t> UBCKNN, SGDCKVN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công</a:t>
            </a:r>
            <a:r>
              <a:rPr lang="en-US" sz="1400" dirty="0" smtClean="0">
                <a:latin typeface="Arial" panose="020B0604020202020204" pitchFamily="34" charset="0"/>
                <a:cs typeface="Arial" panose="020B0604020202020204" pitchFamily="34" charset="0"/>
              </a:rPr>
              <a:t> ty con, VSDC</a:t>
            </a:r>
          </a:p>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Ban </a:t>
            </a:r>
            <a:r>
              <a:rPr lang="en-US" sz="1400" dirty="0" err="1" smtClean="0">
                <a:latin typeface="Arial" panose="020B0604020202020204" pitchFamily="34" charset="0"/>
                <a:cs typeface="Arial" panose="020B0604020202020204" pitchFamily="34" charset="0"/>
              </a:rPr>
              <a:t>hành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các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Quy</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chế</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vụ</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quy</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trình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áp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dụng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golive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hệ</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thống</a:t>
            </a:r>
            <a:r>
              <a:rPr lang="en-US" sz="1400" dirty="0" smtClean="0">
                <a:latin typeface="Arial" panose="020B0604020202020204" pitchFamily="34" charset="0"/>
                <a:cs typeface="Arial" panose="020B0604020202020204" pitchFamily="34" charset="0"/>
              </a:rPr>
              <a:t> KRX)</a:t>
            </a:r>
            <a:endParaRPr lang="en-US" sz="1400" dirty="0">
              <a:latin typeface="Arial" panose="020B0604020202020204" pitchFamily="34" charset="0"/>
              <a:cs typeface="Arial" panose="020B0604020202020204" pitchFamily="34" charset="0"/>
            </a:endParaRPr>
          </a:p>
        </p:txBody>
      </p:sp>
      <p:sp>
        <p:nvSpPr>
          <p:cNvPr id="17" name="TextBox 37"/>
          <p:cNvSpPr txBox="1"/>
          <p:nvPr/>
        </p:nvSpPr>
        <p:spPr>
          <a:xfrm>
            <a:off x="11531601" y="6192624"/>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18" name="Subtitle 2"/>
          <p:cNvSpPr txBox="1">
            <a:spLocks/>
          </p:cNvSpPr>
          <p:nvPr/>
        </p:nvSpPr>
        <p:spPr>
          <a:xfrm>
            <a:off x="-165395" y="670836"/>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3" name="Slide Number Placeholder 2"/>
          <p:cNvSpPr>
            <a:spLocks noGrp="1"/>
          </p:cNvSpPr>
          <p:nvPr>
            <p:ph type="sldNum" sz="quarter" idx="12"/>
          </p:nvPr>
        </p:nvSpPr>
        <p:spPr>
          <a:xfrm>
            <a:off x="4513835" y="6356350"/>
            <a:ext cx="1815713" cy="365125"/>
          </a:xfrm>
        </p:spPr>
        <p:txBody>
          <a:bodyPr/>
          <a:lstStyle/>
          <a:p>
            <a:fld id="{4BB0AFC8-688B-40E6-B113-10DF63D29C36}" type="slidenum">
              <a:rPr lang="en-US" sz="2000" smtClean="0"/>
              <a:t>12</a:t>
            </a:fld>
            <a:endParaRPr lang="en-US" sz="2000" dirty="0"/>
          </a:p>
        </p:txBody>
      </p:sp>
    </p:spTree>
    <p:extLst>
      <p:ext uri="{BB962C8B-B14F-4D97-AF65-F5344CB8AC3E}">
        <p14:creationId xmlns:p14="http://schemas.microsoft.com/office/powerpoint/2010/main" val="400852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807200" y="1133438"/>
            <a:ext cx="4303677" cy="1402563"/>
          </a:xfrm>
          <a:prstGeom prst="rect">
            <a:avLst/>
          </a:prstGeom>
        </p:spPr>
        <p:txBody>
          <a:bodyPr wrap="square">
            <a:spAutoFit/>
          </a:bodyPr>
          <a:lstStyle/>
          <a:p>
            <a:pPr marL="190510" indent="-190510" algn="just">
              <a:lnSpc>
                <a:spcPct val="115000"/>
              </a:lnSpc>
              <a:spcBef>
                <a:spcPts val="200"/>
              </a:spcBef>
              <a:spcAft>
                <a:spcPts val="200"/>
              </a:spcAft>
              <a:buFont typeface="Wingdings" panose="05000000000000000000" pitchFamily="2" charset="2"/>
              <a:buChar char="ü"/>
            </a:pPr>
            <a:r>
              <a:rPr lang="nl-NL" sz="1500" dirty="0"/>
              <a:t>Hoàn thành các công việc theo Quyết định số 26/2022/QĐ-TTg ngày 26/12/2022 của Thủ tướng Chính phủ thành lập tổ chức và hoạt động của VSDC theo chỉ đạo của Bộ Tài chính về phân công triển khai thành lập VSDC.</a:t>
            </a:r>
            <a:endParaRPr lang="en-US" sz="1500" dirty="0">
              <a:latin typeface="Arial" panose="020B0604020202020204" pitchFamily="34" charset="0"/>
              <a:ea typeface="Calibri" panose="020F0502020204030204" pitchFamily="34" charset="0"/>
              <a:cs typeface="Arial" panose="020B0604020202020204" pitchFamily="34" charset="0"/>
            </a:endParaRPr>
          </a:p>
        </p:txBody>
      </p:sp>
      <p:grpSp>
        <p:nvGrpSpPr>
          <p:cNvPr id="2" name="Group 2"/>
          <p:cNvGrpSpPr/>
          <p:nvPr/>
        </p:nvGrpSpPr>
        <p:grpSpPr>
          <a:xfrm rot="5400000">
            <a:off x="2877976" y="2866393"/>
            <a:ext cx="2477165" cy="2882519"/>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latin typeface="Arial" panose="020B0604020202020204" pitchFamily="34" charset="0"/>
                <a:cs typeface="Arial" panose="020B0604020202020204" pitchFamily="34" charset="0"/>
              </a:endParaRPr>
            </a:p>
          </p:txBody>
        </p:sp>
        <p:sp>
          <p:nvSpPr>
            <p:cNvPr id="4" name="TextBox 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4" name="TextBox 14"/>
          <p:cNvSpPr txBox="1"/>
          <p:nvPr/>
        </p:nvSpPr>
        <p:spPr>
          <a:xfrm>
            <a:off x="191387" y="1078673"/>
            <a:ext cx="5244213" cy="513089"/>
          </a:xfrm>
          <a:prstGeom prst="rect">
            <a:avLst/>
          </a:prstGeom>
        </p:spPr>
        <p:txBody>
          <a:bodyPr wrap="square" lIns="0" tIns="0" rIns="0" bIns="0" rtlCol="0" anchor="t">
            <a:spAutoFit/>
          </a:bodyPr>
          <a:lstStyle/>
          <a:p>
            <a:pPr lvl="0"/>
            <a:r>
              <a:rPr lang="en-US" sz="3334" b="1" spc="-141" dirty="0" smtClean="0">
                <a:solidFill>
                  <a:srgbClr val="112D4E"/>
                </a:solidFill>
                <a:latin typeface="Arial" panose="020B0604020202020204" pitchFamily="34" charset="0"/>
                <a:cs typeface="Arial" panose="020B0604020202020204" pitchFamily="34" charset="0"/>
              </a:rPr>
              <a:t>I.6  </a:t>
            </a:r>
            <a:r>
              <a:rPr lang="en-US" sz="3334" b="1" spc="-141" dirty="0" err="1" smtClean="0">
                <a:solidFill>
                  <a:srgbClr val="112D4E"/>
                </a:solidFill>
                <a:latin typeface="Arial" panose="020B0604020202020204" pitchFamily="34" charset="0"/>
                <a:cs typeface="Arial" panose="020B0604020202020204" pitchFamily="34" charset="0"/>
              </a:rPr>
              <a:t>Công</a:t>
            </a:r>
            <a:r>
              <a:rPr lang="en-US" sz="3334" b="1" spc="-141" dirty="0" smtClean="0">
                <a:solidFill>
                  <a:srgbClr val="112D4E"/>
                </a:solidFill>
                <a:latin typeface="Arial" panose="020B0604020202020204" pitchFamily="34" charset="0"/>
                <a:cs typeface="Arial" panose="020B0604020202020204" pitchFamily="34" charset="0"/>
              </a:rPr>
              <a:t> </a:t>
            </a:r>
            <a:r>
              <a:rPr lang="en-US" sz="3334" b="1" spc="-141" dirty="0" err="1" smtClean="0">
                <a:solidFill>
                  <a:srgbClr val="112D4E"/>
                </a:solidFill>
                <a:latin typeface="Arial" panose="020B0604020202020204" pitchFamily="34" charset="0"/>
                <a:cs typeface="Arial" panose="020B0604020202020204" pitchFamily="34" charset="0"/>
              </a:rPr>
              <a:t>tác</a:t>
            </a:r>
            <a:r>
              <a:rPr lang="en-US" sz="3334" b="1" spc="-141" dirty="0" smtClean="0">
                <a:solidFill>
                  <a:srgbClr val="112D4E"/>
                </a:solidFill>
                <a:latin typeface="Arial" panose="020B0604020202020204" pitchFamily="34" charset="0"/>
                <a:cs typeface="Arial" panose="020B0604020202020204" pitchFamily="34" charset="0"/>
              </a:rPr>
              <a:t> </a:t>
            </a:r>
            <a:r>
              <a:rPr lang="en-US" sz="3334" b="1" spc="-141" dirty="0" err="1" smtClean="0">
                <a:solidFill>
                  <a:srgbClr val="112D4E"/>
                </a:solidFill>
                <a:latin typeface="Arial" panose="020B0604020202020204" pitchFamily="34" charset="0"/>
                <a:cs typeface="Arial" panose="020B0604020202020204" pitchFamily="34" charset="0"/>
              </a:rPr>
              <a:t>khác</a:t>
            </a:r>
            <a:endParaRPr lang="en-US" sz="3334" b="1" spc="-141" dirty="0">
              <a:solidFill>
                <a:srgbClr val="112D4E"/>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CAA75DCB-0D5F-64EC-9F61-1A0BE68FCB91}"/>
              </a:ext>
            </a:extLst>
          </p:cNvPr>
          <p:cNvGrpSpPr/>
          <p:nvPr/>
        </p:nvGrpSpPr>
        <p:grpSpPr>
          <a:xfrm>
            <a:off x="5943600" y="1133437"/>
            <a:ext cx="711883" cy="711883"/>
            <a:chOff x="8986158" y="2083959"/>
            <a:chExt cx="1067824" cy="1067824"/>
          </a:xfrm>
        </p:grpSpPr>
        <p:grpSp>
          <p:nvGrpSpPr>
            <p:cNvPr id="6" name="Group 6"/>
            <p:cNvGrpSpPr/>
            <p:nvPr/>
          </p:nvGrpSpPr>
          <p:grpSpPr>
            <a:xfrm>
              <a:off x="8986158" y="2083959"/>
              <a:ext cx="1067824" cy="106782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2"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sp>
        <p:nvSpPr>
          <p:cNvPr id="19" name="Freeform 19"/>
          <p:cNvSpPr/>
          <p:nvPr/>
        </p:nvSpPr>
        <p:spPr>
          <a:xfrm>
            <a:off x="660400" y="2207186"/>
            <a:ext cx="4647344" cy="4223274"/>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6"/>
            <a:stretch>
              <a:fillRect/>
            </a:stretch>
          </a:blipFill>
        </p:spPr>
        <p:txBody>
          <a:bodyPr/>
          <a:lstStyle/>
          <a:p>
            <a:endParaRPr lang="en-US" sz="1200">
              <a:latin typeface="Arial" panose="020B0604020202020204" pitchFamily="34" charset="0"/>
              <a:cs typeface="Arial" panose="020B0604020202020204" pitchFamily="34" charset="0"/>
            </a:endParaRPr>
          </a:p>
        </p:txBody>
      </p:sp>
      <p:grpSp>
        <p:nvGrpSpPr>
          <p:cNvPr id="20" name="Group 20"/>
          <p:cNvGrpSpPr/>
          <p:nvPr/>
        </p:nvGrpSpPr>
        <p:grpSpPr>
          <a:xfrm>
            <a:off x="836178" y="2445290"/>
            <a:ext cx="4167847" cy="3581743"/>
            <a:chOff x="0" y="0"/>
            <a:chExt cx="812800" cy="698500"/>
          </a:xfrm>
        </p:grpSpPr>
        <p:sp>
          <p:nvSpPr>
            <p:cNvPr id="21" name="Freeform 21"/>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22" name="TextBox 2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pic>
        <p:nvPicPr>
          <p:cNvPr id="28" name="Picture 27">
            <a:extLst>
              <a:ext uri="{FF2B5EF4-FFF2-40B4-BE49-F238E27FC236}">
                <a16:creationId xmlns:a16="http://schemas.microsoft.com/office/drawing/2014/main" id="{916E9766-0ECA-71EF-7128-E4F4ACE590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5976" y="25547"/>
            <a:ext cx="4063101" cy="1869749"/>
          </a:xfrm>
          <a:prstGeom prst="rect">
            <a:avLst/>
          </a:prstGeom>
        </p:spPr>
      </p:pic>
      <p:pic>
        <p:nvPicPr>
          <p:cNvPr id="32" name="Picture 31"/>
          <p:cNvPicPr>
            <a:picLocks noChangeAspect="1"/>
          </p:cNvPicPr>
          <p:nvPr/>
        </p:nvPicPr>
        <p:blipFill>
          <a:blip r:embed="rId8"/>
          <a:stretch>
            <a:fillRect/>
          </a:stretch>
        </p:blipFill>
        <p:spPr>
          <a:xfrm>
            <a:off x="1010226" y="2845015"/>
            <a:ext cx="3461087" cy="2916364"/>
          </a:xfrm>
          <a:prstGeom prst="hexagon">
            <a:avLst>
              <a:gd name="adj" fmla="val 30701"/>
              <a:gd name="vf" fmla="val 115470"/>
            </a:avLst>
          </a:prstGeom>
          <a:effectLst>
            <a:softEdge rad="127000"/>
          </a:effectLst>
        </p:spPr>
      </p:pic>
      <p:sp>
        <p:nvSpPr>
          <p:cNvPr id="29" name="TextBox 37"/>
          <p:cNvSpPr txBox="1"/>
          <p:nvPr/>
        </p:nvSpPr>
        <p:spPr>
          <a:xfrm>
            <a:off x="11543316" y="6296296"/>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50" name="Rectangle 49"/>
          <p:cNvSpPr/>
          <p:nvPr/>
        </p:nvSpPr>
        <p:spPr>
          <a:xfrm>
            <a:off x="6870490" y="2581705"/>
            <a:ext cx="4303677" cy="606192"/>
          </a:xfrm>
          <a:prstGeom prst="rect">
            <a:avLst/>
          </a:prstGeom>
        </p:spPr>
        <p:txBody>
          <a:bodyPr wrap="square">
            <a:spAutoFit/>
          </a:bodyPr>
          <a:lstStyle/>
          <a:p>
            <a:pPr marL="190510" indent="-190510" algn="just">
              <a:lnSpc>
                <a:spcPct val="115000"/>
              </a:lnSpc>
              <a:spcBef>
                <a:spcPts val="200"/>
              </a:spcBef>
              <a:spcAft>
                <a:spcPts val="200"/>
              </a:spcAft>
              <a:buFont typeface="Wingdings" panose="05000000000000000000" pitchFamily="2" charset="2"/>
              <a:buChar char="ü"/>
            </a:pPr>
            <a:r>
              <a:rPr lang="nl-NL" sz="1500" dirty="0"/>
              <a:t>Phối hợp với UBCKNN, TVLK thực hiện rà soát, chuẩn hoá dữ liệu nhà đầu tư theo Đề án 06/CP.</a:t>
            </a:r>
            <a:endParaRPr lang="en-US" sz="1500" dirty="0">
              <a:latin typeface="Arial" panose="020B0604020202020204" pitchFamily="34" charset="0"/>
              <a:ea typeface="Calibri" panose="020F050202020403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CAA75DCB-0D5F-64EC-9F61-1A0BE68FCB91}"/>
              </a:ext>
            </a:extLst>
          </p:cNvPr>
          <p:cNvGrpSpPr/>
          <p:nvPr/>
        </p:nvGrpSpPr>
        <p:grpSpPr>
          <a:xfrm>
            <a:off x="5970769" y="2363998"/>
            <a:ext cx="711883" cy="711883"/>
            <a:chOff x="8986158" y="2083959"/>
            <a:chExt cx="1067824" cy="1067824"/>
          </a:xfrm>
        </p:grpSpPr>
        <p:grpSp>
          <p:nvGrpSpPr>
            <p:cNvPr id="52" name="Group 6"/>
            <p:cNvGrpSpPr/>
            <p:nvPr/>
          </p:nvGrpSpPr>
          <p:grpSpPr>
            <a:xfrm>
              <a:off x="8986158" y="2083959"/>
              <a:ext cx="1067824" cy="1067824"/>
              <a:chOff x="0" y="0"/>
              <a:chExt cx="812800" cy="812800"/>
            </a:xfrm>
          </p:grpSpPr>
          <p:sp>
            <p:nvSpPr>
              <p:cNvPr id="54"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55"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53"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sp>
        <p:nvSpPr>
          <p:cNvPr id="56" name="Rectangle 55"/>
          <p:cNvSpPr/>
          <p:nvPr/>
        </p:nvSpPr>
        <p:spPr>
          <a:xfrm>
            <a:off x="6813257" y="3282176"/>
            <a:ext cx="4303677" cy="1402563"/>
          </a:xfrm>
          <a:prstGeom prst="rect">
            <a:avLst/>
          </a:prstGeom>
        </p:spPr>
        <p:txBody>
          <a:bodyPr wrap="square">
            <a:spAutoFit/>
          </a:bodyPr>
          <a:lstStyle/>
          <a:p>
            <a:pPr marL="190510" indent="-190510" algn="just">
              <a:lnSpc>
                <a:spcPct val="115000"/>
              </a:lnSpc>
              <a:spcBef>
                <a:spcPts val="200"/>
              </a:spcBef>
              <a:spcAft>
                <a:spcPts val="200"/>
              </a:spcAft>
              <a:buFont typeface="Wingdings" panose="05000000000000000000" pitchFamily="2" charset="2"/>
              <a:buChar char="ü"/>
            </a:pPr>
            <a:r>
              <a:rPr lang="nl-NL" sz="1500" dirty="0"/>
              <a:t>Phối hợp với Thành viên rà soát dữ liệu và chuẩn hóa dữ liệu thông tin nhà đầu tư, thông tin Thành viên đang được quản lý hiện nay để chuẩn bị cho việc chuyển đổi dữ liệu từ hệ thống hiện nay sang hệ thống KRX.</a:t>
            </a:r>
            <a:endParaRPr lang="en-US" sz="1500" dirty="0">
              <a:latin typeface="Arial" panose="020B0604020202020204" pitchFamily="34" charset="0"/>
              <a:ea typeface="Calibri" panose="020F050202020403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CAA75DCB-0D5F-64EC-9F61-1A0BE68FCB91}"/>
              </a:ext>
            </a:extLst>
          </p:cNvPr>
          <p:cNvGrpSpPr/>
          <p:nvPr/>
        </p:nvGrpSpPr>
        <p:grpSpPr>
          <a:xfrm>
            <a:off x="6004083" y="3379117"/>
            <a:ext cx="711883" cy="711883"/>
            <a:chOff x="8986158" y="2083959"/>
            <a:chExt cx="1067824" cy="1067824"/>
          </a:xfrm>
        </p:grpSpPr>
        <p:grpSp>
          <p:nvGrpSpPr>
            <p:cNvPr id="58" name="Group 6"/>
            <p:cNvGrpSpPr/>
            <p:nvPr/>
          </p:nvGrpSpPr>
          <p:grpSpPr>
            <a:xfrm>
              <a:off x="8986158" y="2083959"/>
              <a:ext cx="1067824" cy="1067824"/>
              <a:chOff x="0" y="0"/>
              <a:chExt cx="812800" cy="812800"/>
            </a:xfrm>
          </p:grpSpPr>
          <p:sp>
            <p:nvSpPr>
              <p:cNvPr id="60"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61"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59"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CAA75DCB-0D5F-64EC-9F61-1A0BE68FCB91}"/>
              </a:ext>
            </a:extLst>
          </p:cNvPr>
          <p:cNvGrpSpPr/>
          <p:nvPr/>
        </p:nvGrpSpPr>
        <p:grpSpPr>
          <a:xfrm>
            <a:off x="5970769" y="4681254"/>
            <a:ext cx="711883" cy="711883"/>
            <a:chOff x="8986158" y="2083959"/>
            <a:chExt cx="1067824" cy="1067824"/>
          </a:xfrm>
        </p:grpSpPr>
        <p:grpSp>
          <p:nvGrpSpPr>
            <p:cNvPr id="34" name="Group 6"/>
            <p:cNvGrpSpPr/>
            <p:nvPr/>
          </p:nvGrpSpPr>
          <p:grpSpPr>
            <a:xfrm>
              <a:off x="8986158" y="2083959"/>
              <a:ext cx="1067824" cy="1067824"/>
              <a:chOff x="0" y="0"/>
              <a:chExt cx="812800" cy="812800"/>
            </a:xfrm>
          </p:grpSpPr>
          <p:sp>
            <p:nvSpPr>
              <p:cNvPr id="36"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37"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35"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sp>
        <p:nvSpPr>
          <p:cNvPr id="38" name="Rectangle 37"/>
          <p:cNvSpPr/>
          <p:nvPr/>
        </p:nvSpPr>
        <p:spPr>
          <a:xfrm>
            <a:off x="6834369" y="4643048"/>
            <a:ext cx="4303677" cy="1137106"/>
          </a:xfrm>
          <a:prstGeom prst="rect">
            <a:avLst/>
          </a:prstGeom>
        </p:spPr>
        <p:txBody>
          <a:bodyPr wrap="square">
            <a:spAutoFit/>
          </a:bodyPr>
          <a:lstStyle/>
          <a:p>
            <a:pPr marL="190510" indent="-190510" algn="just">
              <a:lnSpc>
                <a:spcPct val="115000"/>
              </a:lnSpc>
              <a:spcBef>
                <a:spcPts val="200"/>
              </a:spcBef>
              <a:spcAft>
                <a:spcPts val="200"/>
              </a:spcAft>
              <a:buFont typeface="Wingdings" panose="05000000000000000000" pitchFamily="2" charset="2"/>
              <a:buChar char="ü"/>
            </a:pPr>
            <a:r>
              <a:rPr lang="nl-NL" sz="1500" dirty="0"/>
              <a:t>Tham gia làm việc với UBCKNN, FTSE và các thành viên thị trường để tìm và đề xuất giải pháp tháo gỡ vấn đề prefunding; cập nhật thông tin, các giải pháp nâng hạng thị trường của Việt Nam</a:t>
            </a:r>
            <a:r>
              <a:rPr lang="nl-NL" sz="1500" dirty="0" smtClean="0"/>
              <a:t>.</a:t>
            </a:r>
            <a:endParaRPr lang="en-US" sz="1500" dirty="0">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CAA75DCB-0D5F-64EC-9F61-1A0BE68FCB91}"/>
              </a:ext>
            </a:extLst>
          </p:cNvPr>
          <p:cNvGrpSpPr/>
          <p:nvPr/>
        </p:nvGrpSpPr>
        <p:grpSpPr>
          <a:xfrm>
            <a:off x="6004082" y="5761379"/>
            <a:ext cx="711883" cy="711883"/>
            <a:chOff x="8986158" y="2083959"/>
            <a:chExt cx="1067824" cy="1067824"/>
          </a:xfrm>
        </p:grpSpPr>
        <p:grpSp>
          <p:nvGrpSpPr>
            <p:cNvPr id="40" name="Group 6"/>
            <p:cNvGrpSpPr/>
            <p:nvPr/>
          </p:nvGrpSpPr>
          <p:grpSpPr>
            <a:xfrm>
              <a:off x="8986158" y="2083959"/>
              <a:ext cx="1067824" cy="1067824"/>
              <a:chOff x="0" y="0"/>
              <a:chExt cx="812800" cy="812800"/>
            </a:xfrm>
          </p:grpSpPr>
          <p:sp>
            <p:nvSpPr>
              <p:cNvPr id="42"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43"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41"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grpSp>
      <p:sp>
        <p:nvSpPr>
          <p:cNvPr id="44" name="Rectangle 43"/>
          <p:cNvSpPr/>
          <p:nvPr/>
        </p:nvSpPr>
        <p:spPr>
          <a:xfrm>
            <a:off x="6870491" y="5955562"/>
            <a:ext cx="4303677" cy="340734"/>
          </a:xfrm>
          <a:prstGeom prst="rect">
            <a:avLst/>
          </a:prstGeom>
        </p:spPr>
        <p:txBody>
          <a:bodyPr wrap="square">
            <a:spAutoFit/>
          </a:bodyPr>
          <a:lstStyle/>
          <a:p>
            <a:pPr marL="190510" indent="-190510" algn="just">
              <a:lnSpc>
                <a:spcPct val="115000"/>
              </a:lnSpc>
              <a:spcBef>
                <a:spcPts val="200"/>
              </a:spcBef>
              <a:spcAft>
                <a:spcPts val="200"/>
              </a:spcAft>
              <a:buFont typeface="Wingdings" panose="05000000000000000000" pitchFamily="2" charset="2"/>
              <a:buChar char="ü"/>
            </a:pPr>
            <a:r>
              <a:rPr lang="nl-NL" sz="1500" dirty="0"/>
              <a:t>Tham gia Đề án thị trường các-bon</a:t>
            </a:r>
            <a:endParaRPr lang="en-US" sz="1500" dirty="0">
              <a:latin typeface="Arial" panose="020B0604020202020204" pitchFamily="34" charset="0"/>
              <a:ea typeface="Calibri" panose="020F0502020204030204" pitchFamily="34" charset="0"/>
              <a:cs typeface="Arial" panose="020B0604020202020204" pitchFamily="34" charset="0"/>
            </a:endParaRPr>
          </a:p>
        </p:txBody>
      </p:sp>
      <p:sp>
        <p:nvSpPr>
          <p:cNvPr id="45" name="Subtitle 2"/>
          <p:cNvSpPr txBox="1">
            <a:spLocks/>
          </p:cNvSpPr>
          <p:nvPr/>
        </p:nvSpPr>
        <p:spPr>
          <a:xfrm>
            <a:off x="16862" y="727802"/>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5" name="Slide Number Placeholder 4"/>
          <p:cNvSpPr>
            <a:spLocks noGrp="1"/>
          </p:cNvSpPr>
          <p:nvPr>
            <p:ph type="sldNum" sz="quarter" idx="12"/>
          </p:nvPr>
        </p:nvSpPr>
        <p:spPr>
          <a:xfrm>
            <a:off x="3800104" y="6356350"/>
            <a:ext cx="2137239" cy="365125"/>
          </a:xfrm>
        </p:spPr>
        <p:txBody>
          <a:bodyPr/>
          <a:lstStyle/>
          <a:p>
            <a:fld id="{4BB0AFC8-688B-40E6-B113-10DF63D29C36}" type="slidenum">
              <a:rPr lang="en-US" sz="2000" smtClean="0"/>
              <a:t>13</a:t>
            </a:fld>
            <a:endParaRPr lang="en-US" sz="2000" dirty="0"/>
          </a:p>
        </p:txBody>
      </p:sp>
    </p:spTree>
    <p:extLst>
      <p:ext uri="{BB962C8B-B14F-4D97-AF65-F5344CB8AC3E}">
        <p14:creationId xmlns:p14="http://schemas.microsoft.com/office/powerpoint/2010/main" val="1257775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randombar(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randombar(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randombar(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randombar(horizontal)">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0" grpId="0"/>
      <p:bldP spid="56" grpId="0"/>
      <p:bldP spid="38"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37"/>
          <p:cNvSpPr txBox="1"/>
          <p:nvPr/>
        </p:nvSpPr>
        <p:spPr>
          <a:xfrm>
            <a:off x="11592217" y="622300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7" name="TextBox 2"/>
          <p:cNvSpPr txBox="1"/>
          <p:nvPr/>
        </p:nvSpPr>
        <p:spPr>
          <a:xfrm>
            <a:off x="1963885" y="1123811"/>
            <a:ext cx="9078208" cy="923330"/>
          </a:xfrm>
          <a:prstGeom prst="rect">
            <a:avLst/>
          </a:prstGeom>
        </p:spPr>
        <p:txBody>
          <a:bodyPr lIns="0" tIns="0" rIns="0" bIns="0" rtlCol="0" anchor="t">
            <a:spAutoFit/>
          </a:bodyPr>
          <a:lstStyle/>
          <a:p>
            <a:pPr algn="ctr"/>
            <a:r>
              <a:rPr lang="en-US" sz="3000" b="1" spc="-140" dirty="0" smtClean="0">
                <a:solidFill>
                  <a:srgbClr val="112D4E"/>
                </a:solidFill>
                <a:latin typeface="Arial" panose="020B0604020202020204" pitchFamily="34" charset="0"/>
                <a:cs typeface="Arial" panose="020B0604020202020204" pitchFamily="34" charset="0"/>
              </a:rPr>
              <a:t>I.7 </a:t>
            </a:r>
            <a:r>
              <a:rPr lang="en-US" sz="3000" b="1" spc="-140" dirty="0" err="1" smtClean="0">
                <a:solidFill>
                  <a:srgbClr val="112D4E"/>
                </a:solidFill>
                <a:latin typeface="Arial" panose="020B0604020202020204" pitchFamily="34" charset="0"/>
                <a:cs typeface="Arial" panose="020B0604020202020204" pitchFamily="34" charset="0"/>
              </a:rPr>
              <a:t>Đánh</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giá</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công</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tác</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phối</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hợp</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giữa</a:t>
            </a:r>
            <a:r>
              <a:rPr lang="en-US" sz="3000" b="1" spc="-140" dirty="0" smtClean="0">
                <a:solidFill>
                  <a:srgbClr val="112D4E"/>
                </a:solidFill>
                <a:latin typeface="Arial" panose="020B0604020202020204" pitchFamily="34" charset="0"/>
                <a:cs typeface="Arial" panose="020B0604020202020204" pitchFamily="34" charset="0"/>
              </a:rPr>
              <a:t> VSDC </a:t>
            </a:r>
          </a:p>
          <a:p>
            <a:pPr algn="ctr"/>
            <a:r>
              <a:rPr lang="en-US" sz="3000" b="1" spc="-140" dirty="0" err="1" smtClean="0">
                <a:solidFill>
                  <a:srgbClr val="112D4E"/>
                </a:solidFill>
                <a:latin typeface="Arial" panose="020B0604020202020204" pitchFamily="34" charset="0"/>
                <a:cs typeface="Arial" panose="020B0604020202020204" pitchFamily="34" charset="0"/>
              </a:rPr>
              <a:t>và</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thành</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viên</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trong</a:t>
            </a:r>
            <a:r>
              <a:rPr lang="en-US" sz="3000" b="1" spc="-140" dirty="0" smtClean="0">
                <a:solidFill>
                  <a:srgbClr val="112D4E"/>
                </a:solidFill>
                <a:latin typeface="Arial" panose="020B0604020202020204" pitchFamily="34" charset="0"/>
                <a:cs typeface="Arial" panose="020B0604020202020204" pitchFamily="34" charset="0"/>
              </a:rPr>
              <a:t> </a:t>
            </a:r>
            <a:r>
              <a:rPr lang="en-US" sz="3000" b="1" spc="-140" dirty="0" err="1" smtClean="0">
                <a:solidFill>
                  <a:srgbClr val="112D4E"/>
                </a:solidFill>
                <a:latin typeface="Arial" panose="020B0604020202020204" pitchFamily="34" charset="0"/>
                <a:cs typeface="Arial" panose="020B0604020202020204" pitchFamily="34" charset="0"/>
              </a:rPr>
              <a:t>năm</a:t>
            </a:r>
            <a:r>
              <a:rPr lang="en-US" sz="3000" b="1" spc="-140" dirty="0" smtClean="0">
                <a:solidFill>
                  <a:srgbClr val="112D4E"/>
                </a:solidFill>
                <a:latin typeface="Arial" panose="020B0604020202020204" pitchFamily="34" charset="0"/>
                <a:cs typeface="Arial" panose="020B0604020202020204" pitchFamily="34" charset="0"/>
              </a:rPr>
              <a:t> 2024</a:t>
            </a:r>
            <a:endParaRPr lang="en-US" sz="3000" b="1" spc="-140" dirty="0">
              <a:solidFill>
                <a:srgbClr val="112D4E"/>
              </a:solidFill>
              <a:latin typeface="Arial" panose="020B0604020202020204" pitchFamily="34" charset="0"/>
              <a:cs typeface="Arial" panose="020B0604020202020204" pitchFamily="34" charset="0"/>
            </a:endParaRPr>
          </a:p>
        </p:txBody>
      </p:sp>
      <p:sp>
        <p:nvSpPr>
          <p:cNvPr id="54" name="TextBox 24"/>
          <p:cNvSpPr txBox="1"/>
          <p:nvPr/>
        </p:nvSpPr>
        <p:spPr>
          <a:xfrm>
            <a:off x="1051607" y="2599519"/>
            <a:ext cx="4841193" cy="3228769"/>
          </a:xfrm>
          <a:prstGeom prst="rect">
            <a:avLst/>
          </a:prstGeom>
        </p:spPr>
        <p:txBody>
          <a:bodyPr wrap="square" lIns="0" tIns="0" rIns="0" bIns="0" rtlCol="0" anchor="t">
            <a:spAutoFit/>
          </a:bodyPr>
          <a:lstStyle/>
          <a:p>
            <a:pPr marL="228611" indent="-228611" algn="just">
              <a:lnSpc>
                <a:spcPct val="120000"/>
              </a:lnSpc>
              <a:buFontTx/>
              <a:buChar char="-"/>
            </a:pPr>
            <a:r>
              <a:rPr lang="nl-NL" sz="1600" dirty="0"/>
              <a:t>Trong năm 2024, VSDC và các thành viên đã tích cực, chủ động trong công tác phối hợp xử lý nghiệp vụ nhằm đảm bảo thực hiện các hoạt động nghiệp vụ tại VSDC một cách an toàn, hiệu quả, kịp thời bảo vệ và thực hiện quyền lợi của nhà đầu </a:t>
            </a:r>
            <a:endParaRPr lang="nl-NL" sz="1600" dirty="0" smtClean="0"/>
          </a:p>
          <a:p>
            <a:pPr marL="228611" indent="-228611" algn="just">
              <a:lnSpc>
                <a:spcPct val="120000"/>
              </a:lnSpc>
              <a:buFontTx/>
              <a:buChar char="-"/>
            </a:pPr>
            <a:r>
              <a:rPr lang="nl-NL" sz="1600" dirty="0" smtClean="0"/>
              <a:t>Trong </a:t>
            </a:r>
            <a:r>
              <a:rPr lang="nl-NL" sz="1600" dirty="0"/>
              <a:t>quá trình xử lý nghiệp vụ, TVLK và VSDC có sự trao đổi thường xuyên để tháo gỡ những khó khăn, vướng mắc</a:t>
            </a:r>
            <a:r>
              <a:rPr lang="nl-NL" sz="1600" dirty="0" smtClean="0"/>
              <a:t>.</a:t>
            </a:r>
          </a:p>
          <a:p>
            <a:pPr marL="228611" indent="-228611" algn="just">
              <a:lnSpc>
                <a:spcPct val="120000"/>
              </a:lnSpc>
              <a:buFontTx/>
              <a:buChar char="-"/>
            </a:pPr>
            <a:r>
              <a:rPr lang="nl-NL" sz="1600" dirty="0"/>
              <a:t>Đặc biệt trong năm 2024, </a:t>
            </a:r>
            <a:r>
              <a:rPr lang="nl-NL" sz="1600" dirty="0" smtClean="0"/>
              <a:t>VSDC </a:t>
            </a:r>
            <a:r>
              <a:rPr lang="nl-NL" sz="1600" dirty="0"/>
              <a:t>đã phối hợp với các Thành viên xử lý một số lượng rất lớn hồ sơ điều chỉnh thông tin nhà đầu </a:t>
            </a:r>
            <a:r>
              <a:rPr lang="nl-NL" sz="1600" dirty="0" smtClean="0"/>
              <a:t>tư</a:t>
            </a:r>
            <a:endParaRPr lang="en-US" altLang="en-US" sz="1600" dirty="0">
              <a:latin typeface="Arial" panose="020B0604020202020204" pitchFamily="34" charset="0"/>
              <a:cs typeface="Arial" panose="020B0604020202020204" pitchFamily="34" charset="0"/>
            </a:endParaRPr>
          </a:p>
        </p:txBody>
      </p:sp>
      <p:grpSp>
        <p:nvGrpSpPr>
          <p:cNvPr id="55" name="Group 14"/>
          <p:cNvGrpSpPr/>
          <p:nvPr/>
        </p:nvGrpSpPr>
        <p:grpSpPr>
          <a:xfrm>
            <a:off x="950895" y="1956001"/>
            <a:ext cx="417695" cy="417695"/>
            <a:chOff x="0" y="0"/>
            <a:chExt cx="812800" cy="812800"/>
          </a:xfrm>
        </p:grpSpPr>
        <p:sp>
          <p:nvSpPr>
            <p:cNvPr id="5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57" name="TextBox 1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dirty="0">
                <a:latin typeface="Arial" panose="020B0604020202020204" pitchFamily="34" charset="0"/>
                <a:cs typeface="Arial" panose="020B0604020202020204" pitchFamily="34" charset="0"/>
              </a:endParaRPr>
            </a:p>
          </p:txBody>
        </p:sp>
      </p:grpSp>
      <p:sp>
        <p:nvSpPr>
          <p:cNvPr id="58" name="TextBox 27"/>
          <p:cNvSpPr txBox="1"/>
          <p:nvPr/>
        </p:nvSpPr>
        <p:spPr>
          <a:xfrm>
            <a:off x="1460145" y="2023981"/>
            <a:ext cx="5200237" cy="308482"/>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Kết</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quả</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đạt</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được</a:t>
            </a:r>
            <a:endParaRPr lang="en-US" sz="2000" b="1" i="1" spc="-61" dirty="0">
              <a:solidFill>
                <a:srgbClr val="112D4E"/>
              </a:solidFill>
              <a:latin typeface="Arial" panose="020B0604020202020204" pitchFamily="34" charset="0"/>
              <a:cs typeface="Arial" panose="020B0604020202020204" pitchFamily="34" charset="0"/>
            </a:endParaRPr>
          </a:p>
        </p:txBody>
      </p:sp>
      <p:grpSp>
        <p:nvGrpSpPr>
          <p:cNvPr id="59" name="Group 17"/>
          <p:cNvGrpSpPr/>
          <p:nvPr/>
        </p:nvGrpSpPr>
        <p:grpSpPr>
          <a:xfrm>
            <a:off x="6593575" y="2825464"/>
            <a:ext cx="417695" cy="417695"/>
            <a:chOff x="0" y="0"/>
            <a:chExt cx="812800" cy="812800"/>
          </a:xfrm>
        </p:grpSpPr>
        <p:sp>
          <p:nvSpPr>
            <p:cNvPr id="6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61"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62" name="TextBox 27"/>
          <p:cNvSpPr txBox="1"/>
          <p:nvPr/>
        </p:nvSpPr>
        <p:spPr>
          <a:xfrm>
            <a:off x="7109622" y="2854697"/>
            <a:ext cx="2380838" cy="308482"/>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Một</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số</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tồn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tại</a:t>
            </a:r>
            <a:endParaRPr lang="en-US" sz="2000" b="1" i="1" spc="-61" dirty="0">
              <a:solidFill>
                <a:srgbClr val="112D4E"/>
              </a:solidFill>
              <a:latin typeface="Arial" panose="020B0604020202020204" pitchFamily="34" charset="0"/>
              <a:cs typeface="Arial" panose="020B0604020202020204" pitchFamily="34" charset="0"/>
            </a:endParaRPr>
          </a:p>
        </p:txBody>
      </p:sp>
      <p:sp>
        <p:nvSpPr>
          <p:cNvPr id="63" name="TextBox 24"/>
          <p:cNvSpPr txBox="1"/>
          <p:nvPr/>
        </p:nvSpPr>
        <p:spPr>
          <a:xfrm>
            <a:off x="6564567" y="3362550"/>
            <a:ext cx="5052307" cy="2934906"/>
          </a:xfrm>
          <a:prstGeom prst="rect">
            <a:avLst/>
          </a:prstGeom>
        </p:spPr>
        <p:txBody>
          <a:bodyPr wrap="square" lIns="0" tIns="0" rIns="0" bIns="0" rtlCol="0" anchor="t">
            <a:spAutoFit/>
          </a:bodyPr>
          <a:lstStyle/>
          <a:p>
            <a:pPr marL="285750" indent="-285750" algn="just">
              <a:lnSpc>
                <a:spcPct val="120000"/>
              </a:lnSpc>
              <a:buFontTx/>
              <a:buChar char="-"/>
            </a:pPr>
            <a:r>
              <a:rPr lang="nl-NL" sz="1600" dirty="0" smtClean="0"/>
              <a:t>Trong </a:t>
            </a:r>
            <a:r>
              <a:rPr lang="nl-NL" sz="1600" dirty="0"/>
              <a:t>hoạt động thực hiện quyền, một số TVLK có vi phạm về thời hạn gửi thông báo xác nhận danh sách người sở hữu thực hiện </a:t>
            </a:r>
            <a:r>
              <a:rPr lang="nl-NL" sz="1600" dirty="0" smtClean="0"/>
              <a:t>quyền, vẫn phát sinh trường hợp nộp tiền đặt mua cổ phiếu sai tài khoản.</a:t>
            </a:r>
          </a:p>
          <a:p>
            <a:pPr marL="285750" indent="-285750" algn="just">
              <a:lnSpc>
                <a:spcPct val="120000"/>
              </a:lnSpc>
              <a:buFontTx/>
              <a:buChar char="-"/>
            </a:pPr>
            <a:r>
              <a:rPr lang="nl-NL" sz="1600" dirty="0" smtClean="0"/>
              <a:t>Trong </a:t>
            </a:r>
            <a:r>
              <a:rPr lang="nl-NL" sz="1600" dirty="0"/>
              <a:t>hoạt động lưu ký</a:t>
            </a:r>
            <a:r>
              <a:rPr lang="en-US" sz="1600" dirty="0"/>
              <a:t>: </a:t>
            </a:r>
            <a:r>
              <a:rPr lang="en-US" sz="1600" dirty="0" err="1" smtClean="0"/>
              <a:t>Một</a:t>
            </a:r>
            <a:r>
              <a:rPr lang="en-US" sz="1600" dirty="0" smtClean="0"/>
              <a:t> </a:t>
            </a:r>
            <a:r>
              <a:rPr lang="en-US" sz="1600" dirty="0" err="1" smtClean="0"/>
              <a:t>số</a:t>
            </a:r>
            <a:r>
              <a:rPr lang="en-US" sz="1600" dirty="0" smtClean="0"/>
              <a:t> </a:t>
            </a:r>
            <a:r>
              <a:rPr lang="en-US" sz="1600" dirty="0"/>
              <a:t>TVLK </a:t>
            </a:r>
            <a:r>
              <a:rPr lang="en-US" sz="1600" dirty="0" err="1"/>
              <a:t>chưa</a:t>
            </a:r>
            <a:r>
              <a:rPr lang="en-US" sz="1600" dirty="0"/>
              <a:t> </a:t>
            </a:r>
            <a:r>
              <a:rPr lang="en-US" sz="1600" dirty="0" err="1"/>
              <a:t>có</a:t>
            </a:r>
            <a:r>
              <a:rPr lang="en-US" sz="1600" dirty="0"/>
              <a:t> </a:t>
            </a:r>
            <a:r>
              <a:rPr lang="en-US" sz="1600" dirty="0" err="1"/>
              <a:t>cơ</a:t>
            </a:r>
            <a:r>
              <a:rPr lang="en-US" sz="1600" dirty="0"/>
              <a:t> </a:t>
            </a:r>
            <a:r>
              <a:rPr lang="en-US" sz="1600" dirty="0" err="1"/>
              <a:t>chế</a:t>
            </a:r>
            <a:r>
              <a:rPr lang="en-US" sz="1600" dirty="0"/>
              <a:t> </a:t>
            </a:r>
            <a:r>
              <a:rPr lang="en-US" sz="1600" dirty="0" err="1"/>
              <a:t>kiểm</a:t>
            </a:r>
            <a:r>
              <a:rPr lang="en-US" sz="1600" dirty="0"/>
              <a:t> </a:t>
            </a:r>
            <a:r>
              <a:rPr lang="en-US" sz="1600" dirty="0" err="1"/>
              <a:t>soát</a:t>
            </a:r>
            <a:r>
              <a:rPr lang="en-US" sz="1600" dirty="0"/>
              <a:t> </a:t>
            </a:r>
            <a:r>
              <a:rPr lang="en-US" sz="1600" dirty="0" err="1"/>
              <a:t>thông</a:t>
            </a:r>
            <a:r>
              <a:rPr lang="en-US" sz="1600" dirty="0"/>
              <a:t> tin </a:t>
            </a:r>
            <a:r>
              <a:rPr lang="en-US" sz="1600" dirty="0" err="1"/>
              <a:t>nên</a:t>
            </a:r>
            <a:r>
              <a:rPr lang="en-US" sz="1600" dirty="0"/>
              <a:t> </a:t>
            </a:r>
            <a:r>
              <a:rPr lang="en-US" sz="1600" dirty="0" err="1" smtClean="0"/>
              <a:t>phát</a:t>
            </a:r>
            <a:r>
              <a:rPr lang="en-US" sz="1600" dirty="0" smtClean="0"/>
              <a:t> </a:t>
            </a:r>
            <a:r>
              <a:rPr lang="en-US" sz="1600" dirty="0" err="1"/>
              <a:t>sinh</a:t>
            </a:r>
            <a:r>
              <a:rPr lang="en-US" sz="1600" dirty="0"/>
              <a:t> </a:t>
            </a:r>
            <a:r>
              <a:rPr lang="en-US" sz="1600" dirty="0" err="1"/>
              <a:t>nhiều</a:t>
            </a:r>
            <a:r>
              <a:rPr lang="en-US" sz="1600" dirty="0"/>
              <a:t> </a:t>
            </a:r>
            <a:r>
              <a:rPr lang="en-US" sz="1600" dirty="0" err="1"/>
              <a:t>trường</a:t>
            </a:r>
            <a:r>
              <a:rPr lang="en-US" sz="1600" dirty="0"/>
              <a:t> </a:t>
            </a:r>
            <a:r>
              <a:rPr lang="en-US" sz="1600" dirty="0" err="1"/>
              <a:t>hợp</a:t>
            </a:r>
            <a:r>
              <a:rPr lang="en-US" sz="1600" dirty="0"/>
              <a:t> </a:t>
            </a:r>
            <a:r>
              <a:rPr lang="en-US" sz="1600" dirty="0" err="1"/>
              <a:t>điều</a:t>
            </a:r>
            <a:r>
              <a:rPr lang="en-US" sz="1600" dirty="0"/>
              <a:t> </a:t>
            </a:r>
            <a:r>
              <a:rPr lang="en-US" sz="1600" dirty="0" err="1"/>
              <a:t>chỉnh</a:t>
            </a:r>
            <a:r>
              <a:rPr lang="en-US" sz="1600" dirty="0"/>
              <a:t> </a:t>
            </a:r>
            <a:r>
              <a:rPr lang="en-US" sz="1600" dirty="0" err="1"/>
              <a:t>thông</a:t>
            </a:r>
            <a:r>
              <a:rPr lang="en-US" sz="1600" dirty="0"/>
              <a:t> tin</a:t>
            </a:r>
          </a:p>
          <a:p>
            <a:pPr marL="228611" indent="-228611" algn="just">
              <a:lnSpc>
                <a:spcPct val="120000"/>
              </a:lnSpc>
              <a:buFontTx/>
              <a:buChar char="-"/>
            </a:pPr>
            <a:r>
              <a:rPr lang="en-US" sz="1600" dirty="0" err="1" smtClean="0"/>
              <a:t>Trong</a:t>
            </a:r>
            <a:r>
              <a:rPr lang="en-US" sz="1600" dirty="0" smtClean="0"/>
              <a:t> </a:t>
            </a:r>
            <a:r>
              <a:rPr lang="en-US" sz="1600" dirty="0" err="1"/>
              <a:t>hoạt</a:t>
            </a:r>
            <a:r>
              <a:rPr lang="en-US" sz="1600" dirty="0"/>
              <a:t> </a:t>
            </a:r>
            <a:r>
              <a:rPr lang="en-US" sz="1600" dirty="0" err="1"/>
              <a:t>động</a:t>
            </a:r>
            <a:r>
              <a:rPr lang="en-US" sz="1600" dirty="0"/>
              <a:t> </a:t>
            </a:r>
            <a:r>
              <a:rPr lang="en-US" sz="1600" dirty="0" err="1"/>
              <a:t>thanh</a:t>
            </a:r>
            <a:r>
              <a:rPr lang="en-US" sz="1600" dirty="0"/>
              <a:t> </a:t>
            </a:r>
            <a:r>
              <a:rPr lang="en-US" sz="1600" dirty="0" err="1"/>
              <a:t>toán</a:t>
            </a:r>
            <a:r>
              <a:rPr lang="en-US" sz="1600" dirty="0"/>
              <a:t>: </a:t>
            </a:r>
            <a:r>
              <a:rPr lang="nl-NL" sz="1600" dirty="0"/>
              <a:t>vẫn còn phát sinh các trường hợp sửa lỗi sau giao dịch. Riêng đối với giao dịch trái phiếu riêng lẻ, đã có 32 giao dịch bị loại bỏ thanh toán.</a:t>
            </a:r>
            <a:endParaRPr lang="en-US" sz="1600" dirty="0"/>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151" y="-91044"/>
            <a:ext cx="4596104" cy="2115025"/>
          </a:xfrm>
          <a:prstGeom prst="rect">
            <a:avLst/>
          </a:prstGeom>
        </p:spPr>
      </p:pic>
      <p:sp>
        <p:nvSpPr>
          <p:cNvPr id="15" name="Subtitle 2"/>
          <p:cNvSpPr txBox="1">
            <a:spLocks/>
          </p:cNvSpPr>
          <p:nvPr/>
        </p:nvSpPr>
        <p:spPr>
          <a:xfrm>
            <a:off x="-79810" y="758593"/>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3503842" y="6356350"/>
            <a:ext cx="2944460" cy="365125"/>
          </a:xfrm>
        </p:spPr>
        <p:txBody>
          <a:bodyPr/>
          <a:lstStyle/>
          <a:p>
            <a:fld id="{4BB0AFC8-688B-40E6-B113-10DF63D29C36}" type="slidenum">
              <a:rPr lang="en-US" sz="2000" smtClean="0"/>
              <a:t>14</a:t>
            </a:fld>
            <a:endParaRPr lang="en-US" sz="2000" dirty="0"/>
          </a:p>
        </p:txBody>
      </p:sp>
    </p:spTree>
    <p:extLst>
      <p:ext uri="{BB962C8B-B14F-4D97-AF65-F5344CB8AC3E}">
        <p14:creationId xmlns:p14="http://schemas.microsoft.com/office/powerpoint/2010/main" val="2347864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645" y="-1439521"/>
            <a:ext cx="7056175" cy="7638440"/>
            <a:chOff x="114300" y="-38100"/>
            <a:chExt cx="804241" cy="928455"/>
          </a:xfrm>
        </p:grpSpPr>
        <p:sp>
          <p:nvSpPr>
            <p:cNvPr id="3" name="Freeform 3"/>
            <p:cNvSpPr/>
            <p:nvPr/>
          </p:nvSpPr>
          <p:spPr>
            <a:xfrm>
              <a:off x="128565" y="136874"/>
              <a:ext cx="789976" cy="753481"/>
            </a:xfrm>
            <a:custGeom>
              <a:avLst/>
              <a:gdLst/>
              <a:ahLst/>
              <a:cxnLst/>
              <a:rect l="l" t="t" r="r" b="b"/>
              <a:pathLst>
                <a:path w="912589" h="890355">
                  <a:moveTo>
                    <a:pt x="902228" y="480916"/>
                  </a:moveTo>
                  <a:lnTo>
                    <a:pt x="731653" y="854617"/>
                  </a:lnTo>
                  <a:cubicBezTo>
                    <a:pt x="721716" y="876388"/>
                    <a:pt x="699987" y="890355"/>
                    <a:pt x="676056" y="890355"/>
                  </a:cubicBezTo>
                  <a:lnTo>
                    <a:pt x="236533" y="890355"/>
                  </a:lnTo>
                  <a:cubicBezTo>
                    <a:pt x="212602" y="890355"/>
                    <a:pt x="190873" y="876388"/>
                    <a:pt x="180936" y="854617"/>
                  </a:cubicBezTo>
                  <a:lnTo>
                    <a:pt x="10360" y="480916"/>
                  </a:lnTo>
                  <a:cubicBezTo>
                    <a:pt x="0" y="458217"/>
                    <a:pt x="0" y="432139"/>
                    <a:pt x="10360" y="409440"/>
                  </a:cubicBezTo>
                  <a:lnTo>
                    <a:pt x="180936" y="35738"/>
                  </a:lnTo>
                  <a:cubicBezTo>
                    <a:pt x="190873" y="13968"/>
                    <a:pt x="212602" y="0"/>
                    <a:pt x="236533" y="0"/>
                  </a:cubicBezTo>
                  <a:lnTo>
                    <a:pt x="676056" y="0"/>
                  </a:lnTo>
                  <a:cubicBezTo>
                    <a:pt x="699987" y="0"/>
                    <a:pt x="721716" y="13968"/>
                    <a:pt x="731653" y="35738"/>
                  </a:cubicBezTo>
                  <a:lnTo>
                    <a:pt x="902228" y="409440"/>
                  </a:lnTo>
                  <a:cubicBezTo>
                    <a:pt x="912589" y="432139"/>
                    <a:pt x="912589" y="458217"/>
                    <a:pt x="902228" y="480916"/>
                  </a:cubicBezTo>
                  <a:close/>
                </a:path>
              </a:pathLst>
            </a:custGeom>
            <a:gradFill rotWithShape="1">
              <a:gsLst>
                <a:gs pos="0">
                  <a:srgbClr val="FFB613">
                    <a:alpha val="100000"/>
                  </a:srgbClr>
                </a:gs>
                <a:gs pos="100000">
                  <a:srgbClr val="FFE42F">
                    <a:alpha val="100000"/>
                  </a:srgbClr>
                </a:gs>
              </a:gsLst>
              <a:lin ang="5400000"/>
            </a:gradFill>
            <a:ln cap="rnd">
              <a:noFill/>
              <a:prstDash val="solid"/>
              <a:round/>
            </a:ln>
          </p:spPr>
          <p:txBody>
            <a:bodyPr/>
            <a:lstStyle/>
            <a:p>
              <a:endParaRPr lang="en-US" sz="1200"/>
            </a:p>
          </p:txBody>
        </p:sp>
        <p:sp>
          <p:nvSpPr>
            <p:cNvPr id="4" name="TextBox 4"/>
            <p:cNvSpPr txBox="1"/>
            <p:nvPr/>
          </p:nvSpPr>
          <p:spPr>
            <a:xfrm>
              <a:off x="114300" y="-38100"/>
              <a:ext cx="695893" cy="928455"/>
            </a:xfrm>
            <a:prstGeom prst="rect">
              <a:avLst/>
            </a:prstGeom>
          </p:spPr>
          <p:txBody>
            <a:bodyPr lIns="33867" tIns="33867" rIns="33867" bIns="33867" rtlCol="0" anchor="ctr"/>
            <a:lstStyle/>
            <a:p>
              <a:pPr algn="ctr">
                <a:lnSpc>
                  <a:spcPts val="1773"/>
                </a:lnSpc>
              </a:pPr>
              <a:endParaRPr sz="1200"/>
            </a:p>
          </p:txBody>
        </p:sp>
      </p:grpSp>
      <p:sp>
        <p:nvSpPr>
          <p:cNvPr id="5" name="AutoShape 5"/>
          <p:cNvSpPr/>
          <p:nvPr/>
        </p:nvSpPr>
        <p:spPr>
          <a:xfrm flipH="1" flipV="1">
            <a:off x="7084659" y="996620"/>
            <a:ext cx="6350" cy="3830150"/>
          </a:xfrm>
          <a:prstGeom prst="line">
            <a:avLst/>
          </a:prstGeom>
          <a:ln w="19050" cap="flat">
            <a:solidFill>
              <a:srgbClr val="44A9EF"/>
            </a:solidFill>
            <a:prstDash val="solid"/>
            <a:headEnd type="none" w="sm" len="sm"/>
            <a:tailEnd type="none" w="sm" len="sm"/>
          </a:ln>
        </p:spPr>
        <p:txBody>
          <a:bodyPr/>
          <a:lstStyle/>
          <a:p>
            <a:endParaRPr lang="en-US" sz="1200"/>
          </a:p>
        </p:txBody>
      </p:sp>
      <p:grpSp>
        <p:nvGrpSpPr>
          <p:cNvPr id="6" name="Group 6"/>
          <p:cNvGrpSpPr/>
          <p:nvPr/>
        </p:nvGrpSpPr>
        <p:grpSpPr>
          <a:xfrm>
            <a:off x="6700778" y="555975"/>
            <a:ext cx="792551" cy="681098"/>
            <a:chOff x="0" y="0"/>
            <a:chExt cx="812800" cy="698500"/>
          </a:xfrm>
        </p:grpSpPr>
        <p:sp>
          <p:nvSpPr>
            <p:cNvPr id="7" name="Freeform 7"/>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8" name="TextBox 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9" name="Group 9"/>
          <p:cNvGrpSpPr/>
          <p:nvPr/>
        </p:nvGrpSpPr>
        <p:grpSpPr>
          <a:xfrm>
            <a:off x="6656491" y="2053764"/>
            <a:ext cx="792551" cy="681098"/>
            <a:chOff x="0" y="0"/>
            <a:chExt cx="812800" cy="698500"/>
          </a:xfrm>
        </p:grpSpPr>
        <p:sp>
          <p:nvSpPr>
            <p:cNvPr id="10" name="Freeform 10"/>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1" name="TextBox 11"/>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6692243" y="3414298"/>
            <a:ext cx="792551" cy="681098"/>
            <a:chOff x="0" y="0"/>
            <a:chExt cx="812800" cy="698500"/>
          </a:xfrm>
        </p:grpSpPr>
        <p:sp>
          <p:nvSpPr>
            <p:cNvPr id="13" name="Freeform 1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4" name="TextBox 14"/>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6679206" y="4826770"/>
            <a:ext cx="792551" cy="681098"/>
            <a:chOff x="0" y="0"/>
            <a:chExt cx="812800" cy="698500"/>
          </a:xfrm>
        </p:grpSpPr>
        <p:sp>
          <p:nvSpPr>
            <p:cNvPr id="16"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7" name="TextBox 1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21" name="Freeform 21"/>
          <p:cNvSpPr/>
          <p:nvPr/>
        </p:nvSpPr>
        <p:spPr>
          <a:xfrm>
            <a:off x="6854447" y="688972"/>
            <a:ext cx="441670" cy="415722"/>
          </a:xfrm>
          <a:custGeom>
            <a:avLst/>
            <a:gdLst/>
            <a:ahLst/>
            <a:cxnLst/>
            <a:rect l="l" t="t" r="r" b="b"/>
            <a:pathLst>
              <a:path w="662505" h="623583">
                <a:moveTo>
                  <a:pt x="0" y="0"/>
                </a:moveTo>
                <a:lnTo>
                  <a:pt x="662506" y="0"/>
                </a:lnTo>
                <a:lnTo>
                  <a:pt x="662506" y="623583"/>
                </a:lnTo>
                <a:lnTo>
                  <a:pt x="0" y="623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sz="1200"/>
          </a:p>
        </p:txBody>
      </p:sp>
      <p:sp>
        <p:nvSpPr>
          <p:cNvPr id="22" name="Freeform 22"/>
          <p:cNvSpPr/>
          <p:nvPr/>
        </p:nvSpPr>
        <p:spPr>
          <a:xfrm>
            <a:off x="6923994" y="4975807"/>
            <a:ext cx="398813" cy="403861"/>
          </a:xfrm>
          <a:custGeom>
            <a:avLst/>
            <a:gdLst/>
            <a:ahLst/>
            <a:cxnLst/>
            <a:rect l="l" t="t" r="r" b="b"/>
            <a:pathLst>
              <a:path w="598219" h="605791">
                <a:moveTo>
                  <a:pt x="0" y="0"/>
                </a:moveTo>
                <a:lnTo>
                  <a:pt x="598219" y="0"/>
                </a:lnTo>
                <a:lnTo>
                  <a:pt x="598219" y="605791"/>
                </a:lnTo>
                <a:lnTo>
                  <a:pt x="0" y="6057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23" name="Freeform 23"/>
          <p:cNvSpPr/>
          <p:nvPr/>
        </p:nvSpPr>
        <p:spPr>
          <a:xfrm>
            <a:off x="6842735" y="2129604"/>
            <a:ext cx="465093" cy="526273"/>
          </a:xfrm>
          <a:custGeom>
            <a:avLst/>
            <a:gdLst/>
            <a:ahLst/>
            <a:cxnLst/>
            <a:rect l="l" t="t" r="r" b="b"/>
            <a:pathLst>
              <a:path w="697640" h="789409">
                <a:moveTo>
                  <a:pt x="0" y="0"/>
                </a:moveTo>
                <a:lnTo>
                  <a:pt x="697640" y="0"/>
                </a:lnTo>
                <a:lnTo>
                  <a:pt x="697640" y="789408"/>
                </a:lnTo>
                <a:lnTo>
                  <a:pt x="0" y="7894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24" name="Freeform 24"/>
          <p:cNvSpPr/>
          <p:nvPr/>
        </p:nvSpPr>
        <p:spPr>
          <a:xfrm>
            <a:off x="6849512" y="3582994"/>
            <a:ext cx="446310" cy="321343"/>
          </a:xfrm>
          <a:custGeom>
            <a:avLst/>
            <a:gdLst/>
            <a:ahLst/>
            <a:cxnLst/>
            <a:rect l="l" t="t" r="r" b="b"/>
            <a:pathLst>
              <a:path w="669465" h="482014">
                <a:moveTo>
                  <a:pt x="0" y="0"/>
                </a:moveTo>
                <a:lnTo>
                  <a:pt x="669464" y="0"/>
                </a:lnTo>
                <a:lnTo>
                  <a:pt x="669464" y="482014"/>
                </a:lnTo>
                <a:lnTo>
                  <a:pt x="0" y="4820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sz="1200"/>
          </a:p>
        </p:txBody>
      </p:sp>
      <p:sp>
        <p:nvSpPr>
          <p:cNvPr id="25" name="TextBox 25"/>
          <p:cNvSpPr txBox="1"/>
          <p:nvPr/>
        </p:nvSpPr>
        <p:spPr>
          <a:xfrm>
            <a:off x="993041" y="1436662"/>
            <a:ext cx="4875441" cy="1846659"/>
          </a:xfrm>
          <a:prstGeom prst="rect">
            <a:avLst/>
          </a:prstGeom>
        </p:spPr>
        <p:txBody>
          <a:bodyPr wrap="square" lIns="0" tIns="0" rIns="0" bIns="0" rtlCol="0" anchor="t">
            <a:spAutoFit/>
          </a:bodyPr>
          <a:lstStyle/>
          <a:p>
            <a:r>
              <a:rPr lang="en-US" sz="3000" b="1" spc="-136" dirty="0">
                <a:solidFill>
                  <a:srgbClr val="112D4E"/>
                </a:solidFill>
                <a:latin typeface="Arial" panose="020B0604020202020204" pitchFamily="34" charset="0"/>
                <a:cs typeface="Arial" panose="020B0604020202020204" pitchFamily="34" charset="0"/>
              </a:rPr>
              <a:t>PHẦN </a:t>
            </a:r>
            <a:r>
              <a:rPr lang="en-US" sz="3000" b="1" spc="-136" dirty="0" smtClean="0">
                <a:solidFill>
                  <a:srgbClr val="112D4E"/>
                </a:solidFill>
                <a:latin typeface="Arial" panose="020B0604020202020204" pitchFamily="34" charset="0"/>
                <a:cs typeface="Arial" panose="020B0604020202020204" pitchFamily="34" charset="0"/>
              </a:rPr>
              <a:t>II: ĐỊNH HƯỚNG CÔNG TÁC VÀ NỘI DUNG PHỐI HỢP GIỮA VSDC VÀ THÀNH VIÊN NĂM 2025</a:t>
            </a:r>
            <a:endParaRPr lang="en-US" sz="3000" b="1" spc="-136" dirty="0">
              <a:solidFill>
                <a:srgbClr val="112D4E"/>
              </a:solidFill>
              <a:latin typeface="Arial" panose="020B0604020202020204" pitchFamily="34" charset="0"/>
              <a:cs typeface="Arial" panose="020B0604020202020204" pitchFamily="34" charset="0"/>
            </a:endParaRPr>
          </a:p>
        </p:txBody>
      </p:sp>
      <p:sp>
        <p:nvSpPr>
          <p:cNvPr id="34" name="Freeform 34"/>
          <p:cNvSpPr/>
          <p:nvPr/>
        </p:nvSpPr>
        <p:spPr>
          <a:xfrm>
            <a:off x="568385" y="3694821"/>
            <a:ext cx="4505429" cy="4573116"/>
          </a:xfrm>
          <a:custGeom>
            <a:avLst/>
            <a:gdLst/>
            <a:ahLst/>
            <a:cxnLst/>
            <a:rect l="l" t="t" r="r" b="b"/>
            <a:pathLst>
              <a:path w="7548472" h="6859674">
                <a:moveTo>
                  <a:pt x="0" y="0"/>
                </a:moveTo>
                <a:lnTo>
                  <a:pt x="7548472" y="0"/>
                </a:lnTo>
                <a:lnTo>
                  <a:pt x="7548472" y="6859675"/>
                </a:lnTo>
                <a:lnTo>
                  <a:pt x="0" y="6859675"/>
                </a:lnTo>
                <a:lnTo>
                  <a:pt x="0" y="0"/>
                </a:lnTo>
                <a:close/>
              </a:path>
            </a:pathLst>
          </a:custGeom>
          <a:blipFill>
            <a:blip r:embed="rId10"/>
            <a:stretch>
              <a:fillRect/>
            </a:stretch>
          </a:blipFill>
        </p:spPr>
        <p:txBody>
          <a:bodyPr/>
          <a:lstStyle/>
          <a:p>
            <a:endParaRPr lang="en-US" sz="1200"/>
          </a:p>
        </p:txBody>
      </p:sp>
      <p:grpSp>
        <p:nvGrpSpPr>
          <p:cNvPr id="35" name="Group 35"/>
          <p:cNvGrpSpPr/>
          <p:nvPr/>
        </p:nvGrpSpPr>
        <p:grpSpPr>
          <a:xfrm>
            <a:off x="589232" y="3512581"/>
            <a:ext cx="4358394" cy="3275856"/>
            <a:chOff x="0" y="0"/>
            <a:chExt cx="812800" cy="698500"/>
          </a:xfrm>
        </p:grpSpPr>
        <p:sp>
          <p:nvSpPr>
            <p:cNvPr id="36" name="Freeform 36"/>
            <p:cNvSpPr/>
            <p:nvPr/>
          </p:nvSpPr>
          <p:spPr>
            <a:xfrm>
              <a:off x="8345" y="0"/>
              <a:ext cx="796110" cy="698500"/>
            </a:xfrm>
            <a:custGeom>
              <a:avLst/>
              <a:gdLst/>
              <a:ahLst/>
              <a:cxnLst/>
              <a:rect l="l" t="t" r="r" b="b"/>
              <a:pathLst>
                <a:path w="796110" h="698500">
                  <a:moveTo>
                    <a:pt x="782600" y="386813"/>
                  </a:moveTo>
                  <a:lnTo>
                    <a:pt x="623110" y="660937"/>
                  </a:lnTo>
                  <a:cubicBezTo>
                    <a:pt x="609579" y="684193"/>
                    <a:pt x="584703" y="698500"/>
                    <a:pt x="557797" y="698500"/>
                  </a:cubicBezTo>
                  <a:lnTo>
                    <a:pt x="238313" y="698500"/>
                  </a:lnTo>
                  <a:cubicBezTo>
                    <a:pt x="211407" y="698500"/>
                    <a:pt x="186531" y="684193"/>
                    <a:pt x="173000" y="660937"/>
                  </a:cubicBezTo>
                  <a:lnTo>
                    <a:pt x="13510" y="386813"/>
                  </a:lnTo>
                  <a:cubicBezTo>
                    <a:pt x="0" y="363593"/>
                    <a:pt x="0" y="334907"/>
                    <a:pt x="13510" y="311687"/>
                  </a:cubicBezTo>
                  <a:lnTo>
                    <a:pt x="173000" y="37563"/>
                  </a:lnTo>
                  <a:cubicBezTo>
                    <a:pt x="186531" y="14307"/>
                    <a:pt x="211407" y="0"/>
                    <a:pt x="238313" y="0"/>
                  </a:cubicBezTo>
                  <a:lnTo>
                    <a:pt x="557797" y="0"/>
                  </a:lnTo>
                  <a:cubicBezTo>
                    <a:pt x="584703" y="0"/>
                    <a:pt x="609579" y="14307"/>
                    <a:pt x="623110" y="37563"/>
                  </a:cubicBezTo>
                  <a:lnTo>
                    <a:pt x="782600" y="311687"/>
                  </a:lnTo>
                  <a:cubicBezTo>
                    <a:pt x="796110" y="334907"/>
                    <a:pt x="796110" y="363593"/>
                    <a:pt x="782600" y="386813"/>
                  </a:cubicBezTo>
                  <a:close/>
                </a:path>
              </a:pathLst>
            </a:custGeom>
            <a:gradFill rotWithShape="1">
              <a:gsLst>
                <a:gs pos="0">
                  <a:srgbClr val="3183ED">
                    <a:alpha val="100000"/>
                  </a:srgbClr>
                </a:gs>
                <a:gs pos="100000">
                  <a:srgbClr val="86E2FF">
                    <a:alpha val="100000"/>
                  </a:srgbClr>
                </a:gs>
              </a:gsLst>
              <a:lin ang="5400000"/>
            </a:gradFill>
          </p:spPr>
          <p:txBody>
            <a:bodyPr/>
            <a:lstStyle/>
            <a:p>
              <a:endParaRPr lang="en-US" sz="1200"/>
            </a:p>
          </p:txBody>
        </p:sp>
        <p:sp>
          <p:nvSpPr>
            <p:cNvPr id="37" name="TextBox 3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40" name="Group 40"/>
          <p:cNvGrpSpPr/>
          <p:nvPr/>
        </p:nvGrpSpPr>
        <p:grpSpPr>
          <a:xfrm>
            <a:off x="-2716937" y="4284338"/>
            <a:ext cx="4753005" cy="4084614"/>
            <a:chOff x="0" y="0"/>
            <a:chExt cx="812800" cy="698500"/>
          </a:xfrm>
        </p:grpSpPr>
        <p:sp>
          <p:nvSpPr>
            <p:cNvPr id="41" name="Freeform 41"/>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solidFill>
                <a:srgbClr val="F2F2F2"/>
              </a:solidFill>
              <a:prstDash val="solid"/>
              <a:round/>
            </a:ln>
          </p:spPr>
          <p:txBody>
            <a:bodyPr/>
            <a:lstStyle/>
            <a:p>
              <a:endParaRPr lang="en-US" sz="1200"/>
            </a:p>
          </p:txBody>
        </p:sp>
        <p:sp>
          <p:nvSpPr>
            <p:cNvPr id="42" name="TextBox 4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3579" y="-37127"/>
            <a:ext cx="4596104" cy="2115025"/>
          </a:xfrm>
          <a:prstGeom prst="rect">
            <a:avLst/>
          </a:prstGeom>
        </p:spPr>
      </p:pic>
      <p:sp>
        <p:nvSpPr>
          <p:cNvPr id="46" name="TextBox 37"/>
          <p:cNvSpPr txBox="1"/>
          <p:nvPr/>
        </p:nvSpPr>
        <p:spPr>
          <a:xfrm>
            <a:off x="2130436" y="3844164"/>
            <a:ext cx="2983191" cy="512961"/>
          </a:xfrm>
          <a:prstGeom prst="rect">
            <a:avLst/>
          </a:prstGeom>
        </p:spPr>
        <p:txBody>
          <a:bodyPr lIns="0" tIns="0" rIns="0" bIns="0" rtlCol="0" anchor="t">
            <a:spAutoFit/>
          </a:bodyPr>
          <a:lstStyle/>
          <a:p>
            <a:pPr>
              <a:lnSpc>
                <a:spcPts val="3998"/>
              </a:lnSpc>
              <a:spcBef>
                <a:spcPct val="0"/>
              </a:spcBef>
            </a:pPr>
            <a:r>
              <a:rPr lang="en-US" sz="1200" i="1">
                <a:solidFill>
                  <a:srgbClr val="112D4E"/>
                </a:solidFill>
                <a:latin typeface="Arial Narrow" panose="020B0606020202030204" pitchFamily="34" charset="0"/>
              </a:rPr>
              <a:t>©VSDC</a:t>
            </a:r>
          </a:p>
        </p:txBody>
      </p:sp>
      <p:sp>
        <p:nvSpPr>
          <p:cNvPr id="44" name="TextBox 37"/>
          <p:cNvSpPr txBox="1"/>
          <p:nvPr/>
        </p:nvSpPr>
        <p:spPr>
          <a:xfrm>
            <a:off x="11582401" y="6379172"/>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grpSp>
        <p:nvGrpSpPr>
          <p:cNvPr id="38" name="Group 11"/>
          <p:cNvGrpSpPr/>
          <p:nvPr/>
        </p:nvGrpSpPr>
        <p:grpSpPr>
          <a:xfrm>
            <a:off x="1191452" y="3663254"/>
            <a:ext cx="3178668" cy="3054800"/>
            <a:chOff x="42701" y="2412"/>
            <a:chExt cx="671958" cy="694184"/>
          </a:xfrm>
        </p:grpSpPr>
        <p:sp>
          <p:nvSpPr>
            <p:cNvPr id="39" name="Freeform 12"/>
            <p:cNvSpPr/>
            <p:nvPr/>
          </p:nvSpPr>
          <p:spPr>
            <a:xfrm rot="21118125">
              <a:off x="42701" y="2412"/>
              <a:ext cx="671958" cy="694184"/>
            </a:xfrm>
            <a:custGeom>
              <a:avLst/>
              <a:gdLst/>
              <a:ahLst/>
              <a:cxnLst/>
              <a:rect l="l" t="t" r="r" b="b"/>
              <a:pathLst>
                <a:path w="746141" h="798637">
                  <a:moveTo>
                    <a:pt x="446735" y="10202"/>
                  </a:moveTo>
                  <a:lnTo>
                    <a:pt x="730400" y="233608"/>
                  </a:lnTo>
                  <a:cubicBezTo>
                    <a:pt x="740854" y="241841"/>
                    <a:pt x="746142" y="255012"/>
                    <a:pt x="744282" y="268188"/>
                  </a:cubicBezTo>
                  <a:lnTo>
                    <a:pt x="693509" y="628038"/>
                  </a:lnTo>
                  <a:cubicBezTo>
                    <a:pt x="691650" y="641214"/>
                    <a:pt x="682924" y="652408"/>
                    <a:pt x="670601" y="657427"/>
                  </a:cubicBezTo>
                  <a:lnTo>
                    <a:pt x="336197" y="793625"/>
                  </a:lnTo>
                  <a:cubicBezTo>
                    <a:pt x="323892" y="798636"/>
                    <a:pt x="309844" y="796654"/>
                    <a:pt x="299407" y="788434"/>
                  </a:cubicBezTo>
                  <a:lnTo>
                    <a:pt x="15742" y="565028"/>
                  </a:lnTo>
                  <a:cubicBezTo>
                    <a:pt x="5288" y="556795"/>
                    <a:pt x="0" y="543624"/>
                    <a:pt x="1860" y="530448"/>
                  </a:cubicBezTo>
                  <a:lnTo>
                    <a:pt x="52633" y="170598"/>
                  </a:lnTo>
                  <a:cubicBezTo>
                    <a:pt x="54492" y="157422"/>
                    <a:pt x="63218" y="146228"/>
                    <a:pt x="75541" y="141209"/>
                  </a:cubicBezTo>
                  <a:lnTo>
                    <a:pt x="409945" y="5011"/>
                  </a:lnTo>
                  <a:cubicBezTo>
                    <a:pt x="422250" y="0"/>
                    <a:pt x="436298" y="1982"/>
                    <a:pt x="446735" y="10202"/>
                  </a:cubicBezTo>
                  <a:close/>
                </a:path>
              </a:pathLst>
            </a:custGeom>
            <a:blipFill>
              <a:blip r:embed="rId12"/>
              <a:stretch>
                <a:fillRect l="-354" t="-980" r="-68043" b="-4218"/>
              </a:stretch>
            </a:blipFill>
          </p:spPr>
          <p:txBody>
            <a:bodyPr/>
            <a:lstStyle/>
            <a:p>
              <a:endParaRPr lang="en-US"/>
            </a:p>
          </p:txBody>
        </p:sp>
      </p:grpSp>
      <p:sp>
        <p:nvSpPr>
          <p:cNvPr id="43" name="Rectangle 42"/>
          <p:cNvSpPr/>
          <p:nvPr/>
        </p:nvSpPr>
        <p:spPr>
          <a:xfrm>
            <a:off x="7493330" y="591051"/>
            <a:ext cx="4476997" cy="646331"/>
          </a:xfrm>
          <a:prstGeom prst="rect">
            <a:avLst/>
          </a:prstGeom>
        </p:spPr>
        <p:txBody>
          <a:bodyPr wrap="square">
            <a:spAutoFit/>
          </a:bodyPr>
          <a:lstStyle/>
          <a:p>
            <a:r>
              <a:rPr lang="en-US" altLang="en-US" dirty="0" err="1">
                <a:latin typeface="Arial" panose="020B0604020202020204" pitchFamily="34" charset="0"/>
                <a:ea typeface="Calibri" panose="020F0502020204030204" pitchFamily="34" charset="0"/>
                <a:cs typeface="Arial" panose="020B0604020202020204" pitchFamily="34" charset="0"/>
              </a:rPr>
              <a:t>X</a:t>
            </a:r>
            <a:r>
              <a:rPr lang="en-US" altLang="en-US" dirty="0" err="1" smtClean="0">
                <a:latin typeface="Arial" panose="020B0604020202020204" pitchFamily="34" charset="0"/>
                <a:ea typeface="Calibri" panose="020F0502020204030204" pitchFamily="34" charset="0"/>
                <a:cs typeface="Arial" panose="020B0604020202020204" pitchFamily="34" charset="0"/>
              </a:rPr>
              <a:t>ây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dựng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hoàn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thiện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cơ</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chế</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chính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sách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chế</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định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xử</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lý</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endParaRPr lang="en-US" dirty="0"/>
          </a:p>
        </p:txBody>
      </p:sp>
      <p:sp>
        <p:nvSpPr>
          <p:cNvPr id="47" name="Rectangle 46"/>
          <p:cNvSpPr/>
          <p:nvPr/>
        </p:nvSpPr>
        <p:spPr>
          <a:xfrm>
            <a:off x="7493329" y="2009546"/>
            <a:ext cx="4476997" cy="646331"/>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Phát</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triển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hệ</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thống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CNTTvà</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ứng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dụng</a:t>
            </a:r>
            <a:r>
              <a:rPr lang="en-US" altLang="en-US" dirty="0" smtClean="0">
                <a:latin typeface="Arial" panose="020B0604020202020204" pitchFamily="34" charset="0"/>
                <a:ea typeface="Calibri" panose="020F0502020204030204" pitchFamily="34" charset="0"/>
                <a:cs typeface="Arial" panose="020B0604020202020204" pitchFamily="34" charset="0"/>
              </a:rPr>
              <a:t> CNTT </a:t>
            </a:r>
            <a:r>
              <a:rPr lang="en-US" altLang="en-US" dirty="0" err="1" smtClean="0">
                <a:latin typeface="Arial" panose="020B0604020202020204" pitchFamily="34" charset="0"/>
                <a:ea typeface="Calibri" panose="020F0502020204030204" pitchFamily="34" charset="0"/>
                <a:cs typeface="Arial" panose="020B0604020202020204" pitchFamily="34" charset="0"/>
              </a:rPr>
              <a:t>vào</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hoạt</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động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endParaRPr lang="en-US" dirty="0"/>
          </a:p>
        </p:txBody>
      </p:sp>
      <p:sp>
        <p:nvSpPr>
          <p:cNvPr id="48" name="Rectangle 47"/>
          <p:cNvSpPr/>
          <p:nvPr/>
        </p:nvSpPr>
        <p:spPr>
          <a:xfrm>
            <a:off x="7586077" y="3589211"/>
            <a:ext cx="3861552" cy="369332"/>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Triển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khai</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sản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phẩm</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dịch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mới</a:t>
            </a:r>
            <a:endParaRPr lang="en-US" dirty="0"/>
          </a:p>
        </p:txBody>
      </p:sp>
      <p:sp>
        <p:nvSpPr>
          <p:cNvPr id="49" name="Rectangle 48"/>
          <p:cNvSpPr/>
          <p:nvPr/>
        </p:nvSpPr>
        <p:spPr>
          <a:xfrm>
            <a:off x="7564998" y="4881304"/>
            <a:ext cx="3848371" cy="369332"/>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Xử</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lý</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thường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xuyên</a:t>
            </a:r>
            <a:endParaRPr lang="en-US" dirty="0"/>
          </a:p>
        </p:txBody>
      </p:sp>
      <p:sp>
        <p:nvSpPr>
          <p:cNvPr id="50" name="Subtitle 2"/>
          <p:cNvSpPr txBox="1">
            <a:spLocks/>
          </p:cNvSpPr>
          <p:nvPr/>
        </p:nvSpPr>
        <p:spPr>
          <a:xfrm>
            <a:off x="338610" y="773761"/>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18" name="Slide Number Placeholder 17"/>
          <p:cNvSpPr>
            <a:spLocks noGrp="1"/>
          </p:cNvSpPr>
          <p:nvPr>
            <p:ph type="sldNum" sz="quarter" idx="12"/>
          </p:nvPr>
        </p:nvSpPr>
        <p:spPr>
          <a:xfrm>
            <a:off x="4993188" y="6356350"/>
            <a:ext cx="1671840" cy="365125"/>
          </a:xfrm>
        </p:spPr>
        <p:txBody>
          <a:bodyPr/>
          <a:lstStyle/>
          <a:p>
            <a:fld id="{4BB0AFC8-688B-40E6-B113-10DF63D29C36}" type="slidenum">
              <a:rPr lang="en-US" sz="2000" smtClean="0"/>
              <a:t>15</a:t>
            </a:fld>
            <a:endParaRPr lang="en-US" sz="2000" dirty="0"/>
          </a:p>
        </p:txBody>
      </p:sp>
    </p:spTree>
    <p:extLst>
      <p:ext uri="{BB962C8B-B14F-4D97-AF65-F5344CB8AC3E}">
        <p14:creationId xmlns:p14="http://schemas.microsoft.com/office/powerpoint/2010/main" val="413475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10565032" y="-1312109"/>
            <a:ext cx="5048817" cy="4338827"/>
            <a:chOff x="0" y="0"/>
            <a:chExt cx="812800" cy="698500"/>
          </a:xfrm>
        </p:grpSpPr>
        <p:sp>
          <p:nvSpPr>
            <p:cNvPr id="28" name="Freeform 28"/>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3465403" y="-1312109"/>
            <a:ext cx="5048817" cy="4338827"/>
            <a:chOff x="0" y="0"/>
            <a:chExt cx="812800" cy="698500"/>
          </a:xfrm>
        </p:grpSpPr>
        <p:sp>
          <p:nvSpPr>
            <p:cNvPr id="31" name="Freeform 3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32" name="TextBox 3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11038168" y="-872864"/>
            <a:ext cx="4115245" cy="3536538"/>
            <a:chOff x="0" y="0"/>
            <a:chExt cx="812800" cy="698500"/>
          </a:xfrm>
        </p:grpSpPr>
        <p:sp>
          <p:nvSpPr>
            <p:cNvPr id="34" name="Freeform 34"/>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a:off x="-2992267" y="-872864"/>
            <a:ext cx="4115245" cy="3536538"/>
            <a:chOff x="0" y="0"/>
            <a:chExt cx="812800" cy="698500"/>
          </a:xfrm>
        </p:grpSpPr>
        <p:sp>
          <p:nvSpPr>
            <p:cNvPr id="37" name="Freeform 3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8" name="TextBox 3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9" name="Group 39"/>
          <p:cNvGrpSpPr/>
          <p:nvPr/>
        </p:nvGrpSpPr>
        <p:grpSpPr>
          <a:xfrm rot="-10800000">
            <a:off x="10267618" y="-1032464"/>
            <a:ext cx="2477165" cy="2882519"/>
            <a:chOff x="0" y="0"/>
            <a:chExt cx="698500" cy="812800"/>
          </a:xfrm>
        </p:grpSpPr>
        <p:sp>
          <p:nvSpPr>
            <p:cNvPr id="40"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1" name="TextBox 41"/>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grpSp>
        <p:nvGrpSpPr>
          <p:cNvPr id="42" name="Group 42"/>
          <p:cNvGrpSpPr/>
          <p:nvPr/>
        </p:nvGrpSpPr>
        <p:grpSpPr>
          <a:xfrm rot="-10800000">
            <a:off x="-620455" y="-1032464"/>
            <a:ext cx="2477165" cy="2882519"/>
            <a:chOff x="0" y="0"/>
            <a:chExt cx="698500" cy="812800"/>
          </a:xfrm>
        </p:grpSpPr>
        <p:sp>
          <p:nvSpPr>
            <p:cNvPr id="43" name="Freeform 43"/>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4" name="TextBox 4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sp>
        <p:nvSpPr>
          <p:cNvPr id="46" name="TextBox 37"/>
          <p:cNvSpPr txBox="1"/>
          <p:nvPr/>
        </p:nvSpPr>
        <p:spPr>
          <a:xfrm>
            <a:off x="11592217" y="622300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7" name="TextBox 2"/>
          <p:cNvSpPr txBox="1"/>
          <p:nvPr/>
        </p:nvSpPr>
        <p:spPr>
          <a:xfrm>
            <a:off x="1704301" y="1637630"/>
            <a:ext cx="9078208" cy="923330"/>
          </a:xfrm>
          <a:prstGeom prst="rect">
            <a:avLst/>
          </a:prstGeom>
        </p:spPr>
        <p:txBody>
          <a:bodyPr lIns="0" tIns="0" rIns="0" bIns="0" rtlCol="0" anchor="t">
            <a:spAutoFit/>
          </a:bodyPr>
          <a:lstStyle/>
          <a:p>
            <a:pPr algn="ctr"/>
            <a:r>
              <a:rPr lang="en-US" sz="3000" b="1" spc="-140" dirty="0" smtClean="0">
                <a:solidFill>
                  <a:srgbClr val="112D4E"/>
                </a:solidFill>
                <a:latin typeface="Arial" panose="020B0604020202020204" pitchFamily="34" charset="0"/>
                <a:cs typeface="Arial" panose="020B0604020202020204" pitchFamily="34" charset="0"/>
              </a:rPr>
              <a:t>ĐỊNH HƯỚNG CÔNG TÁC PHỐI HỢP GIỮA VSDC</a:t>
            </a:r>
          </a:p>
          <a:p>
            <a:pPr algn="ctr"/>
            <a:r>
              <a:rPr lang="en-US" sz="3000" b="1" spc="-140" dirty="0" smtClean="0">
                <a:solidFill>
                  <a:srgbClr val="112D4E"/>
                </a:solidFill>
                <a:latin typeface="Arial" panose="020B0604020202020204" pitchFamily="34" charset="0"/>
                <a:cs typeface="Arial" panose="020B0604020202020204" pitchFamily="34" charset="0"/>
              </a:rPr>
              <a:t> VÀ THÀNH VIÊN TRONG NĂM 2025</a:t>
            </a:r>
            <a:endParaRPr lang="en-US" sz="3000" b="1" spc="-140" dirty="0">
              <a:solidFill>
                <a:srgbClr val="112D4E"/>
              </a:solidFill>
              <a:latin typeface="Arial" panose="020B0604020202020204" pitchFamily="34" charset="0"/>
              <a:cs typeface="Arial" panose="020B0604020202020204" pitchFamily="34" charset="0"/>
            </a:endParaRPr>
          </a:p>
        </p:txBody>
      </p:sp>
      <p:grpSp>
        <p:nvGrpSpPr>
          <p:cNvPr id="59" name="Group 17"/>
          <p:cNvGrpSpPr/>
          <p:nvPr/>
        </p:nvGrpSpPr>
        <p:grpSpPr>
          <a:xfrm>
            <a:off x="1098669" y="2562230"/>
            <a:ext cx="417695" cy="417695"/>
            <a:chOff x="0" y="0"/>
            <a:chExt cx="812800" cy="812800"/>
          </a:xfrm>
        </p:grpSpPr>
        <p:sp>
          <p:nvSpPr>
            <p:cNvPr id="6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61"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62" name="TextBox 27"/>
          <p:cNvSpPr txBox="1"/>
          <p:nvPr/>
        </p:nvSpPr>
        <p:spPr>
          <a:xfrm>
            <a:off x="1636670" y="2646500"/>
            <a:ext cx="9309199" cy="333425"/>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Về</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xây</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dựng</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hoàn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thiện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cơ</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chế</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chính</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sách</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quy</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chế</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quy</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định</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xử</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lý</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nghiệp</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vụ</a:t>
            </a:r>
            <a:r>
              <a:rPr lang="en-US" sz="2000" b="1" i="1" spc="-61" dirty="0" smtClean="0">
                <a:solidFill>
                  <a:srgbClr val="112D4E"/>
                </a:solidFill>
                <a:latin typeface="Arial" panose="020B0604020202020204" pitchFamily="34" charset="0"/>
                <a:cs typeface="Arial" panose="020B0604020202020204" pitchFamily="34" charset="0"/>
              </a:rPr>
              <a:t>:</a:t>
            </a:r>
            <a:endParaRPr lang="en-US" sz="2000" b="1" i="1" spc="-61" dirty="0">
              <a:solidFill>
                <a:srgbClr val="112D4E"/>
              </a:solidFill>
              <a:latin typeface="Arial" panose="020B0604020202020204" pitchFamily="34" charset="0"/>
              <a:cs typeface="Arial" panose="020B0604020202020204" pitchFamily="34" charset="0"/>
            </a:endParaRPr>
          </a:p>
        </p:txBody>
      </p:sp>
      <p:sp>
        <p:nvSpPr>
          <p:cNvPr id="48" name="TextBox 24"/>
          <p:cNvSpPr txBox="1"/>
          <p:nvPr/>
        </p:nvSpPr>
        <p:spPr>
          <a:xfrm>
            <a:off x="737228" y="3246903"/>
            <a:ext cx="10283314" cy="3323987"/>
          </a:xfrm>
          <a:prstGeom prst="rect">
            <a:avLst/>
          </a:prstGeom>
        </p:spPr>
        <p:txBody>
          <a:bodyPr wrap="square" lIns="0" tIns="0" rIns="0" bIns="0" rtlCol="0" anchor="t">
            <a:spAutoFit/>
          </a:bodyPr>
          <a:lstStyle/>
          <a:p>
            <a:pPr marL="285750" indent="-285750">
              <a:buFont typeface="Arial" panose="020B0604020202020204" pitchFamily="34" charset="0"/>
              <a:buChar char="•"/>
            </a:pPr>
            <a:r>
              <a:rPr lang="nl-NL" sz="2400" dirty="0" smtClean="0"/>
              <a:t>Tham </a:t>
            </a:r>
            <a:r>
              <a:rPr lang="nl-NL" sz="2400" dirty="0"/>
              <a:t>gia xây dựng, góp ý hoàn thiện cơ chế, chính sách về thị trường chứng khoán theo chỉ đạo của Bộ Tài chính, UBCKNN </a:t>
            </a:r>
            <a:endParaRPr lang="nl-NL" sz="2400" dirty="0" smtClean="0"/>
          </a:p>
          <a:p>
            <a:pPr marL="285750" indent="-285750">
              <a:buFont typeface="Arial" panose="020B0604020202020204" pitchFamily="34" charset="0"/>
              <a:buChar char="•"/>
            </a:pPr>
            <a:r>
              <a:rPr lang="nl-NL" sz="2400" dirty="0" smtClean="0"/>
              <a:t>Tiếp </a:t>
            </a:r>
            <a:r>
              <a:rPr lang="nl-NL" sz="2400" dirty="0"/>
              <a:t>tục rà soát các vướng mắc, các Nghị định hướng dẫn Luật, các văn bản hướng dẫn thi hành và các Quy chế, Quy trình nghiệp vụ của </a:t>
            </a:r>
            <a:r>
              <a:rPr lang="nl-NL" sz="2400" dirty="0" smtClean="0"/>
              <a:t>VSDC</a:t>
            </a:r>
          </a:p>
          <a:p>
            <a:pPr marL="285750" indent="-285750">
              <a:buFont typeface="Arial" panose="020B0604020202020204" pitchFamily="34" charset="0"/>
              <a:buChar char="•"/>
            </a:pPr>
            <a:r>
              <a:rPr lang="nl-NL" sz="2400" dirty="0" smtClean="0"/>
              <a:t>Tiếp </a:t>
            </a:r>
            <a:r>
              <a:rPr lang="nl-NL" sz="2400" dirty="0"/>
              <a:t>tục phối hợp với VNX, HNX, HOSE thực hiện các nội dung công việc liên quan tới kế hoạch triển khai HĐTL chỉ số VN100;</a:t>
            </a:r>
            <a:endParaRPr lang="en-US" sz="2400" dirty="0"/>
          </a:p>
          <a:p>
            <a:pPr marL="285750" indent="-285750">
              <a:buFont typeface="Arial" panose="020B0604020202020204" pitchFamily="34" charset="0"/>
              <a:buChar char="•"/>
            </a:pPr>
            <a:r>
              <a:rPr lang="nl-NL" sz="2400" dirty="0" smtClean="0"/>
              <a:t>Tiếp </a:t>
            </a:r>
            <a:r>
              <a:rPr lang="nl-NL" sz="2400" dirty="0"/>
              <a:t>tục nghiên cứu về hoạt động bù trừ, thanh toán chứng khoán giao ngay theo mô hình CCP, giao dịch trong ngày, bán chứng khoán chờ về trên cơ sở chức năng của hệ thống </a:t>
            </a:r>
            <a:r>
              <a:rPr lang="nl-NL" sz="2400" dirty="0" smtClean="0"/>
              <a:t>KRX.</a:t>
            </a:r>
            <a:endParaRPr lang="en-US" altLang="en-US" sz="24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826" y="0"/>
            <a:ext cx="4596104" cy="2115025"/>
          </a:xfrm>
          <a:prstGeom prst="rect">
            <a:avLst/>
          </a:prstGeom>
        </p:spPr>
      </p:pic>
      <p:sp>
        <p:nvSpPr>
          <p:cNvPr id="50" name="Subtitle 2"/>
          <p:cNvSpPr txBox="1">
            <a:spLocks/>
          </p:cNvSpPr>
          <p:nvPr/>
        </p:nvSpPr>
        <p:spPr>
          <a:xfrm>
            <a:off x="1539516" y="836143"/>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4001984" y="6356350"/>
            <a:ext cx="2303813" cy="365125"/>
          </a:xfrm>
        </p:spPr>
        <p:txBody>
          <a:bodyPr/>
          <a:lstStyle/>
          <a:p>
            <a:fld id="{4BB0AFC8-688B-40E6-B113-10DF63D29C36}" type="slidenum">
              <a:rPr lang="en-US" sz="2000" smtClean="0"/>
              <a:t>16</a:t>
            </a:fld>
            <a:endParaRPr lang="en-US" sz="2000" dirty="0"/>
          </a:p>
        </p:txBody>
      </p:sp>
    </p:spTree>
    <p:extLst>
      <p:ext uri="{BB962C8B-B14F-4D97-AF65-F5344CB8AC3E}">
        <p14:creationId xmlns:p14="http://schemas.microsoft.com/office/powerpoint/2010/main" val="2133474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10565032" y="-1312109"/>
            <a:ext cx="5048817" cy="4338827"/>
            <a:chOff x="0" y="0"/>
            <a:chExt cx="812800" cy="698500"/>
          </a:xfrm>
        </p:grpSpPr>
        <p:sp>
          <p:nvSpPr>
            <p:cNvPr id="28" name="Freeform 28"/>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3465403" y="-1312109"/>
            <a:ext cx="5048817" cy="4338827"/>
            <a:chOff x="0" y="0"/>
            <a:chExt cx="812800" cy="698500"/>
          </a:xfrm>
        </p:grpSpPr>
        <p:sp>
          <p:nvSpPr>
            <p:cNvPr id="31" name="Freeform 3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32" name="TextBox 3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11038168" y="-872864"/>
            <a:ext cx="4115245" cy="3536538"/>
            <a:chOff x="0" y="0"/>
            <a:chExt cx="812800" cy="698500"/>
          </a:xfrm>
        </p:grpSpPr>
        <p:sp>
          <p:nvSpPr>
            <p:cNvPr id="34" name="Freeform 34"/>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a:off x="-2992267" y="-872864"/>
            <a:ext cx="4115245" cy="3536538"/>
            <a:chOff x="0" y="0"/>
            <a:chExt cx="812800" cy="698500"/>
          </a:xfrm>
        </p:grpSpPr>
        <p:sp>
          <p:nvSpPr>
            <p:cNvPr id="37" name="Freeform 3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8" name="TextBox 3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9" name="Group 39"/>
          <p:cNvGrpSpPr/>
          <p:nvPr/>
        </p:nvGrpSpPr>
        <p:grpSpPr>
          <a:xfrm rot="-10800000">
            <a:off x="10267618" y="-1032464"/>
            <a:ext cx="2477165" cy="2882519"/>
            <a:chOff x="0" y="0"/>
            <a:chExt cx="698500" cy="812800"/>
          </a:xfrm>
        </p:grpSpPr>
        <p:sp>
          <p:nvSpPr>
            <p:cNvPr id="40"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1" name="TextBox 41"/>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grpSp>
        <p:nvGrpSpPr>
          <p:cNvPr id="42" name="Group 42"/>
          <p:cNvGrpSpPr/>
          <p:nvPr/>
        </p:nvGrpSpPr>
        <p:grpSpPr>
          <a:xfrm rot="-10800000">
            <a:off x="-620455" y="-1032464"/>
            <a:ext cx="2477165" cy="2882519"/>
            <a:chOff x="0" y="0"/>
            <a:chExt cx="698500" cy="812800"/>
          </a:xfrm>
        </p:grpSpPr>
        <p:sp>
          <p:nvSpPr>
            <p:cNvPr id="43" name="Freeform 43"/>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4" name="TextBox 4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sp>
        <p:nvSpPr>
          <p:cNvPr id="46" name="TextBox 37"/>
          <p:cNvSpPr txBox="1"/>
          <p:nvPr/>
        </p:nvSpPr>
        <p:spPr>
          <a:xfrm>
            <a:off x="11592217" y="622300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7" name="TextBox 2"/>
          <p:cNvSpPr txBox="1"/>
          <p:nvPr/>
        </p:nvSpPr>
        <p:spPr>
          <a:xfrm>
            <a:off x="1348699" y="1415000"/>
            <a:ext cx="9078208" cy="923330"/>
          </a:xfrm>
          <a:prstGeom prst="rect">
            <a:avLst/>
          </a:prstGeom>
        </p:spPr>
        <p:txBody>
          <a:bodyPr lIns="0" tIns="0" rIns="0" bIns="0" rtlCol="0" anchor="t">
            <a:spAutoFit/>
          </a:bodyPr>
          <a:lstStyle/>
          <a:p>
            <a:pPr algn="ctr"/>
            <a:r>
              <a:rPr lang="en-US" sz="3000" b="1" spc="-140" dirty="0" smtClean="0">
                <a:solidFill>
                  <a:srgbClr val="112D4E"/>
                </a:solidFill>
                <a:latin typeface="Arial" panose="020B0604020202020204" pitchFamily="34" charset="0"/>
                <a:cs typeface="Arial" panose="020B0604020202020204" pitchFamily="34" charset="0"/>
              </a:rPr>
              <a:t>ĐỊNH HƯỚNG CÔNG TÁC PHỐI HỢP GIỮA VSDC</a:t>
            </a:r>
          </a:p>
          <a:p>
            <a:pPr algn="ctr"/>
            <a:r>
              <a:rPr lang="en-US" sz="3000" b="1" spc="-140" dirty="0" smtClean="0">
                <a:solidFill>
                  <a:srgbClr val="112D4E"/>
                </a:solidFill>
                <a:latin typeface="Arial" panose="020B0604020202020204" pitchFamily="34" charset="0"/>
                <a:cs typeface="Arial" panose="020B0604020202020204" pitchFamily="34" charset="0"/>
              </a:rPr>
              <a:t> VÀ THÀNH VIÊN TRONG NĂM 2025</a:t>
            </a:r>
            <a:endParaRPr lang="en-US" sz="3000" b="1" spc="-140" dirty="0">
              <a:solidFill>
                <a:srgbClr val="112D4E"/>
              </a:solidFill>
              <a:latin typeface="Arial" panose="020B0604020202020204" pitchFamily="34" charset="0"/>
              <a:cs typeface="Arial" panose="020B0604020202020204" pitchFamily="34" charset="0"/>
            </a:endParaRPr>
          </a:p>
        </p:txBody>
      </p:sp>
      <p:grpSp>
        <p:nvGrpSpPr>
          <p:cNvPr id="59" name="Group 17"/>
          <p:cNvGrpSpPr/>
          <p:nvPr/>
        </p:nvGrpSpPr>
        <p:grpSpPr>
          <a:xfrm>
            <a:off x="1055447" y="2338330"/>
            <a:ext cx="417695" cy="417695"/>
            <a:chOff x="0" y="0"/>
            <a:chExt cx="812800" cy="812800"/>
          </a:xfrm>
        </p:grpSpPr>
        <p:sp>
          <p:nvSpPr>
            <p:cNvPr id="6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61"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62" name="TextBox 27"/>
          <p:cNvSpPr txBox="1"/>
          <p:nvPr/>
        </p:nvSpPr>
        <p:spPr>
          <a:xfrm>
            <a:off x="1519319" y="2390874"/>
            <a:ext cx="9309199" cy="308482"/>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Về</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phát</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triển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hệ</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thống</a:t>
            </a:r>
            <a:r>
              <a:rPr lang="en-US" sz="2000" b="1" i="1" spc="-61" dirty="0" smtClean="0">
                <a:solidFill>
                  <a:srgbClr val="112D4E"/>
                </a:solidFill>
                <a:latin typeface="Arial" panose="020B0604020202020204" pitchFamily="34" charset="0"/>
                <a:cs typeface="Arial" panose="020B0604020202020204" pitchFamily="34" charset="0"/>
              </a:rPr>
              <a:t> CNTT </a:t>
            </a:r>
            <a:r>
              <a:rPr lang="en-US" sz="2000" b="1" i="1" spc="-61" dirty="0" err="1" smtClean="0">
                <a:solidFill>
                  <a:srgbClr val="112D4E"/>
                </a:solidFill>
                <a:latin typeface="Arial" panose="020B0604020202020204" pitchFamily="34" charset="0"/>
                <a:cs typeface="Arial" panose="020B0604020202020204" pitchFamily="34" charset="0"/>
              </a:rPr>
              <a:t>và</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ứng</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dụng</a:t>
            </a:r>
            <a:r>
              <a:rPr lang="en-US" sz="2000" b="1" i="1" spc="-61" dirty="0">
                <a:solidFill>
                  <a:srgbClr val="112D4E"/>
                </a:solidFill>
                <a:latin typeface="Arial" panose="020B0604020202020204" pitchFamily="34" charset="0"/>
                <a:cs typeface="Arial" panose="020B0604020202020204" pitchFamily="34" charset="0"/>
              </a:rPr>
              <a:t> </a:t>
            </a:r>
            <a:r>
              <a:rPr lang="en-US" sz="2000" b="1" i="1" spc="-61" dirty="0" smtClean="0">
                <a:solidFill>
                  <a:srgbClr val="112D4E"/>
                </a:solidFill>
                <a:latin typeface="Arial" panose="020B0604020202020204" pitchFamily="34" charset="0"/>
                <a:cs typeface="Arial" panose="020B0604020202020204" pitchFamily="34" charset="0"/>
              </a:rPr>
              <a:t>CNTT </a:t>
            </a:r>
            <a:r>
              <a:rPr lang="en-US" sz="2000" b="1" i="1" spc="-61" dirty="0" err="1" smtClean="0">
                <a:solidFill>
                  <a:srgbClr val="112D4E"/>
                </a:solidFill>
                <a:latin typeface="Arial" panose="020B0604020202020204" pitchFamily="34" charset="0"/>
                <a:cs typeface="Arial" panose="020B0604020202020204" pitchFamily="34" charset="0"/>
              </a:rPr>
              <a:t>vào</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hoạt</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động</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nghiệp</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vụ</a:t>
            </a:r>
            <a:r>
              <a:rPr lang="en-US" sz="2000" b="1" i="1" spc="-61" dirty="0" smtClean="0">
                <a:solidFill>
                  <a:srgbClr val="112D4E"/>
                </a:solidFill>
                <a:latin typeface="Arial" panose="020B0604020202020204" pitchFamily="34" charset="0"/>
                <a:cs typeface="Arial" panose="020B0604020202020204" pitchFamily="34" charset="0"/>
              </a:rPr>
              <a:t>:</a:t>
            </a:r>
            <a:endParaRPr lang="en-US" sz="2000" b="1" i="1" spc="-61" dirty="0">
              <a:solidFill>
                <a:srgbClr val="112D4E"/>
              </a:solidFill>
              <a:latin typeface="Arial" panose="020B0604020202020204" pitchFamily="34" charset="0"/>
              <a:cs typeface="Arial" panose="020B0604020202020204" pitchFamily="34" charset="0"/>
            </a:endParaRPr>
          </a:p>
        </p:txBody>
      </p:sp>
      <p:sp>
        <p:nvSpPr>
          <p:cNvPr id="48" name="TextBox 24"/>
          <p:cNvSpPr txBox="1"/>
          <p:nvPr/>
        </p:nvSpPr>
        <p:spPr>
          <a:xfrm>
            <a:off x="873424" y="2751900"/>
            <a:ext cx="10401598" cy="3693319"/>
          </a:xfrm>
          <a:prstGeom prst="rect">
            <a:avLst/>
          </a:prstGeom>
        </p:spPr>
        <p:txBody>
          <a:bodyPr wrap="square" lIns="0" tIns="0" rIns="0" bIns="0" rtlCol="0" anchor="t">
            <a:spAutoFit/>
          </a:bodyPr>
          <a:lstStyle/>
          <a:p>
            <a:pPr marL="285750" indent="-285750">
              <a:buFont typeface="Arial" panose="020B0604020202020204" pitchFamily="34" charset="0"/>
              <a:buChar char="•"/>
            </a:pPr>
            <a:r>
              <a:rPr lang="nl-NL" sz="2400" dirty="0" smtClean="0"/>
              <a:t>Đẩy </a:t>
            </a:r>
            <a:r>
              <a:rPr lang="nl-NL" sz="2400" dirty="0"/>
              <a:t>mạnh triển khai dịch vụ bỏ phiếu điện tử giúp giảm thiểu chi phí cho TCPH;</a:t>
            </a:r>
            <a:endParaRPr lang="en-US" sz="2400" dirty="0"/>
          </a:p>
          <a:p>
            <a:pPr marL="285750" indent="-285750">
              <a:buFont typeface="Arial" panose="020B0604020202020204" pitchFamily="34" charset="0"/>
              <a:buChar char="•"/>
            </a:pPr>
            <a:r>
              <a:rPr lang="nl-NL" sz="2400" dirty="0" smtClean="0"/>
              <a:t>Tiếp </a:t>
            </a:r>
            <a:r>
              <a:rPr lang="nl-NL" sz="2400" dirty="0"/>
              <a:t>tục hoàn thiện hệ thống cổng giao tiếp điện tử giữa VSDC và </a:t>
            </a:r>
            <a:r>
              <a:rPr lang="nl-NL" sz="2400" dirty="0" smtClean="0"/>
              <a:t>TCPH.</a:t>
            </a:r>
            <a:endParaRPr lang="en-US" sz="2400" dirty="0"/>
          </a:p>
          <a:p>
            <a:pPr marL="285750" indent="-285750">
              <a:buFont typeface="Arial" panose="020B0604020202020204" pitchFamily="34" charset="0"/>
              <a:buChar char="•"/>
            </a:pPr>
            <a:r>
              <a:rPr lang="nl-NL" sz="2400" dirty="0" smtClean="0"/>
              <a:t>Đầu </a:t>
            </a:r>
            <a:r>
              <a:rPr lang="nl-NL" sz="2400" dirty="0"/>
              <a:t>tư phát triển hệ thống công nghệ thông tin để đẩy mạnh công tác chuyển đổi số theo tinh thần chỉ đạo của UBCKNN, Bộ Tài </a:t>
            </a:r>
            <a:r>
              <a:rPr lang="nl-NL" sz="2400" dirty="0" smtClean="0"/>
              <a:t>chính.</a:t>
            </a:r>
            <a:endParaRPr lang="en-US" sz="2400" dirty="0"/>
          </a:p>
          <a:p>
            <a:pPr marL="285750" indent="-285750">
              <a:buFont typeface="Arial" panose="020B0604020202020204" pitchFamily="34" charset="0"/>
              <a:buChar char="•"/>
            </a:pPr>
            <a:r>
              <a:rPr lang="nl-NL" sz="2400" dirty="0" smtClean="0"/>
              <a:t>Tiếp </a:t>
            </a:r>
            <a:r>
              <a:rPr lang="nl-NL" sz="2400" dirty="0"/>
              <a:t>tục hoàn thiện các công việc liên quan đến gói thầu “Thiết kế, giải pháp, cung cấp lắp đặt và chuyển giao hệ thống công nghệ thông tin – Sở GDCK TP. HCM” để đưa vào vận hành theo chỉ đạo của Bộ Tài chính, UBCKNN.</a:t>
            </a:r>
            <a:endParaRPr lang="en-US" sz="2400" dirty="0"/>
          </a:p>
          <a:p>
            <a:pPr marL="285750" indent="-285750">
              <a:buFont typeface="Arial" panose="020B0604020202020204" pitchFamily="34" charset="0"/>
              <a:buChar char="•"/>
            </a:pPr>
            <a:r>
              <a:rPr lang="nl-NL" sz="2400" dirty="0" smtClean="0"/>
              <a:t>Tiếp </a:t>
            </a:r>
            <a:r>
              <a:rPr lang="nl-NL" sz="2400" dirty="0"/>
              <a:t>tục phối hợp với các SGDCK triển khai phương án kiểm soát việc thực hiện nghĩa vụ báo cáo, công bố thông tin trước giao dịch của người nội bộ, người có liên quan theo chỉ đạo của cơ quan quản lý.</a:t>
            </a:r>
            <a:endParaRPr lang="en-US" altLang="en-US" sz="24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826" y="0"/>
            <a:ext cx="4596104" cy="2115025"/>
          </a:xfrm>
          <a:prstGeom prst="rect">
            <a:avLst/>
          </a:prstGeom>
        </p:spPr>
      </p:pic>
      <p:sp>
        <p:nvSpPr>
          <p:cNvPr id="51" name="Subtitle 2"/>
          <p:cNvSpPr txBox="1">
            <a:spLocks/>
          </p:cNvSpPr>
          <p:nvPr/>
        </p:nvSpPr>
        <p:spPr>
          <a:xfrm>
            <a:off x="1539516" y="836143"/>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4239492" y="6356350"/>
            <a:ext cx="1757548" cy="365125"/>
          </a:xfrm>
        </p:spPr>
        <p:txBody>
          <a:bodyPr/>
          <a:lstStyle/>
          <a:p>
            <a:fld id="{4BB0AFC8-688B-40E6-B113-10DF63D29C36}" type="slidenum">
              <a:rPr lang="en-US" sz="2000" smtClean="0"/>
              <a:t>17</a:t>
            </a:fld>
            <a:endParaRPr lang="en-US" sz="2000" dirty="0"/>
          </a:p>
        </p:txBody>
      </p:sp>
    </p:spTree>
    <p:extLst>
      <p:ext uri="{BB962C8B-B14F-4D97-AF65-F5344CB8AC3E}">
        <p14:creationId xmlns:p14="http://schemas.microsoft.com/office/powerpoint/2010/main" val="693871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10565032" y="-1312109"/>
            <a:ext cx="5048817" cy="4338827"/>
            <a:chOff x="0" y="0"/>
            <a:chExt cx="812800" cy="698500"/>
          </a:xfrm>
        </p:grpSpPr>
        <p:sp>
          <p:nvSpPr>
            <p:cNvPr id="28" name="Freeform 28"/>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3465403" y="-1312109"/>
            <a:ext cx="5048817" cy="4338827"/>
            <a:chOff x="0" y="0"/>
            <a:chExt cx="812800" cy="698500"/>
          </a:xfrm>
        </p:grpSpPr>
        <p:sp>
          <p:nvSpPr>
            <p:cNvPr id="31" name="Freeform 3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32" name="TextBox 3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11038168" y="-872864"/>
            <a:ext cx="4115245" cy="3536538"/>
            <a:chOff x="0" y="0"/>
            <a:chExt cx="812800" cy="698500"/>
          </a:xfrm>
        </p:grpSpPr>
        <p:sp>
          <p:nvSpPr>
            <p:cNvPr id="34" name="Freeform 34"/>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a:off x="-2992267" y="-872864"/>
            <a:ext cx="4115245" cy="3536538"/>
            <a:chOff x="0" y="0"/>
            <a:chExt cx="812800" cy="698500"/>
          </a:xfrm>
        </p:grpSpPr>
        <p:sp>
          <p:nvSpPr>
            <p:cNvPr id="37" name="Freeform 3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8" name="TextBox 3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9" name="Group 39"/>
          <p:cNvGrpSpPr/>
          <p:nvPr/>
        </p:nvGrpSpPr>
        <p:grpSpPr>
          <a:xfrm rot="-10800000">
            <a:off x="10267618" y="-1032464"/>
            <a:ext cx="2477165" cy="2882519"/>
            <a:chOff x="0" y="0"/>
            <a:chExt cx="698500" cy="812800"/>
          </a:xfrm>
        </p:grpSpPr>
        <p:sp>
          <p:nvSpPr>
            <p:cNvPr id="40"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1" name="TextBox 41"/>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grpSp>
        <p:nvGrpSpPr>
          <p:cNvPr id="42" name="Group 42"/>
          <p:cNvGrpSpPr/>
          <p:nvPr/>
        </p:nvGrpSpPr>
        <p:grpSpPr>
          <a:xfrm rot="-10800000">
            <a:off x="-620455" y="-1032464"/>
            <a:ext cx="2477165" cy="2882519"/>
            <a:chOff x="0" y="0"/>
            <a:chExt cx="698500" cy="812800"/>
          </a:xfrm>
        </p:grpSpPr>
        <p:sp>
          <p:nvSpPr>
            <p:cNvPr id="43" name="Freeform 43"/>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4" name="TextBox 4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sp>
        <p:nvSpPr>
          <p:cNvPr id="46" name="TextBox 37"/>
          <p:cNvSpPr txBox="1"/>
          <p:nvPr/>
        </p:nvSpPr>
        <p:spPr>
          <a:xfrm>
            <a:off x="11592217" y="622300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7" name="TextBox 2"/>
          <p:cNvSpPr txBox="1"/>
          <p:nvPr/>
        </p:nvSpPr>
        <p:spPr>
          <a:xfrm>
            <a:off x="1740777" y="1320122"/>
            <a:ext cx="9078208" cy="923330"/>
          </a:xfrm>
          <a:prstGeom prst="rect">
            <a:avLst/>
          </a:prstGeom>
        </p:spPr>
        <p:txBody>
          <a:bodyPr lIns="0" tIns="0" rIns="0" bIns="0" rtlCol="0" anchor="t">
            <a:spAutoFit/>
          </a:bodyPr>
          <a:lstStyle/>
          <a:p>
            <a:pPr algn="ctr"/>
            <a:r>
              <a:rPr lang="en-US" sz="3000" b="1" spc="-140" dirty="0" smtClean="0">
                <a:solidFill>
                  <a:srgbClr val="112D4E"/>
                </a:solidFill>
                <a:latin typeface="Arial" panose="020B0604020202020204" pitchFamily="34" charset="0"/>
                <a:cs typeface="Arial" panose="020B0604020202020204" pitchFamily="34" charset="0"/>
              </a:rPr>
              <a:t>ĐỊNH HƯỚNG CÔNG TÁC PHỐI HỢP GIỮA VSDC</a:t>
            </a:r>
          </a:p>
          <a:p>
            <a:pPr algn="ctr"/>
            <a:r>
              <a:rPr lang="en-US" sz="3000" b="1" spc="-140" dirty="0" smtClean="0">
                <a:solidFill>
                  <a:srgbClr val="112D4E"/>
                </a:solidFill>
                <a:latin typeface="Arial" panose="020B0604020202020204" pitchFamily="34" charset="0"/>
                <a:cs typeface="Arial" panose="020B0604020202020204" pitchFamily="34" charset="0"/>
              </a:rPr>
              <a:t> VÀ THÀNH VIÊN TRONG NĂM 2025</a:t>
            </a:r>
            <a:endParaRPr lang="en-US" sz="3000" b="1" spc="-140" dirty="0">
              <a:solidFill>
                <a:srgbClr val="112D4E"/>
              </a:solidFill>
              <a:latin typeface="Arial" panose="020B0604020202020204" pitchFamily="34" charset="0"/>
              <a:cs typeface="Arial" panose="020B0604020202020204" pitchFamily="34" charset="0"/>
            </a:endParaRPr>
          </a:p>
        </p:txBody>
      </p:sp>
      <p:grpSp>
        <p:nvGrpSpPr>
          <p:cNvPr id="59" name="Group 17"/>
          <p:cNvGrpSpPr/>
          <p:nvPr/>
        </p:nvGrpSpPr>
        <p:grpSpPr>
          <a:xfrm>
            <a:off x="1099548" y="2464894"/>
            <a:ext cx="417695" cy="417695"/>
            <a:chOff x="0" y="0"/>
            <a:chExt cx="812800" cy="812800"/>
          </a:xfrm>
        </p:grpSpPr>
        <p:sp>
          <p:nvSpPr>
            <p:cNvPr id="6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61"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62" name="TextBox 27"/>
          <p:cNvSpPr txBox="1"/>
          <p:nvPr/>
        </p:nvSpPr>
        <p:spPr>
          <a:xfrm>
            <a:off x="1578221" y="2519501"/>
            <a:ext cx="9309199" cy="308482"/>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Triển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khai</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sản</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phẩm</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dịch</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vụ</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mới</a:t>
            </a:r>
            <a:r>
              <a:rPr lang="en-US" sz="2000" b="1" i="1" spc="-61" dirty="0" smtClean="0">
                <a:solidFill>
                  <a:srgbClr val="112D4E"/>
                </a:solidFill>
                <a:latin typeface="Arial" panose="020B0604020202020204" pitchFamily="34" charset="0"/>
                <a:cs typeface="Arial" panose="020B0604020202020204" pitchFamily="34" charset="0"/>
              </a:rPr>
              <a:t>:</a:t>
            </a:r>
            <a:endParaRPr lang="en-US" sz="2000" b="1" i="1" spc="-61" dirty="0">
              <a:solidFill>
                <a:srgbClr val="112D4E"/>
              </a:solidFill>
              <a:latin typeface="Arial" panose="020B0604020202020204" pitchFamily="34" charset="0"/>
              <a:cs typeface="Arial" panose="020B0604020202020204" pitchFamily="34" charset="0"/>
            </a:endParaRPr>
          </a:p>
        </p:txBody>
      </p:sp>
      <p:sp>
        <p:nvSpPr>
          <p:cNvPr id="48" name="TextBox 24"/>
          <p:cNvSpPr txBox="1"/>
          <p:nvPr/>
        </p:nvSpPr>
        <p:spPr>
          <a:xfrm>
            <a:off x="688769" y="2902168"/>
            <a:ext cx="10586253" cy="3539430"/>
          </a:xfrm>
          <a:prstGeom prst="rect">
            <a:avLst/>
          </a:prstGeom>
        </p:spPr>
        <p:txBody>
          <a:bodyPr wrap="square" lIns="0" tIns="0" rIns="0" bIns="0" rtlCol="0" anchor="t">
            <a:spAutoFit/>
          </a:bodyPr>
          <a:lstStyle/>
          <a:p>
            <a:pPr marL="285750" indent="-285750">
              <a:buFont typeface="Arial" panose="020B0604020202020204" pitchFamily="34" charset="0"/>
              <a:buChar char="•"/>
            </a:pPr>
            <a:r>
              <a:rPr lang="nl-NL" sz="2300" dirty="0" smtClean="0">
                <a:latin typeface="Arial" panose="020B0604020202020204" pitchFamily="34" charset="0"/>
                <a:cs typeface="Arial" panose="020B0604020202020204" pitchFamily="34" charset="0"/>
              </a:rPr>
              <a:t>Tiếp </a:t>
            </a:r>
            <a:r>
              <a:rPr lang="nl-NL" sz="2300" dirty="0">
                <a:latin typeface="Arial" panose="020B0604020202020204" pitchFamily="34" charset="0"/>
                <a:cs typeface="Arial" panose="020B0604020202020204" pitchFamily="34" charset="0"/>
              </a:rPr>
              <a:t>tục chuẩn bị các điều kiện cần thiết để sẵn sàng triển khai mô hình đối tác bù trừ thanh toán trung tâm (CCP) cho thị trường chứng khoán cơ sở, nghiệp vụ giao dịch trong ngày và thanh toán chứng khoán chờ về khi hệ thống công nghệ thông tin KRX đi vào hoạt động và phù hợp với quy định pháp luật.</a:t>
            </a:r>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300" dirty="0" smtClean="0">
                <a:latin typeface="Arial" panose="020B0604020202020204" pitchFamily="34" charset="0"/>
                <a:cs typeface="Arial" panose="020B0604020202020204" pitchFamily="34" charset="0"/>
              </a:rPr>
              <a:t>Tiếp </a:t>
            </a:r>
            <a:r>
              <a:rPr lang="vi-VN" sz="2300" dirty="0">
                <a:latin typeface="Arial" panose="020B0604020202020204" pitchFamily="34" charset="0"/>
                <a:cs typeface="Arial" panose="020B0604020202020204" pitchFamily="34" charset="0"/>
              </a:rPr>
              <a:t>tục phối hợp với HNX nghiên cứu triển khai sản phẩm HĐTL trên chỉ số cổ phiếu mới</a:t>
            </a:r>
            <a:r>
              <a:rPr lang="nl-NL" sz="2300" dirty="0">
                <a:latin typeface="Arial" panose="020B0604020202020204" pitchFamily="34" charset="0"/>
                <a:cs typeface="Arial" panose="020B0604020202020204" pitchFamily="34" charset="0"/>
              </a:rPr>
              <a:t> (ngoài VN30)</a:t>
            </a:r>
            <a:r>
              <a:rPr lang="vi-VN" sz="2300" dirty="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300" dirty="0" smtClean="0">
                <a:latin typeface="Arial" panose="020B0604020202020204" pitchFamily="34" charset="0"/>
                <a:cs typeface="Arial" panose="020B0604020202020204" pitchFamily="34" charset="0"/>
              </a:rPr>
              <a:t>Tiếp </a:t>
            </a:r>
            <a:r>
              <a:rPr lang="nl-NL" sz="2300" dirty="0">
                <a:latin typeface="Arial" panose="020B0604020202020204" pitchFamily="34" charset="0"/>
                <a:cs typeface="Arial" panose="020B0604020202020204" pitchFamily="34" charset="0"/>
              </a:rPr>
              <a:t>tục nghiên cứu và xây dựng sản phẩm sổ cổ đông điện tử (E-passbook</a:t>
            </a:r>
            <a:r>
              <a:rPr lang="nl-NL"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300" dirty="0" smtClean="0">
                <a:latin typeface="Arial" panose="020B0604020202020204" pitchFamily="34" charset="0"/>
                <a:cs typeface="Arial" panose="020B0604020202020204" pitchFamily="34" charset="0"/>
              </a:rPr>
              <a:t>Nghiên </a:t>
            </a:r>
            <a:r>
              <a:rPr lang="nl-NL" sz="2300" dirty="0">
                <a:latin typeface="Arial" panose="020B0604020202020204" pitchFamily="34" charset="0"/>
                <a:cs typeface="Arial" panose="020B0604020202020204" pitchFamily="34" charset="0"/>
              </a:rPr>
              <a:t>cứu, sẵn sàng triển khai các sản phẩm mới nhằm đáp ứng nhu cầu của tổ chức phát hành, thành viên lưu ký và nhà đầu tư theo chỉ đạo của Bộ Tài chính, UBCKNN.</a:t>
            </a:r>
            <a:endParaRPr lang="en-US" altLang="en-US" sz="23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826" y="0"/>
            <a:ext cx="4596104" cy="2115025"/>
          </a:xfrm>
          <a:prstGeom prst="rect">
            <a:avLst/>
          </a:prstGeom>
        </p:spPr>
      </p:pic>
      <p:sp>
        <p:nvSpPr>
          <p:cNvPr id="49" name="Subtitle 2"/>
          <p:cNvSpPr txBox="1">
            <a:spLocks/>
          </p:cNvSpPr>
          <p:nvPr/>
        </p:nvSpPr>
        <p:spPr>
          <a:xfrm>
            <a:off x="1539516" y="836143"/>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4025736" y="6356350"/>
            <a:ext cx="2220686" cy="365125"/>
          </a:xfrm>
        </p:spPr>
        <p:txBody>
          <a:bodyPr/>
          <a:lstStyle/>
          <a:p>
            <a:fld id="{4BB0AFC8-688B-40E6-B113-10DF63D29C36}" type="slidenum">
              <a:rPr lang="en-US" sz="2000" smtClean="0"/>
              <a:t>18</a:t>
            </a:fld>
            <a:endParaRPr lang="en-US" sz="2000" dirty="0"/>
          </a:p>
        </p:txBody>
      </p:sp>
    </p:spTree>
    <p:extLst>
      <p:ext uri="{BB962C8B-B14F-4D97-AF65-F5344CB8AC3E}">
        <p14:creationId xmlns:p14="http://schemas.microsoft.com/office/powerpoint/2010/main" val="330308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10565032" y="-1312109"/>
            <a:ext cx="5048817" cy="4338827"/>
            <a:chOff x="0" y="0"/>
            <a:chExt cx="812800" cy="698500"/>
          </a:xfrm>
        </p:grpSpPr>
        <p:sp>
          <p:nvSpPr>
            <p:cNvPr id="28" name="Freeform 28"/>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3465403" y="-1312109"/>
            <a:ext cx="5048817" cy="4338827"/>
            <a:chOff x="0" y="0"/>
            <a:chExt cx="812800" cy="698500"/>
          </a:xfrm>
        </p:grpSpPr>
        <p:sp>
          <p:nvSpPr>
            <p:cNvPr id="31" name="Freeform 3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32" name="TextBox 3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11038168" y="-872864"/>
            <a:ext cx="4115245" cy="3536538"/>
            <a:chOff x="0" y="0"/>
            <a:chExt cx="812800" cy="698500"/>
          </a:xfrm>
        </p:grpSpPr>
        <p:sp>
          <p:nvSpPr>
            <p:cNvPr id="34" name="Freeform 34"/>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a:off x="-2992267" y="-872864"/>
            <a:ext cx="4115245" cy="3536538"/>
            <a:chOff x="0" y="0"/>
            <a:chExt cx="812800" cy="698500"/>
          </a:xfrm>
        </p:grpSpPr>
        <p:sp>
          <p:nvSpPr>
            <p:cNvPr id="37" name="Freeform 3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38" name="TextBox 3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39" name="Group 39"/>
          <p:cNvGrpSpPr/>
          <p:nvPr/>
        </p:nvGrpSpPr>
        <p:grpSpPr>
          <a:xfrm rot="-10800000">
            <a:off x="10267618" y="-1032464"/>
            <a:ext cx="2477165" cy="2882519"/>
            <a:chOff x="0" y="0"/>
            <a:chExt cx="698500" cy="812800"/>
          </a:xfrm>
        </p:grpSpPr>
        <p:sp>
          <p:nvSpPr>
            <p:cNvPr id="40"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1" name="TextBox 41"/>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grpSp>
        <p:nvGrpSpPr>
          <p:cNvPr id="42" name="Group 42"/>
          <p:cNvGrpSpPr/>
          <p:nvPr/>
        </p:nvGrpSpPr>
        <p:grpSpPr>
          <a:xfrm rot="-10800000">
            <a:off x="-620455" y="-1032464"/>
            <a:ext cx="2477165" cy="2882519"/>
            <a:chOff x="0" y="0"/>
            <a:chExt cx="698500" cy="812800"/>
          </a:xfrm>
        </p:grpSpPr>
        <p:sp>
          <p:nvSpPr>
            <p:cNvPr id="43" name="Freeform 43"/>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44" name="TextBox 44"/>
            <p:cNvSpPr txBox="1"/>
            <p:nvPr/>
          </p:nvSpPr>
          <p:spPr>
            <a:xfrm>
              <a:off x="0" y="101600"/>
              <a:ext cx="698500" cy="571500"/>
            </a:xfrm>
            <a:prstGeom prst="rect">
              <a:avLst/>
            </a:prstGeom>
          </p:spPr>
          <p:txBody>
            <a:bodyPr lIns="80185" tIns="80185" rIns="80185" bIns="80185" rtlCol="0" anchor="ctr"/>
            <a:lstStyle/>
            <a:p>
              <a:pPr algn="ctr">
                <a:lnSpc>
                  <a:spcPts val="1773"/>
                </a:lnSpc>
              </a:pPr>
              <a:endParaRPr sz="1200"/>
            </a:p>
          </p:txBody>
        </p:sp>
      </p:grpSp>
      <p:sp>
        <p:nvSpPr>
          <p:cNvPr id="46" name="TextBox 37"/>
          <p:cNvSpPr txBox="1"/>
          <p:nvPr/>
        </p:nvSpPr>
        <p:spPr>
          <a:xfrm>
            <a:off x="11592217" y="622300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7" name="TextBox 2"/>
          <p:cNvSpPr txBox="1"/>
          <p:nvPr/>
        </p:nvSpPr>
        <p:spPr>
          <a:xfrm>
            <a:off x="1595034" y="2100538"/>
            <a:ext cx="9078208" cy="923330"/>
          </a:xfrm>
          <a:prstGeom prst="rect">
            <a:avLst/>
          </a:prstGeom>
        </p:spPr>
        <p:txBody>
          <a:bodyPr lIns="0" tIns="0" rIns="0" bIns="0" rtlCol="0" anchor="t">
            <a:spAutoFit/>
          </a:bodyPr>
          <a:lstStyle/>
          <a:p>
            <a:pPr algn="ctr"/>
            <a:r>
              <a:rPr lang="en-US" sz="3000" b="1" spc="-140" dirty="0" smtClean="0">
                <a:solidFill>
                  <a:srgbClr val="112D4E"/>
                </a:solidFill>
                <a:latin typeface="Arial" panose="020B0604020202020204" pitchFamily="34" charset="0"/>
                <a:cs typeface="Arial" panose="020B0604020202020204" pitchFamily="34" charset="0"/>
              </a:rPr>
              <a:t>ĐỊNH HƯỚNG CÔNG TÁC PHỐI HỢP GIỮA VSDC</a:t>
            </a:r>
          </a:p>
          <a:p>
            <a:pPr algn="ctr"/>
            <a:r>
              <a:rPr lang="en-US" sz="3000" b="1" spc="-140" dirty="0" smtClean="0">
                <a:solidFill>
                  <a:srgbClr val="112D4E"/>
                </a:solidFill>
                <a:latin typeface="Arial" panose="020B0604020202020204" pitchFamily="34" charset="0"/>
                <a:cs typeface="Arial" panose="020B0604020202020204" pitchFamily="34" charset="0"/>
              </a:rPr>
              <a:t> VÀ THÀNH VIÊN TRONG NĂM 2025</a:t>
            </a:r>
            <a:endParaRPr lang="en-US" sz="3000" b="1" spc="-140" dirty="0">
              <a:solidFill>
                <a:srgbClr val="112D4E"/>
              </a:solidFill>
              <a:latin typeface="Arial" panose="020B0604020202020204" pitchFamily="34" charset="0"/>
              <a:cs typeface="Arial" panose="020B0604020202020204" pitchFamily="34" charset="0"/>
            </a:endParaRPr>
          </a:p>
        </p:txBody>
      </p:sp>
      <p:grpSp>
        <p:nvGrpSpPr>
          <p:cNvPr id="59" name="Group 17"/>
          <p:cNvGrpSpPr/>
          <p:nvPr/>
        </p:nvGrpSpPr>
        <p:grpSpPr>
          <a:xfrm>
            <a:off x="2094823" y="3425817"/>
            <a:ext cx="417695" cy="417695"/>
            <a:chOff x="0" y="0"/>
            <a:chExt cx="812800" cy="812800"/>
          </a:xfrm>
        </p:grpSpPr>
        <p:sp>
          <p:nvSpPr>
            <p:cNvPr id="6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61"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62" name="TextBox 27"/>
          <p:cNvSpPr txBox="1"/>
          <p:nvPr/>
        </p:nvSpPr>
        <p:spPr>
          <a:xfrm>
            <a:off x="2683823" y="3495322"/>
            <a:ext cx="8164117" cy="333425"/>
          </a:xfrm>
          <a:prstGeom prst="rect">
            <a:avLst/>
          </a:prstGeom>
        </p:spPr>
        <p:txBody>
          <a:bodyPr wrap="square" lIns="0" tIns="0" rIns="0" bIns="0" rtlCol="0" anchor="t">
            <a:spAutoFit/>
          </a:bodyPr>
          <a:lstStyle/>
          <a:p>
            <a:pPr>
              <a:lnSpc>
                <a:spcPts val="2633"/>
              </a:lnSpc>
            </a:pPr>
            <a:r>
              <a:rPr lang="en-US" sz="2000" b="1" i="1" spc="-61" dirty="0" err="1" smtClean="0">
                <a:solidFill>
                  <a:srgbClr val="112D4E"/>
                </a:solidFill>
                <a:latin typeface="Arial" panose="020B0604020202020204" pitchFamily="34" charset="0"/>
                <a:cs typeface="Arial" panose="020B0604020202020204" pitchFamily="34" charset="0"/>
              </a:rPr>
              <a:t>Về</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xử</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lý</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nghiệp</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vụ</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thường</a:t>
            </a:r>
            <a:r>
              <a:rPr lang="en-US" sz="2000" b="1" i="1" spc="-61" dirty="0" smtClean="0">
                <a:solidFill>
                  <a:srgbClr val="112D4E"/>
                </a:solidFill>
                <a:latin typeface="Arial" panose="020B0604020202020204" pitchFamily="34" charset="0"/>
                <a:cs typeface="Arial" panose="020B0604020202020204" pitchFamily="34" charset="0"/>
              </a:rPr>
              <a:t> </a:t>
            </a:r>
            <a:r>
              <a:rPr lang="en-US" sz="2000" b="1" i="1" spc="-61" dirty="0" err="1" smtClean="0">
                <a:solidFill>
                  <a:srgbClr val="112D4E"/>
                </a:solidFill>
                <a:latin typeface="Arial" panose="020B0604020202020204" pitchFamily="34" charset="0"/>
                <a:cs typeface="Arial" panose="020B0604020202020204" pitchFamily="34" charset="0"/>
              </a:rPr>
              <a:t>xuyên</a:t>
            </a:r>
            <a:r>
              <a:rPr lang="en-US" sz="2000" b="1" i="1" spc="-61" dirty="0" smtClean="0">
                <a:solidFill>
                  <a:srgbClr val="112D4E"/>
                </a:solidFill>
                <a:latin typeface="Arial" panose="020B0604020202020204" pitchFamily="34" charset="0"/>
                <a:cs typeface="Arial" panose="020B0604020202020204" pitchFamily="34" charset="0"/>
              </a:rPr>
              <a:t>:</a:t>
            </a:r>
            <a:endParaRPr lang="en-US" sz="2000" b="1" i="1" spc="-61" dirty="0">
              <a:solidFill>
                <a:srgbClr val="112D4E"/>
              </a:solidFill>
              <a:latin typeface="Arial" panose="020B0604020202020204" pitchFamily="34" charset="0"/>
              <a:cs typeface="Arial" panose="020B0604020202020204" pitchFamily="34" charset="0"/>
            </a:endParaRPr>
          </a:p>
        </p:txBody>
      </p:sp>
      <p:sp>
        <p:nvSpPr>
          <p:cNvPr id="48" name="TextBox 24"/>
          <p:cNvSpPr txBox="1"/>
          <p:nvPr/>
        </p:nvSpPr>
        <p:spPr>
          <a:xfrm>
            <a:off x="1160205" y="4297091"/>
            <a:ext cx="9262370" cy="1846659"/>
          </a:xfrm>
          <a:prstGeom prst="rect">
            <a:avLst/>
          </a:prstGeom>
        </p:spPr>
        <p:txBody>
          <a:bodyPr wrap="square" lIns="0" tIns="0" rIns="0" bIns="0" rtlCol="0" anchor="t">
            <a:spAutoFit/>
          </a:bodyPr>
          <a:lstStyle/>
          <a:p>
            <a:pPr marL="285750" indent="-285750">
              <a:buFont typeface="Arial" panose="020B0604020202020204" pitchFamily="34" charset="0"/>
              <a:buChar char="•"/>
            </a:pPr>
            <a:r>
              <a:rPr lang="nl-NL" sz="2400" dirty="0" smtClean="0"/>
              <a:t>VSDC </a:t>
            </a:r>
            <a:r>
              <a:rPr lang="nl-NL" sz="2400" dirty="0"/>
              <a:t>và thành viên sẽ tiếp tục phối hợp chặt chẽ trong xử lý hoạt động nghiệp vụ có liên </a:t>
            </a:r>
            <a:r>
              <a:rPr lang="nl-NL" sz="2400" dirty="0" smtClean="0"/>
              <a:t>quan.</a:t>
            </a:r>
            <a:endParaRPr lang="en-US" sz="2400" dirty="0"/>
          </a:p>
          <a:p>
            <a:pPr marL="285750" indent="-285750">
              <a:buFont typeface="Arial" panose="020B0604020202020204" pitchFamily="34" charset="0"/>
              <a:buChar char="•"/>
            </a:pPr>
            <a:r>
              <a:rPr lang="nl-NL" sz="2400" dirty="0" smtClean="0"/>
              <a:t>Tiếp </a:t>
            </a:r>
            <a:r>
              <a:rPr lang="nl-NL" sz="2400" dirty="0"/>
              <a:t>tục phối hợp với UBCKNN và Cục cảnh sát quản lý hành chính về trật tự xã hội (C06, Bộ Công an) rà soát, triển khai kết nối với Cơ sở dữ liệu quốc gia về dân cư để chuẩn hóa dữ liệu về Nhà đầu </a:t>
            </a:r>
            <a:r>
              <a:rPr lang="nl-NL" sz="2400" dirty="0" smtClean="0"/>
              <a:t>tư.</a:t>
            </a:r>
            <a:endParaRPr lang="en-US" sz="2400" dirty="0"/>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826" y="0"/>
            <a:ext cx="4596104" cy="2115025"/>
          </a:xfrm>
          <a:prstGeom prst="rect">
            <a:avLst/>
          </a:prstGeom>
        </p:spPr>
      </p:pic>
      <p:sp>
        <p:nvSpPr>
          <p:cNvPr id="49" name="Subtitle 2"/>
          <p:cNvSpPr txBox="1">
            <a:spLocks/>
          </p:cNvSpPr>
          <p:nvPr/>
        </p:nvSpPr>
        <p:spPr>
          <a:xfrm>
            <a:off x="1539516" y="836143"/>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3859481" y="6356350"/>
            <a:ext cx="2303813" cy="365125"/>
          </a:xfrm>
        </p:spPr>
        <p:txBody>
          <a:bodyPr/>
          <a:lstStyle/>
          <a:p>
            <a:fld id="{4BB0AFC8-688B-40E6-B113-10DF63D29C36}" type="slidenum">
              <a:rPr lang="en-US" sz="2000" smtClean="0"/>
              <a:t>19</a:t>
            </a:fld>
            <a:endParaRPr lang="en-US" sz="2000" dirty="0"/>
          </a:p>
        </p:txBody>
      </p:sp>
    </p:spTree>
    <p:extLst>
      <p:ext uri="{BB962C8B-B14F-4D97-AF65-F5344CB8AC3E}">
        <p14:creationId xmlns:p14="http://schemas.microsoft.com/office/powerpoint/2010/main" val="1656705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6095192" y="2311158"/>
            <a:ext cx="5857788" cy="3108588"/>
            <a:chOff x="8338804" y="5485579"/>
            <a:chExt cx="8269859" cy="2515147"/>
          </a:xfrm>
        </p:grpSpPr>
        <p:grpSp>
          <p:nvGrpSpPr>
            <p:cNvPr id="41" name="Group 4"/>
            <p:cNvGrpSpPr/>
            <p:nvPr/>
          </p:nvGrpSpPr>
          <p:grpSpPr>
            <a:xfrm rot="-10800000">
              <a:off x="8338804" y="6743153"/>
              <a:ext cx="8177802" cy="1257573"/>
              <a:chOff x="0" y="1"/>
              <a:chExt cx="17624131" cy="1268729"/>
            </a:xfrm>
          </p:grpSpPr>
          <p:sp>
            <p:nvSpPr>
              <p:cNvPr id="42" name="Freeform 5"/>
              <p:cNvSpPr/>
              <p:nvPr/>
            </p:nvSpPr>
            <p:spPr>
              <a:xfrm>
                <a:off x="0" y="1"/>
                <a:ext cx="17624131" cy="1268729"/>
              </a:xfrm>
              <a:custGeom>
                <a:avLst/>
                <a:gdLst/>
                <a:ahLst/>
                <a:cxnLst/>
                <a:rect l="l" t="t" r="r" b="b"/>
                <a:pathLst>
                  <a:path w="17624130" h="1268730">
                    <a:moveTo>
                      <a:pt x="735330" y="0"/>
                    </a:moveTo>
                    <a:lnTo>
                      <a:pt x="0" y="1268730"/>
                    </a:lnTo>
                    <a:lnTo>
                      <a:pt x="17624130" y="1268730"/>
                    </a:lnTo>
                    <a:lnTo>
                      <a:pt x="16888802" y="0"/>
                    </a:lnTo>
                    <a:close/>
                  </a:path>
                </a:pathLst>
              </a:custGeom>
              <a:solidFill>
                <a:srgbClr val="2C92D5"/>
              </a:solidFill>
            </p:spPr>
            <p:txBody>
              <a:bodyPr/>
              <a:lstStyle/>
              <a:p>
                <a:endParaRPr lang="en-US" sz="1200" dirty="0"/>
              </a:p>
            </p:txBody>
          </p:sp>
        </p:grpSp>
        <p:grpSp>
          <p:nvGrpSpPr>
            <p:cNvPr id="43" name="Group 6"/>
            <p:cNvGrpSpPr/>
            <p:nvPr/>
          </p:nvGrpSpPr>
          <p:grpSpPr>
            <a:xfrm rot="-10800000">
              <a:off x="8420840" y="5485579"/>
              <a:ext cx="8187823" cy="1257574"/>
              <a:chOff x="-198398" y="0"/>
              <a:chExt cx="17645727" cy="1268730"/>
            </a:xfrm>
          </p:grpSpPr>
          <p:sp>
            <p:nvSpPr>
              <p:cNvPr id="44" name="Freeform 7"/>
              <p:cNvSpPr/>
              <p:nvPr/>
            </p:nvSpPr>
            <p:spPr>
              <a:xfrm>
                <a:off x="-198398" y="0"/>
                <a:ext cx="17645727" cy="1268730"/>
              </a:xfrm>
              <a:custGeom>
                <a:avLst/>
                <a:gdLst/>
                <a:ahLst/>
                <a:cxnLst/>
                <a:rect l="l" t="t" r="r" b="b"/>
                <a:pathLst>
                  <a:path w="17447327" h="1268730">
                    <a:moveTo>
                      <a:pt x="735330" y="0"/>
                    </a:moveTo>
                    <a:lnTo>
                      <a:pt x="0" y="1268730"/>
                    </a:lnTo>
                    <a:lnTo>
                      <a:pt x="17447327" y="1268730"/>
                    </a:lnTo>
                    <a:lnTo>
                      <a:pt x="16711997" y="0"/>
                    </a:lnTo>
                    <a:close/>
                  </a:path>
                </a:pathLst>
              </a:custGeom>
              <a:solidFill>
                <a:srgbClr val="37C9EF"/>
              </a:solidFill>
            </p:spPr>
            <p:txBody>
              <a:bodyPr/>
              <a:lstStyle/>
              <a:p>
                <a:endParaRPr lang="en-US" sz="1200"/>
              </a:p>
            </p:txBody>
          </p:sp>
        </p:grpSp>
      </p:grpSp>
      <p:grpSp>
        <p:nvGrpSpPr>
          <p:cNvPr id="2" name="Group 2"/>
          <p:cNvGrpSpPr/>
          <p:nvPr/>
        </p:nvGrpSpPr>
        <p:grpSpPr>
          <a:xfrm>
            <a:off x="-3867751" y="3059696"/>
            <a:ext cx="7514661" cy="8744333"/>
            <a:chOff x="0" y="0"/>
            <a:chExt cx="698500" cy="812800"/>
          </a:xfrm>
        </p:grpSpPr>
        <p:sp>
          <p:nvSpPr>
            <p:cNvPr id="3" name="Freeform 3"/>
            <p:cNvSpPr/>
            <p:nvPr/>
          </p:nvSpPr>
          <p:spPr>
            <a:xfrm>
              <a:off x="0" y="4760"/>
              <a:ext cx="698500" cy="803279"/>
            </a:xfrm>
            <a:custGeom>
              <a:avLst/>
              <a:gdLst/>
              <a:ahLst/>
              <a:cxnLst/>
              <a:rect l="l" t="t" r="r" b="b"/>
              <a:pathLst>
                <a:path w="698500" h="803279">
                  <a:moveTo>
                    <a:pt x="370677" y="7707"/>
                  </a:moveTo>
                  <a:lnTo>
                    <a:pt x="677073" y="185973"/>
                  </a:lnTo>
                  <a:cubicBezTo>
                    <a:pt x="690339" y="193692"/>
                    <a:pt x="698500" y="207882"/>
                    <a:pt x="698500" y="223230"/>
                  </a:cubicBezTo>
                  <a:lnTo>
                    <a:pt x="698500" y="580050"/>
                  </a:lnTo>
                  <a:cubicBezTo>
                    <a:pt x="698500" y="595398"/>
                    <a:pt x="690339" y="609588"/>
                    <a:pt x="677073" y="617307"/>
                  </a:cubicBezTo>
                  <a:lnTo>
                    <a:pt x="370677" y="795573"/>
                  </a:lnTo>
                  <a:cubicBezTo>
                    <a:pt x="357432" y="803280"/>
                    <a:pt x="341068" y="803280"/>
                    <a:pt x="327823" y="795573"/>
                  </a:cubicBezTo>
                  <a:lnTo>
                    <a:pt x="21427" y="617307"/>
                  </a:lnTo>
                  <a:cubicBezTo>
                    <a:pt x="8161" y="609588"/>
                    <a:pt x="0" y="595398"/>
                    <a:pt x="0" y="580050"/>
                  </a:cubicBezTo>
                  <a:lnTo>
                    <a:pt x="0" y="223230"/>
                  </a:lnTo>
                  <a:cubicBezTo>
                    <a:pt x="0" y="207882"/>
                    <a:pt x="8161" y="193692"/>
                    <a:pt x="21427" y="185973"/>
                  </a:cubicBezTo>
                  <a:lnTo>
                    <a:pt x="327823" y="7707"/>
                  </a:lnTo>
                  <a:cubicBezTo>
                    <a:pt x="341068" y="0"/>
                    <a:pt x="357432" y="0"/>
                    <a:pt x="370677" y="770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sz="1200"/>
            </a:p>
          </p:txBody>
        </p:sp>
      </p:grpSp>
      <p:grpSp>
        <p:nvGrpSpPr>
          <p:cNvPr id="4" name="Group 4"/>
          <p:cNvGrpSpPr/>
          <p:nvPr/>
        </p:nvGrpSpPr>
        <p:grpSpPr>
          <a:xfrm>
            <a:off x="-763390" y="-1474242"/>
            <a:ext cx="4353652" cy="5066068"/>
            <a:chOff x="0" y="0"/>
            <a:chExt cx="698500" cy="812800"/>
          </a:xfrm>
        </p:grpSpPr>
        <p:sp>
          <p:nvSpPr>
            <p:cNvPr id="5" name="Freeform 5"/>
            <p:cNvSpPr/>
            <p:nvPr/>
          </p:nvSpPr>
          <p:spPr>
            <a:xfrm>
              <a:off x="0" y="8217"/>
              <a:ext cx="698500" cy="796367"/>
            </a:xfrm>
            <a:custGeom>
              <a:avLst/>
              <a:gdLst/>
              <a:ahLst/>
              <a:cxnLst/>
              <a:rect l="l" t="t" r="r" b="b"/>
              <a:pathLst>
                <a:path w="698500" h="796367">
                  <a:moveTo>
                    <a:pt x="386235" y="13301"/>
                  </a:moveTo>
                  <a:lnTo>
                    <a:pt x="661515" y="173465"/>
                  </a:lnTo>
                  <a:cubicBezTo>
                    <a:pt x="684413" y="186787"/>
                    <a:pt x="698500" y="211281"/>
                    <a:pt x="698500" y="237772"/>
                  </a:cubicBezTo>
                  <a:lnTo>
                    <a:pt x="698500" y="558594"/>
                  </a:lnTo>
                  <a:cubicBezTo>
                    <a:pt x="698500" y="585085"/>
                    <a:pt x="684413" y="609579"/>
                    <a:pt x="661515" y="622902"/>
                  </a:cubicBezTo>
                  <a:lnTo>
                    <a:pt x="386235" y="783064"/>
                  </a:lnTo>
                  <a:cubicBezTo>
                    <a:pt x="363372" y="796366"/>
                    <a:pt x="335128" y="796366"/>
                    <a:pt x="312265" y="783064"/>
                  </a:cubicBezTo>
                  <a:lnTo>
                    <a:pt x="36985" y="622902"/>
                  </a:lnTo>
                  <a:cubicBezTo>
                    <a:pt x="14087" y="609579"/>
                    <a:pt x="0" y="585085"/>
                    <a:pt x="0" y="558594"/>
                  </a:cubicBezTo>
                  <a:lnTo>
                    <a:pt x="0" y="237772"/>
                  </a:lnTo>
                  <a:cubicBezTo>
                    <a:pt x="0" y="211281"/>
                    <a:pt x="14087" y="186787"/>
                    <a:pt x="36985" y="173465"/>
                  </a:cubicBezTo>
                  <a:lnTo>
                    <a:pt x="312265" y="13301"/>
                  </a:lnTo>
                  <a:cubicBezTo>
                    <a:pt x="335128" y="0"/>
                    <a:pt x="363372" y="0"/>
                    <a:pt x="386235" y="13301"/>
                  </a:cubicBezTo>
                  <a:close/>
                </a:path>
              </a:pathLst>
            </a:custGeom>
            <a:gradFill rotWithShape="1">
              <a:gsLst>
                <a:gs pos="0">
                  <a:srgbClr val="112D4E">
                    <a:alpha val="100000"/>
                  </a:srgbClr>
                </a:gs>
                <a:gs pos="100000">
                  <a:srgbClr val="255389">
                    <a:alpha val="100000"/>
                  </a:srgbClr>
                </a:gs>
              </a:gsLst>
              <a:lin ang="5400000"/>
            </a:gradFill>
            <a:ln w="12700">
              <a:solidFill>
                <a:srgbClr val="000000"/>
              </a:solidFill>
            </a:ln>
          </p:spPr>
          <p:txBody>
            <a:bodyPr/>
            <a:lstStyle/>
            <a:p>
              <a:endParaRPr lang="en-US" sz="1200"/>
            </a:p>
          </p:txBody>
        </p:sp>
      </p:grpSp>
      <p:grpSp>
        <p:nvGrpSpPr>
          <p:cNvPr id="6" name="Group 6"/>
          <p:cNvGrpSpPr/>
          <p:nvPr/>
        </p:nvGrpSpPr>
        <p:grpSpPr>
          <a:xfrm rot="-5400000">
            <a:off x="-947933" y="-2900887"/>
            <a:ext cx="6411384" cy="5509783"/>
            <a:chOff x="0" y="0"/>
            <a:chExt cx="812800" cy="698500"/>
          </a:xfrm>
        </p:grpSpPr>
        <p:sp>
          <p:nvSpPr>
            <p:cNvPr id="7" name="Freeform 7"/>
            <p:cNvSpPr/>
            <p:nvPr/>
          </p:nvSpPr>
          <p:spPr>
            <a:xfrm>
              <a:off x="5565" y="0"/>
              <a:ext cx="801670" cy="698500"/>
            </a:xfrm>
            <a:custGeom>
              <a:avLst/>
              <a:gdLst/>
              <a:ahLst/>
              <a:cxnLst/>
              <a:rect l="l" t="t" r="r" b="b"/>
              <a:pathLst>
                <a:path w="801670" h="698500">
                  <a:moveTo>
                    <a:pt x="792661" y="374299"/>
                  </a:moveTo>
                  <a:lnTo>
                    <a:pt x="618609" y="673451"/>
                  </a:lnTo>
                  <a:cubicBezTo>
                    <a:pt x="609586" y="688959"/>
                    <a:pt x="592997" y="698500"/>
                    <a:pt x="575054" y="698500"/>
                  </a:cubicBezTo>
                  <a:lnTo>
                    <a:pt x="226616" y="698500"/>
                  </a:lnTo>
                  <a:cubicBezTo>
                    <a:pt x="208673" y="698500"/>
                    <a:pt x="192084" y="688959"/>
                    <a:pt x="183061" y="673451"/>
                  </a:cubicBezTo>
                  <a:lnTo>
                    <a:pt x="9009" y="374299"/>
                  </a:lnTo>
                  <a:cubicBezTo>
                    <a:pt x="0" y="358815"/>
                    <a:pt x="0" y="339685"/>
                    <a:pt x="9009" y="324201"/>
                  </a:cubicBezTo>
                  <a:lnTo>
                    <a:pt x="183061" y="25049"/>
                  </a:lnTo>
                  <a:cubicBezTo>
                    <a:pt x="192084" y="9541"/>
                    <a:pt x="208673" y="0"/>
                    <a:pt x="226616" y="0"/>
                  </a:cubicBezTo>
                  <a:lnTo>
                    <a:pt x="575054" y="0"/>
                  </a:lnTo>
                  <a:cubicBezTo>
                    <a:pt x="592997" y="0"/>
                    <a:pt x="609586" y="9541"/>
                    <a:pt x="618609" y="25049"/>
                  </a:cubicBezTo>
                  <a:lnTo>
                    <a:pt x="792661" y="324201"/>
                  </a:lnTo>
                  <a:cubicBezTo>
                    <a:pt x="801670" y="339685"/>
                    <a:pt x="801670" y="358815"/>
                    <a:pt x="792661" y="374299"/>
                  </a:cubicBezTo>
                  <a:close/>
                </a:path>
              </a:pathLst>
            </a:custGeom>
            <a:solidFill>
              <a:srgbClr val="000000">
                <a:alpha val="0"/>
              </a:srgbClr>
            </a:solidFill>
            <a:ln w="66675" cap="rnd">
              <a:solidFill>
                <a:srgbClr val="F4F4F4"/>
              </a:solidFill>
              <a:prstDash val="solid"/>
              <a:round/>
            </a:ln>
          </p:spPr>
          <p:txBody>
            <a:bodyPr/>
            <a:lstStyle/>
            <a:p>
              <a:endParaRPr lang="en-US" sz="1200"/>
            </a:p>
          </p:txBody>
        </p:sp>
        <p:sp>
          <p:nvSpPr>
            <p:cNvPr id="8" name="TextBox 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0" name="Group 10"/>
          <p:cNvGrpSpPr/>
          <p:nvPr/>
        </p:nvGrpSpPr>
        <p:grpSpPr>
          <a:xfrm>
            <a:off x="-2747163" y="4813645"/>
            <a:ext cx="4500061" cy="5236435"/>
            <a:chOff x="0" y="0"/>
            <a:chExt cx="698500" cy="812800"/>
          </a:xfrm>
        </p:grpSpPr>
        <p:sp>
          <p:nvSpPr>
            <p:cNvPr id="11" name="Freeform 11"/>
            <p:cNvSpPr/>
            <p:nvPr/>
          </p:nvSpPr>
          <p:spPr>
            <a:xfrm>
              <a:off x="0" y="9274"/>
              <a:ext cx="698500" cy="794252"/>
            </a:xfrm>
            <a:custGeom>
              <a:avLst/>
              <a:gdLst/>
              <a:ahLst/>
              <a:cxnLst/>
              <a:rect l="l" t="t" r="r" b="b"/>
              <a:pathLst>
                <a:path w="698500" h="794252">
                  <a:moveTo>
                    <a:pt x="390995" y="15014"/>
                  </a:moveTo>
                  <a:lnTo>
                    <a:pt x="656755" y="169638"/>
                  </a:lnTo>
                  <a:cubicBezTo>
                    <a:pt x="682600" y="184675"/>
                    <a:pt x="698500" y="212321"/>
                    <a:pt x="698500" y="242223"/>
                  </a:cubicBezTo>
                  <a:lnTo>
                    <a:pt x="698500" y="552029"/>
                  </a:lnTo>
                  <a:cubicBezTo>
                    <a:pt x="698500" y="581931"/>
                    <a:pt x="682600" y="609577"/>
                    <a:pt x="656755" y="624614"/>
                  </a:cubicBezTo>
                  <a:lnTo>
                    <a:pt x="390995" y="779238"/>
                  </a:lnTo>
                  <a:cubicBezTo>
                    <a:pt x="365190" y="794252"/>
                    <a:pt x="333310" y="794252"/>
                    <a:pt x="307505" y="779238"/>
                  </a:cubicBezTo>
                  <a:lnTo>
                    <a:pt x="41745" y="624614"/>
                  </a:lnTo>
                  <a:cubicBezTo>
                    <a:pt x="15900" y="609577"/>
                    <a:pt x="0" y="581931"/>
                    <a:pt x="0" y="552029"/>
                  </a:cubicBezTo>
                  <a:lnTo>
                    <a:pt x="0" y="242223"/>
                  </a:lnTo>
                  <a:cubicBezTo>
                    <a:pt x="0" y="212321"/>
                    <a:pt x="15900" y="184675"/>
                    <a:pt x="41745" y="169638"/>
                  </a:cubicBezTo>
                  <a:lnTo>
                    <a:pt x="307505" y="15014"/>
                  </a:lnTo>
                  <a:cubicBezTo>
                    <a:pt x="333310" y="0"/>
                    <a:pt x="365190" y="0"/>
                    <a:pt x="390995" y="1501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sz="1200"/>
            </a:p>
          </p:txBody>
        </p:sp>
        <p:sp>
          <p:nvSpPr>
            <p:cNvPr id="12" name="TextBox 12"/>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13" name="Group 13"/>
          <p:cNvGrpSpPr/>
          <p:nvPr/>
        </p:nvGrpSpPr>
        <p:grpSpPr>
          <a:xfrm>
            <a:off x="806041" y="639128"/>
            <a:ext cx="4998552" cy="5816497"/>
            <a:chOff x="0" y="0"/>
            <a:chExt cx="698500" cy="812800"/>
          </a:xfrm>
        </p:grpSpPr>
        <p:sp>
          <p:nvSpPr>
            <p:cNvPr id="14" name="Freeform 14"/>
            <p:cNvSpPr/>
            <p:nvPr/>
          </p:nvSpPr>
          <p:spPr>
            <a:xfrm>
              <a:off x="0" y="7157"/>
              <a:ext cx="698500" cy="798487"/>
            </a:xfrm>
            <a:custGeom>
              <a:avLst/>
              <a:gdLst/>
              <a:ahLst/>
              <a:cxnLst/>
              <a:rect l="l" t="t" r="r" b="b"/>
              <a:pathLst>
                <a:path w="698500" h="798487">
                  <a:moveTo>
                    <a:pt x="381463" y="11585"/>
                  </a:moveTo>
                  <a:lnTo>
                    <a:pt x="666287" y="177301"/>
                  </a:lnTo>
                  <a:cubicBezTo>
                    <a:pt x="686231" y="188904"/>
                    <a:pt x="698500" y="210238"/>
                    <a:pt x="698500" y="233312"/>
                  </a:cubicBezTo>
                  <a:lnTo>
                    <a:pt x="698500" y="565174"/>
                  </a:lnTo>
                  <a:cubicBezTo>
                    <a:pt x="698500" y="588248"/>
                    <a:pt x="686231" y="609582"/>
                    <a:pt x="666287" y="621185"/>
                  </a:cubicBezTo>
                  <a:lnTo>
                    <a:pt x="381463" y="786901"/>
                  </a:lnTo>
                  <a:cubicBezTo>
                    <a:pt x="361550" y="798486"/>
                    <a:pt x="336950" y="798486"/>
                    <a:pt x="317037" y="786901"/>
                  </a:cubicBezTo>
                  <a:lnTo>
                    <a:pt x="32213" y="621185"/>
                  </a:lnTo>
                  <a:cubicBezTo>
                    <a:pt x="12269" y="609582"/>
                    <a:pt x="0" y="588248"/>
                    <a:pt x="0" y="565174"/>
                  </a:cubicBezTo>
                  <a:lnTo>
                    <a:pt x="0" y="233312"/>
                  </a:lnTo>
                  <a:cubicBezTo>
                    <a:pt x="0" y="210238"/>
                    <a:pt x="12269" y="188904"/>
                    <a:pt x="32213" y="177301"/>
                  </a:cubicBezTo>
                  <a:lnTo>
                    <a:pt x="317037" y="11585"/>
                  </a:lnTo>
                  <a:cubicBezTo>
                    <a:pt x="336950" y="0"/>
                    <a:pt x="361550" y="0"/>
                    <a:pt x="381463" y="11585"/>
                  </a:cubicBezTo>
                  <a:close/>
                </a:path>
              </a:pathLst>
            </a:custGeom>
            <a:gradFill rotWithShape="1">
              <a:gsLst>
                <a:gs pos="0">
                  <a:srgbClr val="3183ED">
                    <a:alpha val="100000"/>
                  </a:srgbClr>
                </a:gs>
                <a:gs pos="100000">
                  <a:srgbClr val="56CCF2">
                    <a:alpha val="100000"/>
                  </a:srgbClr>
                </a:gs>
              </a:gsLst>
              <a:lin ang="5400000"/>
            </a:gradFill>
            <a:ln w="12700">
              <a:solidFill>
                <a:srgbClr val="000000"/>
              </a:solidFill>
            </a:ln>
          </p:spPr>
          <p:txBody>
            <a:bodyPr/>
            <a:lstStyle/>
            <a:p>
              <a:endParaRPr lang="en-US" sz="1200"/>
            </a:p>
          </p:txBody>
        </p:sp>
      </p:grpSp>
      <p:sp>
        <p:nvSpPr>
          <p:cNvPr id="18" name="TextBox 18"/>
          <p:cNvSpPr txBox="1"/>
          <p:nvPr/>
        </p:nvSpPr>
        <p:spPr>
          <a:xfrm>
            <a:off x="6438028" y="2630004"/>
            <a:ext cx="5138590" cy="961802"/>
          </a:xfrm>
          <a:prstGeom prst="rect">
            <a:avLst/>
          </a:prstGeom>
        </p:spPr>
        <p:txBody>
          <a:bodyPr wrap="square" lIns="0" tIns="0" rIns="0" bIns="0" rtlCol="0" anchor="t">
            <a:spAutoFit/>
          </a:bodyPr>
          <a:lstStyle/>
          <a:p>
            <a:pPr>
              <a:lnSpc>
                <a:spcPts val="2471"/>
              </a:lnSpc>
            </a:pPr>
            <a:r>
              <a:rPr lang="en-US" sz="2000" b="1" spc="-29" dirty="0">
                <a:solidFill>
                  <a:schemeClr val="bg1"/>
                </a:solidFill>
                <a:latin typeface="Arial" panose="020B0604020202020204" pitchFamily="34" charset="0"/>
                <a:cs typeface="Arial" panose="020B0604020202020204" pitchFamily="34" charset="0"/>
              </a:rPr>
              <a:t>PHẦN I: </a:t>
            </a:r>
            <a:r>
              <a:rPr lang="en-US" sz="2000" b="1" dirty="0" smtClean="0">
                <a:solidFill>
                  <a:schemeClr val="bg1"/>
                </a:solidFill>
                <a:latin typeface="Arial" panose="020B0604020202020204" pitchFamily="34" charset="0"/>
                <a:cs typeface="Arial" panose="020B0604020202020204" pitchFamily="34" charset="0"/>
              </a:rPr>
              <a:t>TỔNG KẾT CÔNG TÁC PHỐI HỢP XỬ LÝ NGHIỆP VỤ GIỮA VSDC VÀ THÀNH VIÊN NĂM 2024</a:t>
            </a:r>
            <a:endParaRPr lang="en-US" sz="2000" b="1" spc="-29" dirty="0">
              <a:solidFill>
                <a:schemeClr val="bg1"/>
              </a:solidFill>
              <a:latin typeface="Arial" panose="020B0604020202020204" pitchFamily="34" charset="0"/>
              <a:cs typeface="Arial" panose="020B0604020202020204" pitchFamily="34" charset="0"/>
            </a:endParaRPr>
          </a:p>
        </p:txBody>
      </p:sp>
      <p:grpSp>
        <p:nvGrpSpPr>
          <p:cNvPr id="19" name="Group 19"/>
          <p:cNvGrpSpPr/>
          <p:nvPr/>
        </p:nvGrpSpPr>
        <p:grpSpPr>
          <a:xfrm rot="-5400000">
            <a:off x="5012651" y="5751688"/>
            <a:ext cx="722755" cy="841025"/>
            <a:chOff x="0" y="0"/>
            <a:chExt cx="698500" cy="812800"/>
          </a:xfrm>
        </p:grpSpPr>
        <p:sp>
          <p:nvSpPr>
            <p:cNvPr id="20" name="Freeform 20"/>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1" name="TextBox 21"/>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rot="-5400000">
            <a:off x="5131538" y="5890029"/>
            <a:ext cx="484981" cy="564342"/>
            <a:chOff x="0" y="0"/>
            <a:chExt cx="698500" cy="812800"/>
          </a:xfrm>
        </p:grpSpPr>
        <p:sp>
          <p:nvSpPr>
            <p:cNvPr id="23" name="Freeform 2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24" name="TextBox 24"/>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25" name="Group 25"/>
          <p:cNvGrpSpPr/>
          <p:nvPr/>
        </p:nvGrpSpPr>
        <p:grpSpPr>
          <a:xfrm rot="-5400000">
            <a:off x="835225" y="423607"/>
            <a:ext cx="722755" cy="841025"/>
            <a:chOff x="0" y="0"/>
            <a:chExt cx="698500" cy="812800"/>
          </a:xfrm>
        </p:grpSpPr>
        <p:sp>
          <p:nvSpPr>
            <p:cNvPr id="26" name="Freeform 26"/>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7" name="TextBox 27"/>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28" name="Group 28"/>
          <p:cNvGrpSpPr/>
          <p:nvPr/>
        </p:nvGrpSpPr>
        <p:grpSpPr>
          <a:xfrm rot="-5400000">
            <a:off x="954112" y="561948"/>
            <a:ext cx="484981" cy="564342"/>
            <a:chOff x="0" y="0"/>
            <a:chExt cx="698500" cy="812800"/>
          </a:xfrm>
        </p:grpSpPr>
        <p:sp>
          <p:nvSpPr>
            <p:cNvPr id="29" name="Freeform 29"/>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30" name="TextBox 30"/>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800" y="168777"/>
            <a:ext cx="4596104" cy="2115025"/>
          </a:xfrm>
          <a:prstGeom prst="rect">
            <a:avLst/>
          </a:prstGeom>
        </p:spPr>
      </p:pic>
      <p:sp>
        <p:nvSpPr>
          <p:cNvPr id="40" name="TextBox 18"/>
          <p:cNvSpPr txBox="1"/>
          <p:nvPr/>
        </p:nvSpPr>
        <p:spPr>
          <a:xfrm>
            <a:off x="6580867" y="4116717"/>
            <a:ext cx="5114168" cy="940066"/>
          </a:xfrm>
          <a:prstGeom prst="rect">
            <a:avLst/>
          </a:prstGeom>
        </p:spPr>
        <p:txBody>
          <a:bodyPr lIns="0" tIns="0" rIns="0" bIns="0" rtlCol="0" anchor="t">
            <a:spAutoFit/>
          </a:bodyPr>
          <a:lstStyle/>
          <a:p>
            <a:pPr>
              <a:lnSpc>
                <a:spcPts val="2471"/>
              </a:lnSpc>
            </a:pPr>
            <a:r>
              <a:rPr lang="en-US" sz="2000" b="1" spc="-29" dirty="0" smtClean="0">
                <a:solidFill>
                  <a:schemeClr val="bg1"/>
                </a:solidFill>
                <a:latin typeface="Arial" panose="020B0604020202020204" pitchFamily="34" charset="0"/>
                <a:cs typeface="Arial" panose="020B0604020202020204" pitchFamily="34" charset="0"/>
              </a:rPr>
              <a:t>PHẦN II: ĐỊNH HƯỚNG CÔNG TÁC VÀ NỘI DUNG PHỐI HỢP GIỮA VSDC VÀ THÀNH VIÊN NĂM 2025</a:t>
            </a:r>
            <a:endParaRPr lang="en-US" sz="2000" b="1" spc="-29" dirty="0">
              <a:solidFill>
                <a:schemeClr val="bg1"/>
              </a:solidFill>
              <a:latin typeface="Arial" panose="020B0604020202020204" pitchFamily="34" charset="0"/>
              <a:cs typeface="Arial" panose="020B0604020202020204" pitchFamily="34" charset="0"/>
            </a:endParaRPr>
          </a:p>
        </p:txBody>
      </p:sp>
      <p:sp>
        <p:nvSpPr>
          <p:cNvPr id="49" name="TextBox 37"/>
          <p:cNvSpPr txBox="1"/>
          <p:nvPr/>
        </p:nvSpPr>
        <p:spPr>
          <a:xfrm>
            <a:off x="11527533" y="6278606"/>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46" name="Subtitle 2"/>
          <p:cNvSpPr txBox="1">
            <a:spLocks/>
          </p:cNvSpPr>
          <p:nvPr/>
        </p:nvSpPr>
        <p:spPr>
          <a:xfrm>
            <a:off x="8898399" y="909877"/>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31" name="Slide Number Placeholder 30"/>
          <p:cNvSpPr>
            <a:spLocks noGrp="1"/>
          </p:cNvSpPr>
          <p:nvPr>
            <p:ph type="sldNum" sz="quarter" idx="12"/>
          </p:nvPr>
        </p:nvSpPr>
        <p:spPr>
          <a:xfrm>
            <a:off x="8151203" y="6414691"/>
            <a:ext cx="458408" cy="365125"/>
          </a:xfrm>
        </p:spPr>
        <p:txBody>
          <a:bodyPr/>
          <a:lstStyle/>
          <a:p>
            <a:fld id="{F7BDC12C-E35D-4D0D-9483-C88F19F62026}" type="slidenum">
              <a:rPr lang="en-US" sz="2000" smtClean="0"/>
              <a:t>2</a:t>
            </a:fld>
            <a:endParaRPr lang="en-US" sz="2000" dirty="0"/>
          </a:p>
        </p:txBody>
      </p:sp>
      <p:grpSp>
        <p:nvGrpSpPr>
          <p:cNvPr id="37" name="Group 15"/>
          <p:cNvGrpSpPr/>
          <p:nvPr/>
        </p:nvGrpSpPr>
        <p:grpSpPr>
          <a:xfrm>
            <a:off x="1246908" y="1427245"/>
            <a:ext cx="3969433" cy="4383576"/>
            <a:chOff x="0" y="0"/>
            <a:chExt cx="698500" cy="812800"/>
          </a:xfrm>
        </p:grpSpPr>
        <p:sp>
          <p:nvSpPr>
            <p:cNvPr id="39" name="Freeform 16"/>
            <p:cNvSpPr/>
            <p:nvPr/>
          </p:nvSpPr>
          <p:spPr>
            <a:xfrm>
              <a:off x="0" y="8018"/>
              <a:ext cx="698500" cy="796765"/>
            </a:xfrm>
            <a:custGeom>
              <a:avLst/>
              <a:gdLst/>
              <a:ahLst/>
              <a:cxnLst/>
              <a:rect l="l" t="t" r="r" b="b"/>
              <a:pathLst>
                <a:path w="698500" h="796765">
                  <a:moveTo>
                    <a:pt x="385340" y="12980"/>
                  </a:moveTo>
                  <a:lnTo>
                    <a:pt x="662410" y="174184"/>
                  </a:lnTo>
                  <a:cubicBezTo>
                    <a:pt x="684754" y="187184"/>
                    <a:pt x="698500" y="211085"/>
                    <a:pt x="698500" y="236935"/>
                  </a:cubicBezTo>
                  <a:lnTo>
                    <a:pt x="698500" y="559829"/>
                  </a:lnTo>
                  <a:cubicBezTo>
                    <a:pt x="698500" y="585679"/>
                    <a:pt x="684754" y="609580"/>
                    <a:pt x="662410" y="622580"/>
                  </a:cubicBezTo>
                  <a:lnTo>
                    <a:pt x="385340" y="783784"/>
                  </a:lnTo>
                  <a:cubicBezTo>
                    <a:pt x="363030" y="796764"/>
                    <a:pt x="335470" y="796764"/>
                    <a:pt x="313160" y="783784"/>
                  </a:cubicBezTo>
                  <a:lnTo>
                    <a:pt x="36090" y="622580"/>
                  </a:lnTo>
                  <a:cubicBezTo>
                    <a:pt x="13746" y="609580"/>
                    <a:pt x="0" y="585679"/>
                    <a:pt x="0" y="559829"/>
                  </a:cubicBezTo>
                  <a:lnTo>
                    <a:pt x="0" y="236935"/>
                  </a:lnTo>
                  <a:cubicBezTo>
                    <a:pt x="0" y="211085"/>
                    <a:pt x="13746" y="187184"/>
                    <a:pt x="36090" y="174184"/>
                  </a:cubicBezTo>
                  <a:lnTo>
                    <a:pt x="313160" y="12980"/>
                  </a:lnTo>
                  <a:cubicBezTo>
                    <a:pt x="335470" y="0"/>
                    <a:pt x="363030" y="0"/>
                    <a:pt x="385340" y="12980"/>
                  </a:cubicBezTo>
                  <a:close/>
                </a:path>
              </a:pathLst>
            </a:custGeom>
            <a:blipFill>
              <a:blip r:embed="rId3"/>
              <a:stretch>
                <a:fillRect l="-35556" t="-429" r="-35556" b="-429"/>
              </a:stretch>
            </a:blipFill>
          </p:spPr>
          <p:txBody>
            <a:bodyPr/>
            <a:lstStyle/>
            <a:p>
              <a:endParaRPr lang="en-US"/>
            </a:p>
          </p:txBody>
        </p:sp>
      </p:grpSp>
    </p:spTree>
    <p:extLst>
      <p:ext uri="{BB962C8B-B14F-4D97-AF65-F5344CB8AC3E}">
        <p14:creationId xmlns:p14="http://schemas.microsoft.com/office/powerpoint/2010/main" val="4079761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51645" y="-2788057"/>
            <a:ext cx="5117818" cy="4248105"/>
            <a:chOff x="0" y="0"/>
            <a:chExt cx="841504" cy="698500"/>
          </a:xfrm>
        </p:grpSpPr>
        <p:sp>
          <p:nvSpPr>
            <p:cNvPr id="3" name="Freeform 3"/>
            <p:cNvSpPr/>
            <p:nvPr/>
          </p:nvSpPr>
          <p:spPr>
            <a:xfrm>
              <a:off x="8715" y="0"/>
              <a:ext cx="824075" cy="698500"/>
            </a:xfrm>
            <a:custGeom>
              <a:avLst/>
              <a:gdLst/>
              <a:ahLst/>
              <a:cxnLst/>
              <a:rect l="l" t="t" r="r" b="b"/>
              <a:pathLst>
                <a:path w="824075" h="698500">
                  <a:moveTo>
                    <a:pt x="809966" y="388476"/>
                  </a:moveTo>
                  <a:lnTo>
                    <a:pt x="652411" y="659274"/>
                  </a:lnTo>
                  <a:cubicBezTo>
                    <a:pt x="638281" y="683560"/>
                    <a:pt x="612304" y="698500"/>
                    <a:pt x="584206" y="698500"/>
                  </a:cubicBezTo>
                  <a:lnTo>
                    <a:pt x="239867" y="698500"/>
                  </a:lnTo>
                  <a:cubicBezTo>
                    <a:pt x="211770" y="698500"/>
                    <a:pt x="185792" y="683560"/>
                    <a:pt x="171663" y="659274"/>
                  </a:cubicBezTo>
                  <a:lnTo>
                    <a:pt x="14107" y="388476"/>
                  </a:lnTo>
                  <a:cubicBezTo>
                    <a:pt x="0" y="364228"/>
                    <a:pt x="0" y="334272"/>
                    <a:pt x="14107" y="310024"/>
                  </a:cubicBezTo>
                  <a:lnTo>
                    <a:pt x="171663" y="39226"/>
                  </a:lnTo>
                  <a:cubicBezTo>
                    <a:pt x="185792" y="14940"/>
                    <a:pt x="211770" y="0"/>
                    <a:pt x="239867" y="0"/>
                  </a:cubicBezTo>
                  <a:lnTo>
                    <a:pt x="584206" y="0"/>
                  </a:lnTo>
                  <a:cubicBezTo>
                    <a:pt x="612304" y="0"/>
                    <a:pt x="638281" y="14940"/>
                    <a:pt x="652411" y="39226"/>
                  </a:cubicBezTo>
                  <a:lnTo>
                    <a:pt x="809966" y="310024"/>
                  </a:lnTo>
                  <a:cubicBezTo>
                    <a:pt x="824074" y="334272"/>
                    <a:pt x="824074" y="364228"/>
                    <a:pt x="809966" y="388476"/>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sz="1200"/>
            </a:p>
          </p:txBody>
        </p:sp>
        <p:sp>
          <p:nvSpPr>
            <p:cNvPr id="4" name="TextBox 4"/>
            <p:cNvSpPr txBox="1"/>
            <p:nvPr/>
          </p:nvSpPr>
          <p:spPr>
            <a:xfrm>
              <a:off x="114300" y="-38100"/>
              <a:ext cx="612904" cy="7366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6292585" y="-2383911"/>
            <a:ext cx="4235939" cy="3430596"/>
            <a:chOff x="0" y="0"/>
            <a:chExt cx="862475" cy="698500"/>
          </a:xfrm>
        </p:grpSpPr>
        <p:sp>
          <p:nvSpPr>
            <p:cNvPr id="6" name="Freeform 6"/>
            <p:cNvSpPr/>
            <p:nvPr/>
          </p:nvSpPr>
          <p:spPr>
            <a:xfrm>
              <a:off x="10529" y="0"/>
              <a:ext cx="841418" cy="698500"/>
            </a:xfrm>
            <a:custGeom>
              <a:avLst/>
              <a:gdLst/>
              <a:ahLst/>
              <a:cxnLst/>
              <a:rect l="l" t="t" r="r" b="b"/>
              <a:pathLst>
                <a:path w="841418" h="698500">
                  <a:moveTo>
                    <a:pt x="824372" y="396642"/>
                  </a:moveTo>
                  <a:lnTo>
                    <a:pt x="676320" y="651108"/>
                  </a:lnTo>
                  <a:cubicBezTo>
                    <a:pt x="659248" y="680449"/>
                    <a:pt x="627862" y="698500"/>
                    <a:pt x="593916" y="698500"/>
                  </a:cubicBezTo>
                  <a:lnTo>
                    <a:pt x="247501" y="698500"/>
                  </a:lnTo>
                  <a:cubicBezTo>
                    <a:pt x="213555" y="698500"/>
                    <a:pt x="182169" y="680449"/>
                    <a:pt x="165097" y="651108"/>
                  </a:cubicBezTo>
                  <a:lnTo>
                    <a:pt x="17045" y="396642"/>
                  </a:lnTo>
                  <a:cubicBezTo>
                    <a:pt x="0" y="367346"/>
                    <a:pt x="0" y="331154"/>
                    <a:pt x="17045" y="301858"/>
                  </a:cubicBezTo>
                  <a:lnTo>
                    <a:pt x="165097" y="47392"/>
                  </a:lnTo>
                  <a:cubicBezTo>
                    <a:pt x="182169" y="18051"/>
                    <a:pt x="213555" y="0"/>
                    <a:pt x="247501" y="0"/>
                  </a:cubicBezTo>
                  <a:lnTo>
                    <a:pt x="593916" y="0"/>
                  </a:lnTo>
                  <a:cubicBezTo>
                    <a:pt x="627862" y="0"/>
                    <a:pt x="659248" y="18051"/>
                    <a:pt x="676320" y="47392"/>
                  </a:cubicBezTo>
                  <a:lnTo>
                    <a:pt x="824372" y="301858"/>
                  </a:lnTo>
                  <a:cubicBezTo>
                    <a:pt x="841417" y="331154"/>
                    <a:pt x="841417" y="367346"/>
                    <a:pt x="824372" y="396642"/>
                  </a:cubicBezTo>
                  <a:close/>
                </a:path>
              </a:pathLst>
            </a:custGeom>
            <a:solidFill>
              <a:srgbClr val="000000">
                <a:alpha val="0"/>
              </a:srgbClr>
            </a:solidFill>
            <a:ln w="47625" cap="rnd">
              <a:solidFill>
                <a:srgbClr val="FFFFFF"/>
              </a:solidFill>
              <a:prstDash val="solid"/>
              <a:round/>
            </a:ln>
          </p:spPr>
          <p:txBody>
            <a:bodyPr/>
            <a:lstStyle/>
            <a:p>
              <a:endParaRPr lang="en-US" sz="1200"/>
            </a:p>
          </p:txBody>
        </p:sp>
        <p:sp>
          <p:nvSpPr>
            <p:cNvPr id="7" name="TextBox 7"/>
            <p:cNvSpPr txBox="1"/>
            <p:nvPr/>
          </p:nvSpPr>
          <p:spPr>
            <a:xfrm>
              <a:off x="114300" y="-38100"/>
              <a:ext cx="633875" cy="736600"/>
            </a:xfrm>
            <a:prstGeom prst="rect">
              <a:avLst/>
            </a:prstGeom>
          </p:spPr>
          <p:txBody>
            <a:bodyPr lIns="33867" tIns="33867" rIns="33867" bIns="33867" rtlCol="0" anchor="ctr"/>
            <a:lstStyle/>
            <a:p>
              <a:pPr algn="ctr">
                <a:lnSpc>
                  <a:spcPts val="1773"/>
                </a:lnSpc>
              </a:pPr>
              <a:endParaRPr sz="1200"/>
            </a:p>
          </p:txBody>
        </p:sp>
      </p:grpSp>
      <p:sp>
        <p:nvSpPr>
          <p:cNvPr id="11" name="TextBox 11"/>
          <p:cNvSpPr txBox="1"/>
          <p:nvPr/>
        </p:nvSpPr>
        <p:spPr>
          <a:xfrm>
            <a:off x="489510" y="3181250"/>
            <a:ext cx="5926300" cy="846386"/>
          </a:xfrm>
          <a:prstGeom prst="rect">
            <a:avLst/>
          </a:prstGeom>
        </p:spPr>
        <p:txBody>
          <a:bodyPr lIns="0" tIns="0" rIns="0" bIns="0" rtlCol="0" anchor="t">
            <a:spAutoFit/>
          </a:bodyPr>
          <a:lstStyle/>
          <a:p>
            <a:pPr>
              <a:lnSpc>
                <a:spcPts val="6634"/>
              </a:lnSpc>
            </a:pPr>
            <a:r>
              <a:rPr lang="en-US" sz="6259" b="1" dirty="0" smtClean="0">
                <a:solidFill>
                  <a:srgbClr val="112D4E"/>
                </a:solidFill>
                <a:latin typeface="+mj-lt"/>
              </a:rPr>
              <a:t>   XIN </a:t>
            </a:r>
            <a:r>
              <a:rPr lang="en-US" sz="6259" b="1" dirty="0">
                <a:solidFill>
                  <a:srgbClr val="112D4E"/>
                </a:solidFill>
                <a:latin typeface="+mj-lt"/>
              </a:rPr>
              <a:t>CẢM ƠN ! </a:t>
            </a:r>
          </a:p>
        </p:txBody>
      </p:sp>
      <p:sp>
        <p:nvSpPr>
          <p:cNvPr id="17" name="TextBox 17"/>
          <p:cNvSpPr txBox="1"/>
          <p:nvPr/>
        </p:nvSpPr>
        <p:spPr>
          <a:xfrm>
            <a:off x="1049938" y="6043489"/>
            <a:ext cx="5742332" cy="313291"/>
          </a:xfrm>
          <a:prstGeom prst="rect">
            <a:avLst/>
          </a:prstGeom>
        </p:spPr>
        <p:txBody>
          <a:bodyPr wrap="square" lIns="0" tIns="0" rIns="0" bIns="0" rtlCol="0" anchor="t">
            <a:spAutoFit/>
          </a:bodyPr>
          <a:lstStyle/>
          <a:p>
            <a:pPr>
              <a:lnSpc>
                <a:spcPts val="2615"/>
              </a:lnSpc>
            </a:pPr>
            <a:r>
              <a:rPr lang="en-US" sz="1867" dirty="0">
                <a:solidFill>
                  <a:srgbClr val="000000"/>
                </a:solidFill>
              </a:rPr>
              <a:t> </a:t>
            </a:r>
          </a:p>
        </p:txBody>
      </p:sp>
      <p:grpSp>
        <p:nvGrpSpPr>
          <p:cNvPr id="18" name="Group 18"/>
          <p:cNvGrpSpPr/>
          <p:nvPr/>
        </p:nvGrpSpPr>
        <p:grpSpPr>
          <a:xfrm rot="-10800000">
            <a:off x="11184570" y="205662"/>
            <a:ext cx="722755" cy="841025"/>
            <a:chOff x="0" y="0"/>
            <a:chExt cx="1445511" cy="1682049"/>
          </a:xfrm>
        </p:grpSpPr>
        <p:grpSp>
          <p:nvGrpSpPr>
            <p:cNvPr id="19" name="Group 19"/>
            <p:cNvGrpSpPr/>
            <p:nvPr/>
          </p:nvGrpSpPr>
          <p:grpSpPr>
            <a:xfrm>
              <a:off x="0" y="0"/>
              <a:ext cx="1445511" cy="1682049"/>
              <a:chOff x="0" y="0"/>
              <a:chExt cx="698500" cy="812800"/>
            </a:xfrm>
          </p:grpSpPr>
          <p:sp>
            <p:nvSpPr>
              <p:cNvPr id="20" name="Freeform 20"/>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1" name="TextBox 21"/>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a:off x="237774" y="276682"/>
              <a:ext cx="969963" cy="1128685"/>
              <a:chOff x="0" y="0"/>
              <a:chExt cx="698500" cy="812800"/>
            </a:xfrm>
          </p:grpSpPr>
          <p:sp>
            <p:nvSpPr>
              <p:cNvPr id="23" name="Freeform 2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24" name="TextBox 24"/>
              <p:cNvSpPr txBox="1"/>
              <p:nvPr/>
            </p:nvSpPr>
            <p:spPr>
              <a:xfrm>
                <a:off x="0" y="101600"/>
                <a:ext cx="698500" cy="571500"/>
              </a:xfrm>
              <a:prstGeom prst="rect">
                <a:avLst/>
              </a:prstGeom>
            </p:spPr>
            <p:txBody>
              <a:bodyPr lIns="33867" tIns="33867" rIns="33867" bIns="33867" rtlCol="0" anchor="ctr"/>
              <a:lstStyle/>
              <a:p>
                <a:pPr algn="ctr">
                  <a:lnSpc>
                    <a:spcPts val="1773"/>
                  </a:lnSpc>
                </a:pPr>
                <a:endParaRPr sz="1200"/>
              </a:p>
            </p:txBody>
          </p:sp>
        </p:grpSp>
      </p:grpSp>
      <p:sp>
        <p:nvSpPr>
          <p:cNvPr id="25" name="Freeform 25"/>
          <p:cNvSpPr/>
          <p:nvPr/>
        </p:nvSpPr>
        <p:spPr>
          <a:xfrm flipH="1">
            <a:off x="8713325" y="1978494"/>
            <a:ext cx="8831013" cy="5199259"/>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3"/>
            <a:stretch>
              <a:fillRect/>
            </a:stretch>
          </a:blipFill>
        </p:spPr>
        <p:txBody>
          <a:bodyPr/>
          <a:lstStyle/>
          <a:p>
            <a:endParaRPr lang="en-US" sz="1200"/>
          </a:p>
        </p:txBody>
      </p:sp>
      <p:sp>
        <p:nvSpPr>
          <p:cNvPr id="26" name="Freeform 26"/>
          <p:cNvSpPr/>
          <p:nvPr/>
        </p:nvSpPr>
        <p:spPr>
          <a:xfrm>
            <a:off x="6932222" y="2555082"/>
            <a:ext cx="4734985" cy="4302918"/>
          </a:xfrm>
          <a:custGeom>
            <a:avLst/>
            <a:gdLst/>
            <a:ahLst/>
            <a:cxnLst/>
            <a:rect l="l" t="t" r="r" b="b"/>
            <a:pathLst>
              <a:path w="7102478" h="6454377">
                <a:moveTo>
                  <a:pt x="0" y="0"/>
                </a:moveTo>
                <a:lnTo>
                  <a:pt x="7102478" y="0"/>
                </a:lnTo>
                <a:lnTo>
                  <a:pt x="7102478" y="6454377"/>
                </a:lnTo>
                <a:lnTo>
                  <a:pt x="0" y="6454377"/>
                </a:lnTo>
                <a:lnTo>
                  <a:pt x="0" y="0"/>
                </a:lnTo>
                <a:close/>
              </a:path>
            </a:pathLst>
          </a:custGeom>
          <a:blipFill>
            <a:blip r:embed="rId4"/>
            <a:stretch>
              <a:fillRect/>
            </a:stretch>
          </a:blipFill>
        </p:spPr>
        <p:txBody>
          <a:bodyPr/>
          <a:lstStyle/>
          <a:p>
            <a:endParaRPr lang="en-US" sz="1200"/>
          </a:p>
        </p:txBody>
      </p:sp>
      <p:grpSp>
        <p:nvGrpSpPr>
          <p:cNvPr id="27" name="Group 27"/>
          <p:cNvGrpSpPr/>
          <p:nvPr/>
        </p:nvGrpSpPr>
        <p:grpSpPr>
          <a:xfrm>
            <a:off x="6318622" y="2280813"/>
            <a:ext cx="5004374" cy="4300634"/>
            <a:chOff x="0" y="0"/>
            <a:chExt cx="812800" cy="698500"/>
          </a:xfrm>
        </p:grpSpPr>
        <p:sp>
          <p:nvSpPr>
            <p:cNvPr id="28" name="Freeform 28"/>
            <p:cNvSpPr/>
            <p:nvPr/>
          </p:nvSpPr>
          <p:spPr>
            <a:xfrm>
              <a:off x="10100" y="0"/>
              <a:ext cx="792599" cy="698500"/>
            </a:xfrm>
            <a:custGeom>
              <a:avLst/>
              <a:gdLst/>
              <a:ahLst/>
              <a:cxnLst/>
              <a:rect l="l" t="t" r="r" b="b"/>
              <a:pathLst>
                <a:path w="792599" h="698500">
                  <a:moveTo>
                    <a:pt x="776248" y="394714"/>
                  </a:moveTo>
                  <a:lnTo>
                    <a:pt x="625952" y="653036"/>
                  </a:lnTo>
                  <a:cubicBezTo>
                    <a:pt x="609575" y="681184"/>
                    <a:pt x="579466" y="698500"/>
                    <a:pt x="546901" y="698500"/>
                  </a:cubicBezTo>
                  <a:lnTo>
                    <a:pt x="245699" y="698500"/>
                  </a:lnTo>
                  <a:cubicBezTo>
                    <a:pt x="213134" y="698500"/>
                    <a:pt x="183025" y="681184"/>
                    <a:pt x="166648" y="653036"/>
                  </a:cubicBezTo>
                  <a:lnTo>
                    <a:pt x="16352" y="394714"/>
                  </a:lnTo>
                  <a:cubicBezTo>
                    <a:pt x="0" y="366610"/>
                    <a:pt x="0" y="331890"/>
                    <a:pt x="16352" y="303786"/>
                  </a:cubicBezTo>
                  <a:lnTo>
                    <a:pt x="166648" y="45464"/>
                  </a:lnTo>
                  <a:cubicBezTo>
                    <a:pt x="183025" y="17316"/>
                    <a:pt x="213134" y="0"/>
                    <a:pt x="245699" y="0"/>
                  </a:cubicBezTo>
                  <a:lnTo>
                    <a:pt x="546901" y="0"/>
                  </a:lnTo>
                  <a:cubicBezTo>
                    <a:pt x="579466" y="0"/>
                    <a:pt x="609575" y="17316"/>
                    <a:pt x="625952" y="45464"/>
                  </a:cubicBezTo>
                  <a:lnTo>
                    <a:pt x="776248" y="303786"/>
                  </a:lnTo>
                  <a:cubicBezTo>
                    <a:pt x="792600" y="331890"/>
                    <a:pt x="792600" y="366610"/>
                    <a:pt x="776248" y="39471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sz="1200"/>
            </a:p>
          </p:txBody>
        </p:sp>
        <p:sp>
          <p:nvSpPr>
            <p:cNvPr id="29" name="TextBox 29"/>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32" name="Freeform 32"/>
          <p:cNvSpPr/>
          <p:nvPr/>
        </p:nvSpPr>
        <p:spPr>
          <a:xfrm>
            <a:off x="7680501" y="12449"/>
            <a:ext cx="3696728" cy="3359401"/>
          </a:xfrm>
          <a:custGeom>
            <a:avLst/>
            <a:gdLst/>
            <a:ahLst/>
            <a:cxnLst/>
            <a:rect l="l" t="t" r="r" b="b"/>
            <a:pathLst>
              <a:path w="5545092" h="5039102">
                <a:moveTo>
                  <a:pt x="0" y="0"/>
                </a:moveTo>
                <a:lnTo>
                  <a:pt x="5545092" y="0"/>
                </a:lnTo>
                <a:lnTo>
                  <a:pt x="5545092" y="5039102"/>
                </a:lnTo>
                <a:lnTo>
                  <a:pt x="0" y="5039102"/>
                </a:lnTo>
                <a:lnTo>
                  <a:pt x="0" y="0"/>
                </a:lnTo>
                <a:close/>
              </a:path>
            </a:pathLst>
          </a:custGeom>
          <a:blipFill>
            <a:blip r:embed="rId4"/>
            <a:stretch>
              <a:fillRect/>
            </a:stretch>
          </a:blipFill>
        </p:spPr>
        <p:txBody>
          <a:bodyPr/>
          <a:lstStyle/>
          <a:p>
            <a:endParaRPr lang="en-US" sz="1200"/>
          </a:p>
        </p:txBody>
      </p:sp>
      <p:grpSp>
        <p:nvGrpSpPr>
          <p:cNvPr id="33" name="Group 33"/>
          <p:cNvGrpSpPr/>
          <p:nvPr/>
        </p:nvGrpSpPr>
        <p:grpSpPr>
          <a:xfrm>
            <a:off x="8034434" y="373480"/>
            <a:ext cx="3428261" cy="2946162"/>
            <a:chOff x="0" y="0"/>
            <a:chExt cx="812800" cy="698500"/>
          </a:xfrm>
        </p:grpSpPr>
        <p:sp>
          <p:nvSpPr>
            <p:cNvPr id="34" name="Freeform 34"/>
            <p:cNvSpPr/>
            <p:nvPr/>
          </p:nvSpPr>
          <p:spPr>
            <a:xfrm>
              <a:off x="10407" y="0"/>
              <a:ext cx="791985" cy="698500"/>
            </a:xfrm>
            <a:custGeom>
              <a:avLst/>
              <a:gdLst/>
              <a:ahLst/>
              <a:cxnLst/>
              <a:rect l="l" t="t" r="r" b="b"/>
              <a:pathLst>
                <a:path w="791985" h="698500">
                  <a:moveTo>
                    <a:pt x="775137" y="396096"/>
                  </a:moveTo>
                  <a:lnTo>
                    <a:pt x="626449" y="651654"/>
                  </a:lnTo>
                  <a:cubicBezTo>
                    <a:pt x="609574" y="680657"/>
                    <a:pt x="578550" y="698500"/>
                    <a:pt x="544995" y="698500"/>
                  </a:cubicBezTo>
                  <a:lnTo>
                    <a:pt x="246991" y="698500"/>
                  </a:lnTo>
                  <a:cubicBezTo>
                    <a:pt x="213436" y="698500"/>
                    <a:pt x="182412" y="680657"/>
                    <a:pt x="165537" y="651654"/>
                  </a:cubicBezTo>
                  <a:lnTo>
                    <a:pt x="16849" y="396096"/>
                  </a:lnTo>
                  <a:cubicBezTo>
                    <a:pt x="0" y="367138"/>
                    <a:pt x="0" y="331362"/>
                    <a:pt x="16849" y="302404"/>
                  </a:cubicBezTo>
                  <a:lnTo>
                    <a:pt x="165537" y="46846"/>
                  </a:lnTo>
                  <a:cubicBezTo>
                    <a:pt x="182412" y="17843"/>
                    <a:pt x="213436" y="0"/>
                    <a:pt x="246991" y="0"/>
                  </a:cubicBezTo>
                  <a:lnTo>
                    <a:pt x="544995" y="0"/>
                  </a:lnTo>
                  <a:cubicBezTo>
                    <a:pt x="578550" y="0"/>
                    <a:pt x="609574" y="17843"/>
                    <a:pt x="626449" y="46846"/>
                  </a:cubicBezTo>
                  <a:lnTo>
                    <a:pt x="775137" y="302404"/>
                  </a:lnTo>
                  <a:cubicBezTo>
                    <a:pt x="791986" y="331362"/>
                    <a:pt x="791986" y="367138"/>
                    <a:pt x="775137" y="396096"/>
                  </a:cubicBezTo>
                  <a:close/>
                </a:path>
              </a:pathLst>
            </a:custGeom>
            <a:gradFill rotWithShape="1">
              <a:gsLst>
                <a:gs pos="0">
                  <a:srgbClr val="3183ED">
                    <a:alpha val="100000"/>
                  </a:srgbClr>
                </a:gs>
                <a:gs pos="100000">
                  <a:srgbClr val="86E2FF">
                    <a:alpha val="100000"/>
                  </a:srgbClr>
                </a:gs>
              </a:gsLst>
              <a:lin ang="5400000"/>
            </a:gradFill>
          </p:spPr>
          <p:txBody>
            <a:bodyPr/>
            <a:lstStyle/>
            <a:p>
              <a:endParaRPr lang="en-US" sz="1200"/>
            </a:p>
          </p:txBody>
        </p:sp>
        <p:sp>
          <p:nvSpPr>
            <p:cNvPr id="35" name="TextBox 35"/>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46" name="TextBox 37"/>
          <p:cNvSpPr txBox="1"/>
          <p:nvPr/>
        </p:nvSpPr>
        <p:spPr>
          <a:xfrm>
            <a:off x="11504013" y="6296573"/>
            <a:ext cx="850895" cy="512961"/>
          </a:xfrm>
          <a:prstGeom prst="rect">
            <a:avLst/>
          </a:prstGeom>
        </p:spPr>
        <p:txBody>
          <a:bodyPr wrap="square" lIns="0" tIns="0" rIns="0" bIns="0" rtlCol="0" anchor="t">
            <a:spAutoFit/>
          </a:bodyPr>
          <a:lstStyle/>
          <a:p>
            <a:pPr>
              <a:lnSpc>
                <a:spcPts val="3998"/>
              </a:lnSpc>
              <a:spcBef>
                <a:spcPct val="0"/>
              </a:spcBef>
            </a:pPr>
            <a:r>
              <a:rPr lang="en-US" sz="1200" b="1" i="1" dirty="0">
                <a:solidFill>
                  <a:schemeClr val="bg1"/>
                </a:solidFill>
                <a:latin typeface="Arial Narrow" panose="020B0606020202030204" pitchFamily="34" charset="0"/>
              </a:rPr>
              <a:t>©VSDC</a:t>
            </a:r>
          </a:p>
        </p:txBody>
      </p:sp>
      <p:sp>
        <p:nvSpPr>
          <p:cNvPr id="45" name="Subtitle 2"/>
          <p:cNvSpPr txBox="1">
            <a:spLocks/>
          </p:cNvSpPr>
          <p:nvPr/>
        </p:nvSpPr>
        <p:spPr>
          <a:xfrm>
            <a:off x="1466442" y="1302297"/>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57" y="402535"/>
            <a:ext cx="4596104" cy="2115025"/>
          </a:xfrm>
          <a:prstGeom prst="rect">
            <a:avLst/>
          </a:prstGeom>
        </p:spPr>
      </p:pic>
      <p:sp>
        <p:nvSpPr>
          <p:cNvPr id="8" name="Slide Number Placeholder 7"/>
          <p:cNvSpPr>
            <a:spLocks noGrp="1"/>
          </p:cNvSpPr>
          <p:nvPr>
            <p:ph type="sldNum" sz="quarter" idx="12"/>
          </p:nvPr>
        </p:nvSpPr>
        <p:spPr>
          <a:xfrm>
            <a:off x="3431970" y="6356350"/>
            <a:ext cx="2307290" cy="365125"/>
          </a:xfrm>
        </p:spPr>
        <p:txBody>
          <a:bodyPr/>
          <a:lstStyle/>
          <a:p>
            <a:fld id="{4BB0AFC8-688B-40E6-B113-10DF63D29C36}" type="slidenum">
              <a:rPr lang="en-US" sz="2000" smtClean="0"/>
              <a:t>20</a:t>
            </a:fld>
            <a:endParaRPr lang="en-US" sz="2000" dirty="0"/>
          </a:p>
        </p:txBody>
      </p:sp>
    </p:spTree>
    <p:extLst>
      <p:ext uri="{BB962C8B-B14F-4D97-AF65-F5344CB8AC3E}">
        <p14:creationId xmlns:p14="http://schemas.microsoft.com/office/powerpoint/2010/main" val="3816289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15330" y="-1040142"/>
            <a:ext cx="8208583" cy="8116503"/>
            <a:chOff x="0" y="0"/>
            <a:chExt cx="924493" cy="890355"/>
          </a:xfrm>
        </p:grpSpPr>
        <p:sp>
          <p:nvSpPr>
            <p:cNvPr id="3" name="Freeform 3"/>
            <p:cNvSpPr/>
            <p:nvPr/>
          </p:nvSpPr>
          <p:spPr>
            <a:xfrm>
              <a:off x="5952" y="0"/>
              <a:ext cx="912589" cy="890355"/>
            </a:xfrm>
            <a:custGeom>
              <a:avLst/>
              <a:gdLst/>
              <a:ahLst/>
              <a:cxnLst/>
              <a:rect l="l" t="t" r="r" b="b"/>
              <a:pathLst>
                <a:path w="912589" h="890355">
                  <a:moveTo>
                    <a:pt x="902228" y="480916"/>
                  </a:moveTo>
                  <a:lnTo>
                    <a:pt x="731653" y="854617"/>
                  </a:lnTo>
                  <a:cubicBezTo>
                    <a:pt x="721716" y="876388"/>
                    <a:pt x="699987" y="890355"/>
                    <a:pt x="676056" y="890355"/>
                  </a:cubicBezTo>
                  <a:lnTo>
                    <a:pt x="236533" y="890355"/>
                  </a:lnTo>
                  <a:cubicBezTo>
                    <a:pt x="212602" y="890355"/>
                    <a:pt x="190873" y="876388"/>
                    <a:pt x="180936" y="854617"/>
                  </a:cubicBezTo>
                  <a:lnTo>
                    <a:pt x="10360" y="480916"/>
                  </a:lnTo>
                  <a:cubicBezTo>
                    <a:pt x="0" y="458217"/>
                    <a:pt x="0" y="432139"/>
                    <a:pt x="10360" y="409440"/>
                  </a:cubicBezTo>
                  <a:lnTo>
                    <a:pt x="180936" y="35738"/>
                  </a:lnTo>
                  <a:cubicBezTo>
                    <a:pt x="190873" y="13968"/>
                    <a:pt x="212602" y="0"/>
                    <a:pt x="236533" y="0"/>
                  </a:cubicBezTo>
                  <a:lnTo>
                    <a:pt x="676056" y="0"/>
                  </a:lnTo>
                  <a:cubicBezTo>
                    <a:pt x="699987" y="0"/>
                    <a:pt x="721716" y="13968"/>
                    <a:pt x="731653" y="35738"/>
                  </a:cubicBezTo>
                  <a:lnTo>
                    <a:pt x="902228" y="409440"/>
                  </a:lnTo>
                  <a:cubicBezTo>
                    <a:pt x="912589" y="432139"/>
                    <a:pt x="912589" y="458217"/>
                    <a:pt x="902228" y="480916"/>
                  </a:cubicBezTo>
                  <a:close/>
                </a:path>
              </a:pathLst>
            </a:custGeom>
            <a:gradFill rotWithShape="1">
              <a:gsLst>
                <a:gs pos="0">
                  <a:srgbClr val="FFB613">
                    <a:alpha val="100000"/>
                  </a:srgbClr>
                </a:gs>
                <a:gs pos="100000">
                  <a:srgbClr val="FFE42F">
                    <a:alpha val="100000"/>
                  </a:srgbClr>
                </a:gs>
              </a:gsLst>
              <a:lin ang="5400000"/>
            </a:gradFill>
            <a:ln cap="rnd">
              <a:noFill/>
              <a:prstDash val="solid"/>
              <a:round/>
            </a:ln>
          </p:spPr>
          <p:txBody>
            <a:bodyPr/>
            <a:lstStyle/>
            <a:p>
              <a:endParaRPr lang="en-US" sz="1200"/>
            </a:p>
          </p:txBody>
        </p:sp>
        <p:sp>
          <p:nvSpPr>
            <p:cNvPr id="4" name="TextBox 4"/>
            <p:cNvSpPr txBox="1"/>
            <p:nvPr/>
          </p:nvSpPr>
          <p:spPr>
            <a:xfrm>
              <a:off x="114300" y="-38100"/>
              <a:ext cx="695893" cy="928455"/>
            </a:xfrm>
            <a:prstGeom prst="rect">
              <a:avLst/>
            </a:prstGeom>
          </p:spPr>
          <p:txBody>
            <a:bodyPr lIns="33867" tIns="33867" rIns="33867" bIns="33867" rtlCol="0" anchor="ctr"/>
            <a:lstStyle/>
            <a:p>
              <a:pPr algn="ctr">
                <a:lnSpc>
                  <a:spcPts val="1773"/>
                </a:lnSpc>
              </a:pPr>
              <a:endParaRPr sz="1200"/>
            </a:p>
          </p:txBody>
        </p:sp>
      </p:grpSp>
      <p:sp>
        <p:nvSpPr>
          <p:cNvPr id="5" name="AutoShape 5"/>
          <p:cNvSpPr/>
          <p:nvPr/>
        </p:nvSpPr>
        <p:spPr>
          <a:xfrm flipH="1" flipV="1">
            <a:off x="6442627" y="984697"/>
            <a:ext cx="6350" cy="3830150"/>
          </a:xfrm>
          <a:prstGeom prst="line">
            <a:avLst/>
          </a:prstGeom>
          <a:ln w="19050" cap="flat">
            <a:solidFill>
              <a:srgbClr val="44A9EF"/>
            </a:solidFill>
            <a:prstDash val="solid"/>
            <a:headEnd type="none" w="sm" len="sm"/>
            <a:tailEnd type="none" w="sm" len="sm"/>
          </a:ln>
        </p:spPr>
        <p:txBody>
          <a:bodyPr/>
          <a:lstStyle/>
          <a:p>
            <a:endParaRPr lang="en-US" sz="1200"/>
          </a:p>
        </p:txBody>
      </p:sp>
      <p:grpSp>
        <p:nvGrpSpPr>
          <p:cNvPr id="6" name="Group 6"/>
          <p:cNvGrpSpPr/>
          <p:nvPr/>
        </p:nvGrpSpPr>
        <p:grpSpPr>
          <a:xfrm>
            <a:off x="6027301" y="556284"/>
            <a:ext cx="792551" cy="681098"/>
            <a:chOff x="0" y="0"/>
            <a:chExt cx="812800" cy="698500"/>
          </a:xfrm>
        </p:grpSpPr>
        <p:sp>
          <p:nvSpPr>
            <p:cNvPr id="7" name="Freeform 7"/>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8" name="TextBox 8"/>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9" name="Group 9"/>
          <p:cNvGrpSpPr/>
          <p:nvPr/>
        </p:nvGrpSpPr>
        <p:grpSpPr>
          <a:xfrm>
            <a:off x="6061589" y="1415934"/>
            <a:ext cx="792551" cy="681098"/>
            <a:chOff x="0" y="0"/>
            <a:chExt cx="812800" cy="698500"/>
          </a:xfrm>
        </p:grpSpPr>
        <p:sp>
          <p:nvSpPr>
            <p:cNvPr id="10" name="Freeform 10"/>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1" name="TextBox 11"/>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6061588" y="2284953"/>
            <a:ext cx="792551" cy="681098"/>
            <a:chOff x="0" y="0"/>
            <a:chExt cx="812800" cy="698500"/>
          </a:xfrm>
        </p:grpSpPr>
        <p:sp>
          <p:nvSpPr>
            <p:cNvPr id="13" name="Freeform 1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4" name="TextBox 14"/>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6069867" y="3181182"/>
            <a:ext cx="792551" cy="681098"/>
            <a:chOff x="0" y="0"/>
            <a:chExt cx="812800" cy="698500"/>
          </a:xfrm>
        </p:grpSpPr>
        <p:sp>
          <p:nvSpPr>
            <p:cNvPr id="16"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7" name="TextBox 1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21" name="Freeform 21"/>
          <p:cNvSpPr/>
          <p:nvPr/>
        </p:nvSpPr>
        <p:spPr>
          <a:xfrm>
            <a:off x="6202742" y="670395"/>
            <a:ext cx="441670" cy="434009"/>
          </a:xfrm>
          <a:custGeom>
            <a:avLst/>
            <a:gdLst/>
            <a:ahLst/>
            <a:cxnLst/>
            <a:rect l="l" t="t" r="r" b="b"/>
            <a:pathLst>
              <a:path w="662505" h="623583">
                <a:moveTo>
                  <a:pt x="0" y="0"/>
                </a:moveTo>
                <a:lnTo>
                  <a:pt x="662506" y="0"/>
                </a:lnTo>
                <a:lnTo>
                  <a:pt x="662506" y="623583"/>
                </a:lnTo>
                <a:lnTo>
                  <a:pt x="0" y="623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sz="1200"/>
          </a:p>
        </p:txBody>
      </p:sp>
      <p:sp>
        <p:nvSpPr>
          <p:cNvPr id="22" name="Freeform 22"/>
          <p:cNvSpPr/>
          <p:nvPr/>
        </p:nvSpPr>
        <p:spPr>
          <a:xfrm>
            <a:off x="6298712" y="3288318"/>
            <a:ext cx="398813" cy="403861"/>
          </a:xfrm>
          <a:custGeom>
            <a:avLst/>
            <a:gdLst/>
            <a:ahLst/>
            <a:cxnLst/>
            <a:rect l="l" t="t" r="r" b="b"/>
            <a:pathLst>
              <a:path w="598219" h="605791">
                <a:moveTo>
                  <a:pt x="0" y="0"/>
                </a:moveTo>
                <a:lnTo>
                  <a:pt x="598219" y="0"/>
                </a:lnTo>
                <a:lnTo>
                  <a:pt x="598219" y="605791"/>
                </a:lnTo>
                <a:lnTo>
                  <a:pt x="0" y="6057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23" name="Freeform 23"/>
          <p:cNvSpPr/>
          <p:nvPr/>
        </p:nvSpPr>
        <p:spPr>
          <a:xfrm>
            <a:off x="6202742" y="1499407"/>
            <a:ext cx="465093" cy="526273"/>
          </a:xfrm>
          <a:custGeom>
            <a:avLst/>
            <a:gdLst/>
            <a:ahLst/>
            <a:cxnLst/>
            <a:rect l="l" t="t" r="r" b="b"/>
            <a:pathLst>
              <a:path w="697640" h="789409">
                <a:moveTo>
                  <a:pt x="0" y="0"/>
                </a:moveTo>
                <a:lnTo>
                  <a:pt x="697640" y="0"/>
                </a:lnTo>
                <a:lnTo>
                  <a:pt x="697640" y="789408"/>
                </a:lnTo>
                <a:lnTo>
                  <a:pt x="0" y="7894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24" name="Freeform 24"/>
          <p:cNvSpPr/>
          <p:nvPr/>
        </p:nvSpPr>
        <p:spPr>
          <a:xfrm>
            <a:off x="6291388" y="2432379"/>
            <a:ext cx="446310" cy="321343"/>
          </a:xfrm>
          <a:custGeom>
            <a:avLst/>
            <a:gdLst/>
            <a:ahLst/>
            <a:cxnLst/>
            <a:rect l="l" t="t" r="r" b="b"/>
            <a:pathLst>
              <a:path w="669465" h="482014">
                <a:moveTo>
                  <a:pt x="0" y="0"/>
                </a:moveTo>
                <a:lnTo>
                  <a:pt x="669464" y="0"/>
                </a:lnTo>
                <a:lnTo>
                  <a:pt x="669464" y="482014"/>
                </a:lnTo>
                <a:lnTo>
                  <a:pt x="0" y="4820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sz="1200"/>
          </a:p>
        </p:txBody>
      </p:sp>
      <p:sp>
        <p:nvSpPr>
          <p:cNvPr id="25" name="TextBox 25"/>
          <p:cNvSpPr txBox="1"/>
          <p:nvPr/>
        </p:nvSpPr>
        <p:spPr>
          <a:xfrm>
            <a:off x="485163" y="1850773"/>
            <a:ext cx="4910008" cy="1477328"/>
          </a:xfrm>
          <a:prstGeom prst="rect">
            <a:avLst/>
          </a:prstGeom>
        </p:spPr>
        <p:txBody>
          <a:bodyPr wrap="square" lIns="0" tIns="0" rIns="0" bIns="0" rtlCol="0" anchor="t">
            <a:spAutoFit/>
          </a:bodyPr>
          <a:lstStyle/>
          <a:p>
            <a:r>
              <a:rPr lang="en-US" sz="2400" b="1" spc="-136" smtClean="0">
                <a:solidFill>
                  <a:srgbClr val="112D4E"/>
                </a:solidFill>
                <a:latin typeface="Arial" panose="020B0604020202020204" pitchFamily="34" charset="0"/>
                <a:cs typeface="Arial" panose="020B0604020202020204" pitchFamily="34" charset="0"/>
              </a:rPr>
              <a:t>PHẦN I: </a:t>
            </a:r>
            <a:r>
              <a:rPr lang="en-US" sz="2400" b="1" spc="-136" dirty="0" smtClean="0">
                <a:solidFill>
                  <a:srgbClr val="112D4E"/>
                </a:solidFill>
                <a:latin typeface="Arial" panose="020B0604020202020204" pitchFamily="34" charset="0"/>
                <a:cs typeface="Arial" panose="020B0604020202020204" pitchFamily="34" charset="0"/>
              </a:rPr>
              <a:t>TỔNG KẾT CÔNG TÁC PHỐI HỢP XỬ LÝ NGHIỆP VỤ GIỮA VSDC VÀ THÀNH VIÊN TRONG NĂM 2024 (01/01/2024 – 31/10/2024)</a:t>
            </a:r>
            <a:endParaRPr lang="en-US" sz="2400" b="1" spc="-136" dirty="0">
              <a:solidFill>
                <a:srgbClr val="112D4E"/>
              </a:solidFill>
              <a:latin typeface="Arial" panose="020B0604020202020204" pitchFamily="34" charset="0"/>
              <a:cs typeface="Arial" panose="020B0604020202020204" pitchFamily="34" charset="0"/>
            </a:endParaRPr>
          </a:p>
        </p:txBody>
      </p:sp>
      <p:sp>
        <p:nvSpPr>
          <p:cNvPr id="34" name="Freeform 34"/>
          <p:cNvSpPr/>
          <p:nvPr/>
        </p:nvSpPr>
        <p:spPr>
          <a:xfrm>
            <a:off x="568385" y="3694821"/>
            <a:ext cx="5032315" cy="4573116"/>
          </a:xfrm>
          <a:custGeom>
            <a:avLst/>
            <a:gdLst/>
            <a:ahLst/>
            <a:cxnLst/>
            <a:rect l="l" t="t" r="r" b="b"/>
            <a:pathLst>
              <a:path w="7548472" h="6859674">
                <a:moveTo>
                  <a:pt x="0" y="0"/>
                </a:moveTo>
                <a:lnTo>
                  <a:pt x="7548472" y="0"/>
                </a:lnTo>
                <a:lnTo>
                  <a:pt x="7548472" y="6859675"/>
                </a:lnTo>
                <a:lnTo>
                  <a:pt x="0" y="6859675"/>
                </a:lnTo>
                <a:lnTo>
                  <a:pt x="0" y="0"/>
                </a:lnTo>
                <a:close/>
              </a:path>
            </a:pathLst>
          </a:custGeom>
          <a:blipFill>
            <a:blip r:embed="rId10"/>
            <a:stretch>
              <a:fillRect/>
            </a:stretch>
          </a:blipFill>
        </p:spPr>
        <p:txBody>
          <a:bodyPr/>
          <a:lstStyle/>
          <a:p>
            <a:endParaRPr lang="en-US" sz="1200"/>
          </a:p>
        </p:txBody>
      </p:sp>
      <p:grpSp>
        <p:nvGrpSpPr>
          <p:cNvPr id="35" name="Group 35"/>
          <p:cNvGrpSpPr/>
          <p:nvPr/>
        </p:nvGrpSpPr>
        <p:grpSpPr>
          <a:xfrm>
            <a:off x="589231" y="3512580"/>
            <a:ext cx="4513097" cy="3878443"/>
            <a:chOff x="0" y="0"/>
            <a:chExt cx="812800" cy="698500"/>
          </a:xfrm>
        </p:grpSpPr>
        <p:sp>
          <p:nvSpPr>
            <p:cNvPr id="36" name="Freeform 36"/>
            <p:cNvSpPr/>
            <p:nvPr/>
          </p:nvSpPr>
          <p:spPr>
            <a:xfrm>
              <a:off x="8345" y="0"/>
              <a:ext cx="796110" cy="698500"/>
            </a:xfrm>
            <a:custGeom>
              <a:avLst/>
              <a:gdLst/>
              <a:ahLst/>
              <a:cxnLst/>
              <a:rect l="l" t="t" r="r" b="b"/>
              <a:pathLst>
                <a:path w="796110" h="698500">
                  <a:moveTo>
                    <a:pt x="782600" y="386813"/>
                  </a:moveTo>
                  <a:lnTo>
                    <a:pt x="623110" y="660937"/>
                  </a:lnTo>
                  <a:cubicBezTo>
                    <a:pt x="609579" y="684193"/>
                    <a:pt x="584703" y="698500"/>
                    <a:pt x="557797" y="698500"/>
                  </a:cubicBezTo>
                  <a:lnTo>
                    <a:pt x="238313" y="698500"/>
                  </a:lnTo>
                  <a:cubicBezTo>
                    <a:pt x="211407" y="698500"/>
                    <a:pt x="186531" y="684193"/>
                    <a:pt x="173000" y="660937"/>
                  </a:cubicBezTo>
                  <a:lnTo>
                    <a:pt x="13510" y="386813"/>
                  </a:lnTo>
                  <a:cubicBezTo>
                    <a:pt x="0" y="363593"/>
                    <a:pt x="0" y="334907"/>
                    <a:pt x="13510" y="311687"/>
                  </a:cubicBezTo>
                  <a:lnTo>
                    <a:pt x="173000" y="37563"/>
                  </a:lnTo>
                  <a:cubicBezTo>
                    <a:pt x="186531" y="14307"/>
                    <a:pt x="211407" y="0"/>
                    <a:pt x="238313" y="0"/>
                  </a:cubicBezTo>
                  <a:lnTo>
                    <a:pt x="557797" y="0"/>
                  </a:lnTo>
                  <a:cubicBezTo>
                    <a:pt x="584703" y="0"/>
                    <a:pt x="609579" y="14307"/>
                    <a:pt x="623110" y="37563"/>
                  </a:cubicBezTo>
                  <a:lnTo>
                    <a:pt x="782600" y="311687"/>
                  </a:lnTo>
                  <a:cubicBezTo>
                    <a:pt x="796110" y="334907"/>
                    <a:pt x="796110" y="363593"/>
                    <a:pt x="782600" y="386813"/>
                  </a:cubicBezTo>
                  <a:close/>
                </a:path>
              </a:pathLst>
            </a:custGeom>
            <a:gradFill rotWithShape="1">
              <a:gsLst>
                <a:gs pos="0">
                  <a:srgbClr val="3183ED">
                    <a:alpha val="100000"/>
                  </a:srgbClr>
                </a:gs>
                <a:gs pos="100000">
                  <a:srgbClr val="86E2FF">
                    <a:alpha val="100000"/>
                  </a:srgbClr>
                </a:gs>
              </a:gsLst>
              <a:lin ang="5400000"/>
            </a:gradFill>
          </p:spPr>
          <p:txBody>
            <a:bodyPr/>
            <a:lstStyle/>
            <a:p>
              <a:endParaRPr lang="en-US" sz="1200"/>
            </a:p>
          </p:txBody>
        </p:sp>
        <p:sp>
          <p:nvSpPr>
            <p:cNvPr id="37" name="TextBox 3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40" name="Group 40"/>
          <p:cNvGrpSpPr/>
          <p:nvPr/>
        </p:nvGrpSpPr>
        <p:grpSpPr>
          <a:xfrm>
            <a:off x="-2716937" y="4284338"/>
            <a:ext cx="4753005" cy="4084614"/>
            <a:chOff x="0" y="0"/>
            <a:chExt cx="812800" cy="698500"/>
          </a:xfrm>
        </p:grpSpPr>
        <p:sp>
          <p:nvSpPr>
            <p:cNvPr id="41" name="Freeform 41"/>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solidFill>
                <a:srgbClr val="F2F2F2"/>
              </a:solidFill>
              <a:prstDash val="solid"/>
              <a:round/>
            </a:ln>
          </p:spPr>
          <p:txBody>
            <a:bodyPr/>
            <a:lstStyle/>
            <a:p>
              <a:endParaRPr lang="en-US" sz="1200"/>
            </a:p>
          </p:txBody>
        </p:sp>
        <p:sp>
          <p:nvSpPr>
            <p:cNvPr id="42" name="TextBox 4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5342" y="384231"/>
            <a:ext cx="4596104" cy="2115025"/>
          </a:xfrm>
          <a:prstGeom prst="rect">
            <a:avLst/>
          </a:prstGeom>
        </p:spPr>
      </p:pic>
      <p:sp>
        <p:nvSpPr>
          <p:cNvPr id="46" name="TextBox 37"/>
          <p:cNvSpPr txBox="1"/>
          <p:nvPr/>
        </p:nvSpPr>
        <p:spPr>
          <a:xfrm>
            <a:off x="2130436" y="3844164"/>
            <a:ext cx="2983191" cy="512961"/>
          </a:xfrm>
          <a:prstGeom prst="rect">
            <a:avLst/>
          </a:prstGeom>
        </p:spPr>
        <p:txBody>
          <a:bodyPr lIns="0" tIns="0" rIns="0" bIns="0" rtlCol="0" anchor="t">
            <a:spAutoFit/>
          </a:bodyPr>
          <a:lstStyle/>
          <a:p>
            <a:pPr>
              <a:lnSpc>
                <a:spcPts val="3998"/>
              </a:lnSpc>
              <a:spcBef>
                <a:spcPct val="0"/>
              </a:spcBef>
            </a:pPr>
            <a:r>
              <a:rPr lang="en-US" sz="1200" i="1">
                <a:solidFill>
                  <a:srgbClr val="112D4E"/>
                </a:solidFill>
                <a:latin typeface="Arial Narrow" panose="020B0606020202030204" pitchFamily="34" charset="0"/>
              </a:rPr>
              <a:t>©VSDC</a:t>
            </a:r>
          </a:p>
        </p:txBody>
      </p:sp>
      <p:sp>
        <p:nvSpPr>
          <p:cNvPr id="44" name="TextBox 37"/>
          <p:cNvSpPr txBox="1"/>
          <p:nvPr/>
        </p:nvSpPr>
        <p:spPr>
          <a:xfrm>
            <a:off x="11582401" y="6379172"/>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grpSp>
        <p:nvGrpSpPr>
          <p:cNvPr id="38" name="Group 11"/>
          <p:cNvGrpSpPr/>
          <p:nvPr/>
        </p:nvGrpSpPr>
        <p:grpSpPr>
          <a:xfrm>
            <a:off x="1191451" y="3663253"/>
            <a:ext cx="3275733" cy="3384083"/>
            <a:chOff x="42701" y="2412"/>
            <a:chExt cx="671958" cy="694184"/>
          </a:xfrm>
        </p:grpSpPr>
        <p:sp>
          <p:nvSpPr>
            <p:cNvPr id="39" name="Freeform 12"/>
            <p:cNvSpPr/>
            <p:nvPr/>
          </p:nvSpPr>
          <p:spPr>
            <a:xfrm rot="21118125">
              <a:off x="42701" y="2412"/>
              <a:ext cx="671958" cy="694184"/>
            </a:xfrm>
            <a:custGeom>
              <a:avLst/>
              <a:gdLst/>
              <a:ahLst/>
              <a:cxnLst/>
              <a:rect l="l" t="t" r="r" b="b"/>
              <a:pathLst>
                <a:path w="746141" h="798637">
                  <a:moveTo>
                    <a:pt x="446735" y="10202"/>
                  </a:moveTo>
                  <a:lnTo>
                    <a:pt x="730400" y="233608"/>
                  </a:lnTo>
                  <a:cubicBezTo>
                    <a:pt x="740854" y="241841"/>
                    <a:pt x="746142" y="255012"/>
                    <a:pt x="744282" y="268188"/>
                  </a:cubicBezTo>
                  <a:lnTo>
                    <a:pt x="693509" y="628038"/>
                  </a:lnTo>
                  <a:cubicBezTo>
                    <a:pt x="691650" y="641214"/>
                    <a:pt x="682924" y="652408"/>
                    <a:pt x="670601" y="657427"/>
                  </a:cubicBezTo>
                  <a:lnTo>
                    <a:pt x="336197" y="793625"/>
                  </a:lnTo>
                  <a:cubicBezTo>
                    <a:pt x="323892" y="798636"/>
                    <a:pt x="309844" y="796654"/>
                    <a:pt x="299407" y="788434"/>
                  </a:cubicBezTo>
                  <a:lnTo>
                    <a:pt x="15742" y="565028"/>
                  </a:lnTo>
                  <a:cubicBezTo>
                    <a:pt x="5288" y="556795"/>
                    <a:pt x="0" y="543624"/>
                    <a:pt x="1860" y="530448"/>
                  </a:cubicBezTo>
                  <a:lnTo>
                    <a:pt x="52633" y="170598"/>
                  </a:lnTo>
                  <a:cubicBezTo>
                    <a:pt x="54492" y="157422"/>
                    <a:pt x="63218" y="146228"/>
                    <a:pt x="75541" y="141209"/>
                  </a:cubicBezTo>
                  <a:lnTo>
                    <a:pt x="409945" y="5011"/>
                  </a:lnTo>
                  <a:cubicBezTo>
                    <a:pt x="422250" y="0"/>
                    <a:pt x="436298" y="1982"/>
                    <a:pt x="446735" y="10202"/>
                  </a:cubicBezTo>
                  <a:close/>
                </a:path>
              </a:pathLst>
            </a:custGeom>
            <a:blipFill>
              <a:blip r:embed="rId12"/>
              <a:stretch>
                <a:fillRect l="-354" t="-980" r="-68043" b="-4218"/>
              </a:stretch>
            </a:blipFill>
          </p:spPr>
          <p:txBody>
            <a:bodyPr/>
            <a:lstStyle/>
            <a:p>
              <a:endParaRPr lang="en-US"/>
            </a:p>
          </p:txBody>
        </p:sp>
      </p:grpSp>
      <p:grpSp>
        <p:nvGrpSpPr>
          <p:cNvPr id="43" name="Group 15"/>
          <p:cNvGrpSpPr/>
          <p:nvPr/>
        </p:nvGrpSpPr>
        <p:grpSpPr>
          <a:xfrm rot="185447">
            <a:off x="6055802" y="4072681"/>
            <a:ext cx="828857" cy="742772"/>
            <a:chOff x="0" y="0"/>
            <a:chExt cx="812800" cy="698500"/>
          </a:xfrm>
        </p:grpSpPr>
        <p:sp>
          <p:nvSpPr>
            <p:cNvPr id="47"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48" name="TextBox 1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49" name="Group 15"/>
          <p:cNvGrpSpPr/>
          <p:nvPr/>
        </p:nvGrpSpPr>
        <p:grpSpPr>
          <a:xfrm rot="185447">
            <a:off x="6063080" y="5040109"/>
            <a:ext cx="792551" cy="681098"/>
            <a:chOff x="0" y="0"/>
            <a:chExt cx="812800" cy="698500"/>
          </a:xfrm>
        </p:grpSpPr>
        <p:sp>
          <p:nvSpPr>
            <p:cNvPr id="50"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51" name="TextBox 1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grpSp>
        <p:nvGrpSpPr>
          <p:cNvPr id="52" name="Group 15"/>
          <p:cNvGrpSpPr/>
          <p:nvPr/>
        </p:nvGrpSpPr>
        <p:grpSpPr>
          <a:xfrm rot="185447">
            <a:off x="6061587" y="5874698"/>
            <a:ext cx="792551" cy="681098"/>
            <a:chOff x="0" y="0"/>
            <a:chExt cx="812800" cy="698500"/>
          </a:xfrm>
        </p:grpSpPr>
        <p:sp>
          <p:nvSpPr>
            <p:cNvPr id="53"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54" name="TextBox 17"/>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p>
          </p:txBody>
        </p:sp>
      </p:grpSp>
      <p:sp>
        <p:nvSpPr>
          <p:cNvPr id="55" name="Freeform 21"/>
          <p:cNvSpPr/>
          <p:nvPr/>
        </p:nvSpPr>
        <p:spPr>
          <a:xfrm>
            <a:off x="6206812" y="4176582"/>
            <a:ext cx="484329" cy="513809"/>
          </a:xfrm>
          <a:custGeom>
            <a:avLst/>
            <a:gdLst/>
            <a:ahLst/>
            <a:cxnLst/>
            <a:rect l="l" t="t" r="r" b="b"/>
            <a:pathLst>
              <a:path w="662505" h="623583">
                <a:moveTo>
                  <a:pt x="0" y="0"/>
                </a:moveTo>
                <a:lnTo>
                  <a:pt x="662506" y="0"/>
                </a:lnTo>
                <a:lnTo>
                  <a:pt x="662506" y="623583"/>
                </a:lnTo>
                <a:lnTo>
                  <a:pt x="0" y="623583"/>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56" name="Freeform 23"/>
          <p:cNvSpPr/>
          <p:nvPr/>
        </p:nvSpPr>
        <p:spPr>
          <a:xfrm>
            <a:off x="6265571" y="5142428"/>
            <a:ext cx="465093" cy="526273"/>
          </a:xfrm>
          <a:custGeom>
            <a:avLst/>
            <a:gdLst/>
            <a:ahLst/>
            <a:cxnLst/>
            <a:rect l="l" t="t" r="r" b="b"/>
            <a:pathLst>
              <a:path w="697640" h="789409">
                <a:moveTo>
                  <a:pt x="0" y="0"/>
                </a:moveTo>
                <a:lnTo>
                  <a:pt x="697640" y="0"/>
                </a:lnTo>
                <a:lnTo>
                  <a:pt x="697640" y="789408"/>
                </a:lnTo>
                <a:lnTo>
                  <a:pt x="0" y="7894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57" name="Freeform 24"/>
          <p:cNvSpPr/>
          <p:nvPr/>
        </p:nvSpPr>
        <p:spPr>
          <a:xfrm>
            <a:off x="6251215" y="6007917"/>
            <a:ext cx="446310" cy="307727"/>
          </a:xfrm>
          <a:custGeom>
            <a:avLst/>
            <a:gdLst/>
            <a:ahLst/>
            <a:cxnLst/>
            <a:rect l="l" t="t" r="r" b="b"/>
            <a:pathLst>
              <a:path w="669465" h="482014">
                <a:moveTo>
                  <a:pt x="0" y="0"/>
                </a:moveTo>
                <a:lnTo>
                  <a:pt x="669464" y="0"/>
                </a:lnTo>
                <a:lnTo>
                  <a:pt x="669464" y="482014"/>
                </a:lnTo>
                <a:lnTo>
                  <a:pt x="0" y="4820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sz="1200"/>
          </a:p>
        </p:txBody>
      </p:sp>
      <p:sp>
        <p:nvSpPr>
          <p:cNvPr id="18" name="Rectangle 17"/>
          <p:cNvSpPr/>
          <p:nvPr/>
        </p:nvSpPr>
        <p:spPr>
          <a:xfrm>
            <a:off x="6905720" y="794447"/>
            <a:ext cx="3044423" cy="369332"/>
          </a:xfrm>
          <a:prstGeom prst="rect">
            <a:avLst/>
          </a:prstGeom>
        </p:spPr>
        <p:txBody>
          <a:bodyPr wrap="none">
            <a:spAutoFit/>
          </a:bodyPr>
          <a:lstStyle/>
          <a:p>
            <a:r>
              <a:rPr lang="en-US" altLang="en-US" dirty="0" err="1">
                <a:latin typeface="Arial" panose="020B0604020202020204" pitchFamily="34" charset="0"/>
                <a:ea typeface="Calibri" panose="020F0502020204030204" pitchFamily="34" charset="0"/>
                <a:cs typeface="Arial" panose="020B0604020202020204" pitchFamily="34" charset="0"/>
              </a:rPr>
              <a:t>S</a:t>
            </a:r>
            <a:r>
              <a:rPr lang="en-US" altLang="en-US" dirty="0" err="1" smtClean="0">
                <a:latin typeface="Arial" panose="020B0604020202020204" pitchFamily="34" charset="0"/>
                <a:ea typeface="Calibri" panose="020F0502020204030204" pitchFamily="34" charset="0"/>
                <a:cs typeface="Arial" panose="020B0604020202020204" pitchFamily="34" charset="0"/>
              </a:rPr>
              <a:t>ố</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liệu</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hoạt</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động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endParaRPr lang="en-US" dirty="0"/>
          </a:p>
        </p:txBody>
      </p:sp>
      <p:sp>
        <p:nvSpPr>
          <p:cNvPr id="61" name="Rectangle 60"/>
          <p:cNvSpPr/>
          <p:nvPr/>
        </p:nvSpPr>
        <p:spPr>
          <a:xfrm>
            <a:off x="6926640" y="1666107"/>
            <a:ext cx="4044697" cy="369332"/>
          </a:xfrm>
          <a:prstGeom prst="rect">
            <a:avLst/>
          </a:prstGeom>
        </p:spPr>
        <p:txBody>
          <a:bodyPr wrap="non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Công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tác</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quản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lý</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giám</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sát</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thành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viên</a:t>
            </a:r>
            <a:endParaRPr lang="en-US" dirty="0"/>
          </a:p>
        </p:txBody>
      </p:sp>
      <p:sp>
        <p:nvSpPr>
          <p:cNvPr id="62" name="Rectangle 61"/>
          <p:cNvSpPr/>
          <p:nvPr/>
        </p:nvSpPr>
        <p:spPr>
          <a:xfrm>
            <a:off x="6961504" y="2302336"/>
            <a:ext cx="4521391" cy="646331"/>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Sửa</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đổi</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chế</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định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trong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hoạt</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động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endParaRPr lang="en-US" dirty="0"/>
          </a:p>
        </p:txBody>
      </p:sp>
      <p:sp>
        <p:nvSpPr>
          <p:cNvPr id="63" name="Rectangle 62"/>
          <p:cNvSpPr/>
          <p:nvPr/>
        </p:nvSpPr>
        <p:spPr>
          <a:xfrm>
            <a:off x="6961503" y="3226161"/>
            <a:ext cx="4521391" cy="646331"/>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Triển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khai</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nghiên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cứu</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các</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sản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phẩm</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dịch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mới</a:t>
            </a:r>
            <a:endParaRPr lang="en-US" dirty="0"/>
          </a:p>
        </p:txBody>
      </p:sp>
      <p:sp>
        <p:nvSpPr>
          <p:cNvPr id="64" name="Rectangle 63"/>
          <p:cNvSpPr/>
          <p:nvPr/>
        </p:nvSpPr>
        <p:spPr>
          <a:xfrm>
            <a:off x="6981000" y="4139389"/>
            <a:ext cx="4521391" cy="646331"/>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Góp</a:t>
            </a:r>
            <a:r>
              <a:rPr lang="en-US" altLang="en-US" dirty="0" smtClean="0">
                <a:latin typeface="Arial" panose="020B0604020202020204" pitchFamily="34" charset="0"/>
                <a:ea typeface="Calibri" panose="020F0502020204030204" pitchFamily="34" charset="0"/>
                <a:cs typeface="Arial" panose="020B0604020202020204" pitchFamily="34" charset="0"/>
              </a:rPr>
              <a:t> ý, </a:t>
            </a:r>
            <a:r>
              <a:rPr lang="en-US" altLang="en-US" dirty="0" err="1" smtClean="0">
                <a:latin typeface="Arial" panose="020B0604020202020204" pitchFamily="34" charset="0"/>
                <a:ea typeface="Calibri" panose="020F0502020204030204" pitchFamily="34" charset="0"/>
                <a:cs typeface="Arial" panose="020B0604020202020204" pitchFamily="34" charset="0"/>
              </a:rPr>
              <a:t>xây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dựng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hoàn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thiện</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cơ</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chế</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chính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sách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chế</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quy</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định</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xử</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lý</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nghiệp</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vụ</a:t>
            </a:r>
            <a:endParaRPr lang="en-US" dirty="0"/>
          </a:p>
        </p:txBody>
      </p:sp>
      <p:sp>
        <p:nvSpPr>
          <p:cNvPr id="65" name="Rectangle 64"/>
          <p:cNvSpPr/>
          <p:nvPr/>
        </p:nvSpPr>
        <p:spPr>
          <a:xfrm>
            <a:off x="7008909" y="5267135"/>
            <a:ext cx="4521391" cy="369332"/>
          </a:xfrm>
          <a:prstGeom prst="rect">
            <a:avLst/>
          </a:prstGeom>
        </p:spPr>
        <p:txBody>
          <a:bodyPr wrap="square">
            <a:spAutoFit/>
          </a:bodyPr>
          <a:lstStyle/>
          <a:p>
            <a:r>
              <a:rPr lang="en-US" altLang="en-US" dirty="0" err="1" smtClean="0">
                <a:latin typeface="Arial" panose="020B0604020202020204" pitchFamily="34" charset="0"/>
                <a:ea typeface="Calibri" panose="020F0502020204030204" pitchFamily="34" charset="0"/>
                <a:cs typeface="Arial" panose="020B0604020202020204" pitchFamily="34" charset="0"/>
              </a:rPr>
              <a:t>Công</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tác</a:t>
            </a:r>
            <a:r>
              <a:rPr lang="en-US" altLang="en-US" dirty="0" smtClean="0">
                <a:latin typeface="Arial" panose="020B0604020202020204" pitchFamily="34" charset="0"/>
                <a:ea typeface="Calibri" panose="020F0502020204030204" pitchFamily="34" charset="0"/>
                <a:cs typeface="Arial" panose="020B0604020202020204" pitchFamily="34" charset="0"/>
              </a:rPr>
              <a:t> </a:t>
            </a:r>
            <a:r>
              <a:rPr lang="en-US" altLang="en-US" dirty="0" err="1" smtClean="0">
                <a:latin typeface="Arial" panose="020B0604020202020204" pitchFamily="34" charset="0"/>
                <a:ea typeface="Calibri" panose="020F0502020204030204" pitchFamily="34" charset="0"/>
                <a:cs typeface="Arial" panose="020B0604020202020204" pitchFamily="34" charset="0"/>
              </a:rPr>
              <a:t>khác</a:t>
            </a:r>
            <a:endParaRPr lang="en-US" dirty="0"/>
          </a:p>
        </p:txBody>
      </p:sp>
      <p:sp>
        <p:nvSpPr>
          <p:cNvPr id="66" name="Rectangle 65"/>
          <p:cNvSpPr/>
          <p:nvPr/>
        </p:nvSpPr>
        <p:spPr>
          <a:xfrm>
            <a:off x="6959525" y="5822739"/>
            <a:ext cx="4521391" cy="646331"/>
          </a:xfrm>
          <a:prstGeom prst="rect">
            <a:avLst/>
          </a:prstGeom>
        </p:spPr>
        <p:txBody>
          <a:bodyPr wrap="square">
            <a:spAutoFit/>
          </a:bodyPr>
          <a:lstStyle/>
          <a:p>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phối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hợp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giữa</a:t>
            </a:r>
            <a:r>
              <a:rPr lang="en-US" dirty="0" smtClean="0">
                <a:latin typeface="Arial" panose="020B0604020202020204" pitchFamily="34" charset="0"/>
                <a:cs typeface="Arial" panose="020B0604020202020204" pitchFamily="34" charset="0"/>
              </a:rPr>
              <a:t> VSDC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trong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năm</a:t>
            </a:r>
            <a:r>
              <a:rPr lang="en-US" dirty="0" smtClean="0">
                <a:latin typeface="Arial" panose="020B0604020202020204" pitchFamily="34" charset="0"/>
                <a:cs typeface="Arial" panose="020B0604020202020204" pitchFamily="34" charset="0"/>
              </a:rPr>
              <a:t> 2024</a:t>
            </a:r>
            <a:endParaRPr lang="en-US" dirty="0"/>
          </a:p>
        </p:txBody>
      </p:sp>
      <p:sp>
        <p:nvSpPr>
          <p:cNvPr id="100" name="Subtitle 2"/>
          <p:cNvSpPr txBox="1">
            <a:spLocks/>
          </p:cNvSpPr>
          <p:nvPr/>
        </p:nvSpPr>
        <p:spPr>
          <a:xfrm>
            <a:off x="334443" y="1139231"/>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19" name="Slide Number Placeholder 18"/>
          <p:cNvSpPr>
            <a:spLocks noGrp="1"/>
          </p:cNvSpPr>
          <p:nvPr>
            <p:ph type="sldNum" sz="quarter" idx="12"/>
          </p:nvPr>
        </p:nvSpPr>
        <p:spPr>
          <a:xfrm>
            <a:off x="8658656" y="6453089"/>
            <a:ext cx="528017" cy="365125"/>
          </a:xfrm>
        </p:spPr>
        <p:txBody>
          <a:bodyPr/>
          <a:lstStyle/>
          <a:p>
            <a:fld id="{4BB0AFC8-688B-40E6-B113-10DF63D29C36}" type="slidenum">
              <a:rPr lang="en-US" sz="2000" smtClean="0"/>
              <a:t>3</a:t>
            </a:fld>
            <a:endParaRPr lang="en-US" sz="2000" dirty="0"/>
          </a:p>
        </p:txBody>
      </p:sp>
      <p:cxnSp>
        <p:nvCxnSpPr>
          <p:cNvPr id="26" name="Straight Connector 25"/>
          <p:cNvCxnSpPr>
            <a:stCxn id="48" idx="2"/>
          </p:cNvCxnSpPr>
          <p:nvPr/>
        </p:nvCxnSpPr>
        <p:spPr>
          <a:xfrm flipH="1">
            <a:off x="6448977" y="4814913"/>
            <a:ext cx="1229" cy="204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1" idx="2"/>
          </p:cNvCxnSpPr>
          <p:nvPr/>
        </p:nvCxnSpPr>
        <p:spPr>
          <a:xfrm>
            <a:off x="6440994" y="5720712"/>
            <a:ext cx="7983" cy="133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060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randombar(horizontal)">
                                      <p:cBhvr>
                                        <p:cTn id="43" dur="500"/>
                                        <p:tgtEl>
                                          <p:spTgt spid="55"/>
                                        </p:tgtEl>
                                      </p:cBhvr>
                                    </p:animEffect>
                                  </p:childTnLst>
                                </p:cTn>
                              </p:par>
                              <p:par>
                                <p:cTn id="44" presetID="14" presetClass="entr" presetSubtype="1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randombar(horizontal)">
                                      <p:cBhvr>
                                        <p:cTn id="46" dur="500"/>
                                        <p:tgtEl>
                                          <p:spTgt spid="56"/>
                                        </p:tgtEl>
                                      </p:cBhvr>
                                    </p:animEffect>
                                  </p:childTnLst>
                                </p:cTn>
                              </p:par>
                              <p:par>
                                <p:cTn id="47" presetID="14" presetClass="entr" presetSubtype="1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txBox="1"/>
          <p:nvPr/>
        </p:nvSpPr>
        <p:spPr>
          <a:xfrm>
            <a:off x="409284" y="450887"/>
            <a:ext cx="11379200" cy="1477328"/>
          </a:xfrm>
          <a:prstGeom prst="rect">
            <a:avLst/>
          </a:prstGeom>
        </p:spPr>
        <p:txBody>
          <a:bodyPr wrap="square" lIns="0" tIns="0" rIns="0" bIns="0" rtlCol="0" anchor="t">
            <a:spAutoFit/>
          </a:bodyPr>
          <a:lstStyle/>
          <a:p>
            <a:pPr algn="ctr"/>
            <a:endParaRPr lang="en-US" sz="3200" b="1" spc="-141" dirty="0" smtClean="0">
              <a:solidFill>
                <a:srgbClr val="112D4E"/>
              </a:solidFill>
              <a:latin typeface="Arial" panose="020B0604020202020204" pitchFamily="34" charset="0"/>
              <a:cs typeface="Arial" panose="020B0604020202020204" pitchFamily="34" charset="0"/>
            </a:endParaRPr>
          </a:p>
          <a:p>
            <a:pPr algn="ctr"/>
            <a:endParaRPr lang="en-US" sz="3200" b="1" spc="-141" dirty="0">
              <a:solidFill>
                <a:srgbClr val="112D4E"/>
              </a:solidFill>
              <a:latin typeface="Arial" panose="020B0604020202020204" pitchFamily="34" charset="0"/>
              <a:cs typeface="Arial" panose="020B0604020202020204" pitchFamily="34" charset="0"/>
            </a:endParaRPr>
          </a:p>
          <a:p>
            <a:pPr algn="ctr"/>
            <a:r>
              <a:rPr lang="en-US" sz="3200" b="1" spc="-141" dirty="0" smtClean="0">
                <a:solidFill>
                  <a:srgbClr val="112D4E"/>
                </a:solidFill>
                <a:latin typeface="Arial" panose="020B0604020202020204" pitchFamily="34" charset="0"/>
                <a:cs typeface="Arial" panose="020B0604020202020204" pitchFamily="34" charset="0"/>
              </a:rPr>
              <a:t>I.</a:t>
            </a:r>
            <a:r>
              <a:rPr lang="en-US" sz="3200" b="1" spc="-141" dirty="0" smtClean="0">
                <a:latin typeface="Arial" panose="020B0604020202020204" pitchFamily="34" charset="0"/>
                <a:cs typeface="Arial" panose="020B0604020202020204" pitchFamily="34" charset="0"/>
              </a:rPr>
              <a:t>1. </a:t>
            </a:r>
            <a:r>
              <a:rPr lang="en-US" sz="3200" b="1" spc="-141" dirty="0" err="1" smtClean="0">
                <a:latin typeface="Arial" panose="020B0604020202020204" pitchFamily="34" charset="0"/>
                <a:cs typeface="Arial" panose="020B0604020202020204" pitchFamily="34" charset="0"/>
              </a:rPr>
              <a:t>Về</a:t>
            </a:r>
            <a:r>
              <a:rPr lang="en-US" sz="3200" b="1" spc="-141" dirty="0" smtClean="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số</a:t>
            </a:r>
            <a:r>
              <a:rPr lang="en-US" sz="3200" b="1" spc="-141" dirty="0" smtClean="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liệu</a:t>
            </a:r>
            <a:r>
              <a:rPr lang="en-US" sz="3200" b="1" spc="-141" dirty="0" smtClean="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hoạt</a:t>
            </a:r>
            <a:r>
              <a:rPr lang="en-US" sz="3200" b="1" spc="-141" dirty="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động</a:t>
            </a:r>
            <a:r>
              <a:rPr lang="en-US" sz="3200" b="1" spc="-141" dirty="0" smtClean="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nghiệp</a:t>
            </a:r>
            <a:r>
              <a:rPr lang="en-US" sz="3200" b="1" spc="-141" dirty="0" smtClean="0">
                <a:latin typeface="Arial" panose="020B0604020202020204" pitchFamily="34" charset="0"/>
                <a:cs typeface="Arial" panose="020B0604020202020204" pitchFamily="34" charset="0"/>
              </a:rPr>
              <a:t> </a:t>
            </a:r>
            <a:r>
              <a:rPr lang="en-US" sz="3200" b="1" spc="-141" dirty="0" err="1" smtClean="0">
                <a:latin typeface="Arial" panose="020B0604020202020204" pitchFamily="34" charset="0"/>
                <a:cs typeface="Arial" panose="020B0604020202020204" pitchFamily="34" charset="0"/>
              </a:rPr>
              <a:t>vụ</a:t>
            </a:r>
            <a:endParaRPr lang="en-US" sz="3200" b="1" spc="-141" dirty="0">
              <a:solidFill>
                <a:srgbClr val="112D4E"/>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07E85EC-4B2E-F209-4BB3-83E3A525F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239" y="185438"/>
            <a:ext cx="4596104" cy="2115025"/>
          </a:xfrm>
          <a:prstGeom prst="rect">
            <a:avLst/>
          </a:prstGeom>
        </p:spPr>
      </p:pic>
      <p:sp>
        <p:nvSpPr>
          <p:cNvPr id="21" name="Rectangle 20"/>
          <p:cNvSpPr/>
          <p:nvPr/>
        </p:nvSpPr>
        <p:spPr>
          <a:xfrm>
            <a:off x="4373848" y="3457541"/>
            <a:ext cx="3105644" cy="2410916"/>
          </a:xfrm>
          <a:prstGeom prst="rect">
            <a:avLst/>
          </a:prstGeom>
        </p:spPr>
        <p:txBody>
          <a:bodyPr wrap="square">
            <a:spAutoFit/>
          </a:bodyPr>
          <a:lstStyle/>
          <a:p>
            <a:pPr marL="381019" indent="-190510" algn="just">
              <a:spcBef>
                <a:spcPts val="200"/>
              </a:spcBef>
              <a:spcAft>
                <a:spcPts val="200"/>
              </a:spcAft>
              <a:buFont typeface="Wingdings" panose="05000000000000000000" pitchFamily="2" charset="2"/>
              <a:buChar char="§"/>
            </a:pPr>
            <a:r>
              <a:rPr lang="en-US" sz="1600" dirty="0" err="1" smtClean="0">
                <a:latin typeface="Arial" panose="020B0604020202020204" pitchFamily="34" charset="0"/>
                <a:cs typeface="Arial" panose="020B0604020202020204" pitchFamily="34" charset="0"/>
              </a:rPr>
              <a:t>Tổng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số</a:t>
            </a:r>
            <a:r>
              <a:rPr lang="en-US" sz="1600" dirty="0" smtClean="0">
                <a:latin typeface="Arial" panose="020B0604020202020204" pitchFamily="34" charset="0"/>
                <a:cs typeface="Arial" panose="020B0604020202020204" pitchFamily="34" charset="0"/>
              </a:rPr>
              <a:t> CK </a:t>
            </a:r>
            <a:r>
              <a:rPr lang="en-US" sz="1600" dirty="0" err="1" smtClean="0">
                <a:latin typeface="Arial" panose="020B0604020202020204" pitchFamily="34" charset="0"/>
                <a:cs typeface="Arial" panose="020B0604020202020204" pitchFamily="34" charset="0"/>
              </a:rPr>
              <a:t>lưu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 : </a:t>
            </a:r>
            <a:r>
              <a:rPr lang="en-US" sz="1600" b="1" dirty="0" smtClean="0">
                <a:latin typeface="Arial" panose="020B0604020202020204" pitchFamily="34" charset="0"/>
                <a:cs typeface="Arial" panose="020B0604020202020204" pitchFamily="34" charset="0"/>
              </a:rPr>
              <a:t>20.500</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triệu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smtClean="0">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381019" indent="-190510" algn="just">
              <a:spcBef>
                <a:spcPts val="200"/>
              </a:spcBef>
              <a:spcAft>
                <a:spcPts val="200"/>
              </a:spcAft>
              <a:buFont typeface="Wingdings" panose="05000000000000000000" pitchFamily="2" charset="2"/>
              <a:buChar char="§"/>
            </a:pPr>
            <a:r>
              <a:rPr lang="en-US" sz="1600" dirty="0" err="1" smtClean="0">
                <a:latin typeface="Arial" panose="020B0604020202020204" pitchFamily="34" charset="0"/>
                <a:cs typeface="Arial" panose="020B0604020202020204" pitchFamily="34" charset="0"/>
              </a:rPr>
              <a:t>Tổng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số</a:t>
            </a:r>
            <a:r>
              <a:rPr lang="en-US" sz="1600" dirty="0" smtClean="0">
                <a:latin typeface="Arial" panose="020B0604020202020204" pitchFamily="34" charset="0"/>
                <a:cs typeface="Arial" panose="020B0604020202020204" pitchFamily="34" charset="0"/>
              </a:rPr>
              <a:t> CK </a:t>
            </a:r>
            <a:r>
              <a:rPr lang="en-US" sz="1600" dirty="0" err="1" smtClean="0">
                <a:latin typeface="Arial" panose="020B0604020202020204" pitchFamily="34" charset="0"/>
                <a:cs typeface="Arial" panose="020B0604020202020204" pitchFamily="34" charset="0"/>
              </a:rPr>
              <a:t>rút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lưu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hơn</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5.200</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triệu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smtClean="0">
                <a:latin typeface="Arial" panose="020B0604020202020204" pitchFamily="34" charset="0"/>
                <a:ea typeface="Calibri" panose="020F0502020204030204" pitchFamily="34" charset="0"/>
                <a:cs typeface="Arial" panose="020B0604020202020204" pitchFamily="34" charset="0"/>
              </a:rPr>
              <a:t>.</a:t>
            </a:r>
          </a:p>
          <a:p>
            <a:pPr marL="381019" indent="-190510" algn="just">
              <a:spcBef>
                <a:spcPts val="200"/>
              </a:spcBef>
              <a:spcAft>
                <a:spcPts val="200"/>
              </a:spcAft>
              <a:buFont typeface="Wingdings" panose="05000000000000000000" pitchFamily="2" charset="2"/>
              <a:buChar char="§"/>
            </a:pPr>
            <a:r>
              <a:rPr lang="en-US" sz="1600" dirty="0" err="1">
                <a:latin typeface="Arial" panose="020B0604020202020204" pitchFamily="34" charset="0"/>
                <a:cs typeface="Arial" panose="020B0604020202020204" pitchFamily="34" charset="0"/>
              </a:rPr>
              <a:t>Tổng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chứng</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lưu</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hơn</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171</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a:t>
            </a:r>
            <a:r>
              <a:rPr lang="vi-VN" sz="1600" dirty="0">
                <a:latin typeface="Arial" panose="020B0604020202020204" pitchFamily="34" charset="0"/>
                <a:cs typeface="Arial" panose="020B0604020202020204" pitchFamily="34" charset="0"/>
              </a:rPr>
              <a: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chiếm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hơn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64.7%</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tổng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đăng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ký</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808204" y="3428190"/>
            <a:ext cx="3293506" cy="2318583"/>
          </a:xfrm>
          <a:prstGeom prst="rect">
            <a:avLst/>
          </a:prstGeom>
        </p:spPr>
        <p:txBody>
          <a:bodyPr wrap="square">
            <a:spAutoFit/>
          </a:bodyPr>
          <a:lstStyle/>
          <a:p>
            <a:pPr marL="190510" indent="-190510" algn="just">
              <a:spcBef>
                <a:spcPts val="200"/>
              </a:spcBef>
              <a:spcAft>
                <a:spcPts val="200"/>
              </a:spcAft>
              <a:buFont typeface="Wingdings" panose="05000000000000000000" pitchFamily="2" charset="2"/>
              <a:buChar char="§"/>
            </a:pPr>
            <a:r>
              <a:rPr lang="nl-NL" sz="1600" dirty="0" smtClean="0">
                <a:latin typeface="Arial" panose="020B0604020202020204" pitchFamily="34" charset="0"/>
                <a:ea typeface="Calibri" panose="020F0502020204030204" pitchFamily="34" charset="0"/>
                <a:cs typeface="Arial" panose="020B0604020202020204" pitchFamily="34" charset="0"/>
              </a:rPr>
              <a:t>Tổng số tài khoản: </a:t>
            </a:r>
            <a:r>
              <a:rPr lang="en-US" sz="1600" b="1" dirty="0" smtClean="0">
                <a:latin typeface="Arial" panose="020B0604020202020204" pitchFamily="34" charset="0"/>
                <a:ea typeface="Calibri" panose="020F0502020204030204" pitchFamily="34" charset="0"/>
                <a:cs typeface="Arial" panose="020B0604020202020204" pitchFamily="34" charset="0"/>
              </a:rPr>
              <a:t>9.021.652</a:t>
            </a:r>
            <a:endParaRPr lang="en-US" sz="1600" i="1" dirty="0">
              <a:latin typeface="Arial" panose="020B0604020202020204" pitchFamily="34" charset="0"/>
              <a:ea typeface="Calibri" panose="020F0502020204030204" pitchFamily="34" charset="0"/>
              <a:cs typeface="Arial" panose="020B0604020202020204" pitchFamily="34" charset="0"/>
            </a:endParaRPr>
          </a:p>
          <a:p>
            <a:pPr marL="190510" indent="-190510" algn="just">
              <a:spcBef>
                <a:spcPts val="200"/>
              </a:spcBef>
              <a:spcAft>
                <a:spcPts val="200"/>
              </a:spcAft>
              <a:buFont typeface="Wingdings" panose="05000000000000000000" pitchFamily="2" charset="2"/>
              <a:buChar char="§"/>
            </a:pPr>
            <a:r>
              <a:rPr lang="en-US" sz="1600" dirty="0" err="1" smtClean="0">
                <a:latin typeface="Arial" panose="020B0604020202020204" pitchFamily="34" charset="0"/>
                <a:ea typeface="Calibri" panose="020F0502020204030204" pitchFamily="34" charset="0"/>
                <a:cs typeface="Arial" panose="020B0604020202020204" pitchFamily="34" charset="0"/>
              </a:rPr>
              <a:t>Tổng</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số</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nhà</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đầu</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tư</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mở</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tài</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khoản</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là</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cs typeface="Arial" panose="020B0604020202020204" pitchFamily="34" charset="0"/>
              </a:rPr>
              <a:t>6.995.067</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nhà</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đầu</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tư</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gồm</a:t>
            </a:r>
            <a:r>
              <a:rPr lang="en-US" sz="1600" dirty="0" smtClean="0">
                <a:latin typeface="Arial" panose="020B0604020202020204" pitchFamily="34" charset="0"/>
                <a:ea typeface="Calibri" panose="020F0502020204030204" pitchFamily="34" charset="0"/>
                <a:cs typeface="Arial" panose="020B0604020202020204" pitchFamily="34" charset="0"/>
              </a:rPr>
              <a:t>: </a:t>
            </a:r>
          </a:p>
          <a:p>
            <a:pPr marL="190510" indent="-190510" algn="just">
              <a:spcBef>
                <a:spcPts val="200"/>
              </a:spcBef>
              <a:spcAft>
                <a:spcPts val="200"/>
              </a:spcAft>
              <a:buFont typeface="Wingdings" panose="05000000000000000000" pitchFamily="2" charset="2"/>
              <a:buChar char="§"/>
            </a:pPr>
            <a:r>
              <a:rPr lang="en-US" sz="1600" b="1" dirty="0" smtClean="0">
                <a:latin typeface="Arial" panose="020B0604020202020204" pitchFamily="34" charset="0"/>
                <a:ea typeface="Calibri" panose="020F0502020204030204" pitchFamily="34" charset="0"/>
                <a:cs typeface="Arial" panose="020B0604020202020204" pitchFamily="34" charset="0"/>
              </a:rPr>
              <a:t>6.935.941</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cá</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nhân</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trong</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nước</a:t>
            </a: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190510" indent="-190510" algn="just">
              <a:spcBef>
                <a:spcPts val="200"/>
              </a:spcBef>
              <a:spcAft>
                <a:spcPts val="200"/>
              </a:spcAft>
              <a:buFont typeface="Wingdings" panose="05000000000000000000" pitchFamily="2" charset="2"/>
              <a:buChar char="§"/>
            </a:pPr>
            <a:r>
              <a:rPr lang="en-US" sz="1600" b="1" dirty="0" smtClean="0">
                <a:latin typeface="Arial" panose="020B0604020202020204" pitchFamily="34" charset="0"/>
                <a:ea typeface="Calibri" panose="020F0502020204030204" pitchFamily="34" charset="0"/>
                <a:cs typeface="Arial" panose="020B0604020202020204" pitchFamily="34" charset="0"/>
              </a:rPr>
              <a:t>13.714</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tổ</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chức</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trong</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nước</a:t>
            </a: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190510" indent="-190510" algn="just">
              <a:spcBef>
                <a:spcPts val="200"/>
              </a:spcBef>
              <a:spcAft>
                <a:spcPts val="200"/>
              </a:spcAft>
              <a:buFont typeface="Wingdings" panose="05000000000000000000" pitchFamily="2" charset="2"/>
              <a:buChar char="§"/>
            </a:pPr>
            <a:r>
              <a:rPr lang="en-US" sz="1600" b="1" dirty="0" smtClean="0">
                <a:latin typeface="Arial" panose="020B0604020202020204" pitchFamily="34" charset="0"/>
                <a:ea typeface="Calibri" panose="020F0502020204030204" pitchFamily="34" charset="0"/>
                <a:cs typeface="Arial" panose="020B0604020202020204" pitchFamily="34" charset="0"/>
              </a:rPr>
              <a:t>41.059 </a:t>
            </a:r>
            <a:r>
              <a:rPr lang="en-US" sz="1600" dirty="0" err="1" smtClean="0">
                <a:latin typeface="Arial" panose="020B0604020202020204" pitchFamily="34" charset="0"/>
                <a:ea typeface="Calibri" panose="020F0502020204030204" pitchFamily="34" charset="0"/>
                <a:cs typeface="Arial" panose="020B0604020202020204" pitchFamily="34" charset="0"/>
              </a:rPr>
              <a:t>cá</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nhân</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nước</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ngoài</a:t>
            </a:r>
            <a:endParaRPr lang="en-US" sz="1600" dirty="0">
              <a:latin typeface="Arial" panose="020B0604020202020204" pitchFamily="34" charset="0"/>
              <a:ea typeface="Calibri" panose="020F0502020204030204" pitchFamily="34" charset="0"/>
              <a:cs typeface="Arial" panose="020B0604020202020204" pitchFamily="34" charset="0"/>
            </a:endParaRPr>
          </a:p>
          <a:p>
            <a:pPr marL="190510" indent="-190510" algn="just">
              <a:spcBef>
                <a:spcPts val="200"/>
              </a:spcBef>
              <a:spcAft>
                <a:spcPts val="200"/>
              </a:spcAft>
              <a:buFont typeface="Wingdings" panose="05000000000000000000" pitchFamily="2" charset="2"/>
              <a:buChar char="§"/>
            </a:pPr>
            <a:r>
              <a:rPr lang="en-US" sz="1600" b="1" dirty="0" smtClean="0">
                <a:latin typeface="Arial" panose="020B0604020202020204" pitchFamily="34" charset="0"/>
                <a:ea typeface="Calibri" panose="020F0502020204030204" pitchFamily="34" charset="0"/>
                <a:cs typeface="Arial" panose="020B0604020202020204" pitchFamily="34" charset="0"/>
              </a:rPr>
              <a:t>4.353 </a:t>
            </a:r>
            <a:r>
              <a:rPr lang="en-US" sz="1600" dirty="0" err="1" smtClean="0">
                <a:latin typeface="Arial" panose="020B0604020202020204" pitchFamily="34" charset="0"/>
                <a:ea typeface="Calibri" panose="020F0502020204030204" pitchFamily="34" charset="0"/>
                <a:cs typeface="Arial" panose="020B0604020202020204" pitchFamily="34" charset="0"/>
              </a:rPr>
              <a:t>tổ</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chức</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nước</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ngoài</a:t>
            </a:r>
            <a:r>
              <a:rPr lang="nl-NL" sz="1600" dirty="0" smtClean="0">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751630" y="3457541"/>
            <a:ext cx="3611406" cy="1569660"/>
          </a:xfrm>
          <a:prstGeom prst="rect">
            <a:avLst/>
          </a:prstGeom>
        </p:spPr>
        <p:txBody>
          <a:bodyPr wrap="square">
            <a:spAutoFit/>
          </a:bodyPr>
          <a:lstStyle/>
          <a:p>
            <a:pPr marL="190509" algn="just">
              <a:spcBef>
                <a:spcPts val="200"/>
              </a:spcBef>
              <a:spcAft>
                <a:spcPts val="200"/>
              </a:spcAft>
            </a:pPr>
            <a:r>
              <a:rPr lang="en-US" sz="1600" dirty="0" err="1">
                <a:latin typeface="Arial" panose="020B0604020202020204" pitchFamily="34" charset="0"/>
                <a:cs typeface="Arial" panose="020B0604020202020204" pitchFamily="34" charset="0"/>
              </a:rPr>
              <a:t>Xử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52</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vay</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đó</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52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quỹ</a:t>
            </a:r>
            <a:r>
              <a:rPr lang="en-US" sz="1600" dirty="0">
                <a:latin typeface="Arial" panose="020B0604020202020204" pitchFamily="34" charset="0"/>
                <a:cs typeface="Arial" panose="020B0604020202020204" pitchFamily="34" charset="0"/>
              </a:rPr>
              <a:t> ETF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toán</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p:txBody>
      </p:sp>
      <p:grpSp>
        <p:nvGrpSpPr>
          <p:cNvPr id="27" name="Group 5"/>
          <p:cNvGrpSpPr/>
          <p:nvPr/>
        </p:nvGrpSpPr>
        <p:grpSpPr>
          <a:xfrm>
            <a:off x="4330141" y="2493838"/>
            <a:ext cx="3334737" cy="454406"/>
            <a:chOff x="0" y="0"/>
            <a:chExt cx="4473657" cy="609600"/>
          </a:xfrm>
        </p:grpSpPr>
        <p:sp>
          <p:nvSpPr>
            <p:cNvPr id="28" name="Freeform 6"/>
            <p:cNvSpPr/>
            <p:nvPr/>
          </p:nvSpPr>
          <p:spPr>
            <a:xfrm>
              <a:off x="3008" y="0"/>
              <a:ext cx="4467640" cy="609600"/>
            </a:xfrm>
            <a:custGeom>
              <a:avLst/>
              <a:gdLst/>
              <a:ahLst/>
              <a:cxnLst/>
              <a:rect l="l" t="t" r="r" b="b"/>
              <a:pathLst>
                <a:path w="4467640" h="609600">
                  <a:moveTo>
                    <a:pt x="4255067" y="0"/>
                  </a:moveTo>
                  <a:lnTo>
                    <a:pt x="9374" y="0"/>
                  </a:lnTo>
                  <a:cubicBezTo>
                    <a:pt x="6505" y="0"/>
                    <a:pt x="3811" y="1379"/>
                    <a:pt x="2134" y="3706"/>
                  </a:cubicBezTo>
                  <a:cubicBezTo>
                    <a:pt x="457" y="6033"/>
                    <a:pt x="0" y="9025"/>
                    <a:pt x="907" y="11746"/>
                  </a:cubicBezTo>
                  <a:lnTo>
                    <a:pt x="196277" y="597854"/>
                  </a:lnTo>
                  <a:cubicBezTo>
                    <a:pt x="198615" y="604868"/>
                    <a:pt x="205180" y="609600"/>
                    <a:pt x="212574" y="609600"/>
                  </a:cubicBezTo>
                  <a:lnTo>
                    <a:pt x="4458267" y="609600"/>
                  </a:lnTo>
                  <a:cubicBezTo>
                    <a:pt x="4461136" y="609600"/>
                    <a:pt x="4463830" y="608221"/>
                    <a:pt x="4465507" y="605894"/>
                  </a:cubicBezTo>
                  <a:cubicBezTo>
                    <a:pt x="4467185" y="603567"/>
                    <a:pt x="4467641" y="600575"/>
                    <a:pt x="4466734" y="597854"/>
                  </a:cubicBezTo>
                  <a:lnTo>
                    <a:pt x="4271365" y="11746"/>
                  </a:lnTo>
                  <a:cubicBezTo>
                    <a:pt x="4269026" y="4732"/>
                    <a:pt x="4262461" y="0"/>
                    <a:pt x="4255067"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sz="1200">
                <a:latin typeface="Arial" panose="020B0604020202020204" pitchFamily="34" charset="0"/>
                <a:cs typeface="Arial" panose="020B0604020202020204" pitchFamily="34" charset="0"/>
              </a:endParaRPr>
            </a:p>
          </p:txBody>
        </p:sp>
        <p:sp>
          <p:nvSpPr>
            <p:cNvPr id="29" name="TextBox 7"/>
            <p:cNvSpPr txBox="1"/>
            <p:nvPr/>
          </p:nvSpPr>
          <p:spPr>
            <a:xfrm>
              <a:off x="101600" y="-38100"/>
              <a:ext cx="4270457" cy="6477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0" name="Group 5"/>
          <p:cNvGrpSpPr/>
          <p:nvPr/>
        </p:nvGrpSpPr>
        <p:grpSpPr>
          <a:xfrm>
            <a:off x="7969043" y="2479638"/>
            <a:ext cx="3334737" cy="454406"/>
            <a:chOff x="0" y="0"/>
            <a:chExt cx="4473657" cy="609600"/>
          </a:xfrm>
        </p:grpSpPr>
        <p:sp>
          <p:nvSpPr>
            <p:cNvPr id="31" name="Freeform 6"/>
            <p:cNvSpPr/>
            <p:nvPr/>
          </p:nvSpPr>
          <p:spPr>
            <a:xfrm>
              <a:off x="3008" y="0"/>
              <a:ext cx="4467640" cy="609600"/>
            </a:xfrm>
            <a:custGeom>
              <a:avLst/>
              <a:gdLst/>
              <a:ahLst/>
              <a:cxnLst/>
              <a:rect l="l" t="t" r="r" b="b"/>
              <a:pathLst>
                <a:path w="4467640" h="609600">
                  <a:moveTo>
                    <a:pt x="4255067" y="0"/>
                  </a:moveTo>
                  <a:lnTo>
                    <a:pt x="9374" y="0"/>
                  </a:lnTo>
                  <a:cubicBezTo>
                    <a:pt x="6505" y="0"/>
                    <a:pt x="3811" y="1379"/>
                    <a:pt x="2134" y="3706"/>
                  </a:cubicBezTo>
                  <a:cubicBezTo>
                    <a:pt x="457" y="6033"/>
                    <a:pt x="0" y="9025"/>
                    <a:pt x="907" y="11746"/>
                  </a:cubicBezTo>
                  <a:lnTo>
                    <a:pt x="196277" y="597854"/>
                  </a:lnTo>
                  <a:cubicBezTo>
                    <a:pt x="198615" y="604868"/>
                    <a:pt x="205180" y="609600"/>
                    <a:pt x="212574" y="609600"/>
                  </a:cubicBezTo>
                  <a:lnTo>
                    <a:pt x="4458267" y="609600"/>
                  </a:lnTo>
                  <a:cubicBezTo>
                    <a:pt x="4461136" y="609600"/>
                    <a:pt x="4463830" y="608221"/>
                    <a:pt x="4465507" y="605894"/>
                  </a:cubicBezTo>
                  <a:cubicBezTo>
                    <a:pt x="4467185" y="603567"/>
                    <a:pt x="4467641" y="600575"/>
                    <a:pt x="4466734" y="597854"/>
                  </a:cubicBezTo>
                  <a:lnTo>
                    <a:pt x="4271365" y="11746"/>
                  </a:lnTo>
                  <a:cubicBezTo>
                    <a:pt x="4269026" y="4732"/>
                    <a:pt x="4262461" y="0"/>
                    <a:pt x="4255067"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sz="1200">
                <a:latin typeface="Arial" panose="020B0604020202020204" pitchFamily="34" charset="0"/>
                <a:cs typeface="Arial" panose="020B0604020202020204" pitchFamily="34" charset="0"/>
              </a:endParaRPr>
            </a:p>
          </p:txBody>
        </p:sp>
        <p:sp>
          <p:nvSpPr>
            <p:cNvPr id="32" name="TextBox 7"/>
            <p:cNvSpPr txBox="1"/>
            <p:nvPr/>
          </p:nvSpPr>
          <p:spPr>
            <a:xfrm>
              <a:off x="101600" y="-38100"/>
              <a:ext cx="4270457" cy="6477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3" name="Group 5"/>
          <p:cNvGrpSpPr/>
          <p:nvPr/>
        </p:nvGrpSpPr>
        <p:grpSpPr>
          <a:xfrm>
            <a:off x="766973" y="2450999"/>
            <a:ext cx="3334737" cy="454406"/>
            <a:chOff x="0" y="0"/>
            <a:chExt cx="4473657" cy="609600"/>
          </a:xfrm>
        </p:grpSpPr>
        <p:sp>
          <p:nvSpPr>
            <p:cNvPr id="34" name="Freeform 6"/>
            <p:cNvSpPr/>
            <p:nvPr/>
          </p:nvSpPr>
          <p:spPr>
            <a:xfrm>
              <a:off x="3008" y="0"/>
              <a:ext cx="4467640" cy="609600"/>
            </a:xfrm>
            <a:custGeom>
              <a:avLst/>
              <a:gdLst/>
              <a:ahLst/>
              <a:cxnLst/>
              <a:rect l="l" t="t" r="r" b="b"/>
              <a:pathLst>
                <a:path w="4467640" h="609600">
                  <a:moveTo>
                    <a:pt x="4255067" y="0"/>
                  </a:moveTo>
                  <a:lnTo>
                    <a:pt x="9374" y="0"/>
                  </a:lnTo>
                  <a:cubicBezTo>
                    <a:pt x="6505" y="0"/>
                    <a:pt x="3811" y="1379"/>
                    <a:pt x="2134" y="3706"/>
                  </a:cubicBezTo>
                  <a:cubicBezTo>
                    <a:pt x="457" y="6033"/>
                    <a:pt x="0" y="9025"/>
                    <a:pt x="907" y="11746"/>
                  </a:cubicBezTo>
                  <a:lnTo>
                    <a:pt x="196277" y="597854"/>
                  </a:lnTo>
                  <a:cubicBezTo>
                    <a:pt x="198615" y="604868"/>
                    <a:pt x="205180" y="609600"/>
                    <a:pt x="212574" y="609600"/>
                  </a:cubicBezTo>
                  <a:lnTo>
                    <a:pt x="4458267" y="609600"/>
                  </a:lnTo>
                  <a:cubicBezTo>
                    <a:pt x="4461136" y="609600"/>
                    <a:pt x="4463830" y="608221"/>
                    <a:pt x="4465507" y="605894"/>
                  </a:cubicBezTo>
                  <a:cubicBezTo>
                    <a:pt x="4467185" y="603567"/>
                    <a:pt x="4467641" y="600575"/>
                    <a:pt x="4466734" y="597854"/>
                  </a:cubicBezTo>
                  <a:lnTo>
                    <a:pt x="4271365" y="11746"/>
                  </a:lnTo>
                  <a:cubicBezTo>
                    <a:pt x="4269026" y="4732"/>
                    <a:pt x="4262461" y="0"/>
                    <a:pt x="4255067"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pPr algn="ctr"/>
              <a:r>
                <a:rPr lang="en-US" b="1" dirty="0" err="1" smtClean="0">
                  <a:latin typeface="Arial" panose="020B0604020202020204" pitchFamily="34" charset="0"/>
                  <a:cs typeface="Arial" panose="020B0604020202020204" pitchFamily="34" charset="0"/>
                </a:rPr>
                <a:t>Tổng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số</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tài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khoản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của</a:t>
              </a:r>
              <a:r>
                <a:rPr lang="en-US" b="1" dirty="0" smtClean="0">
                  <a:latin typeface="Arial" panose="020B0604020202020204" pitchFamily="34" charset="0"/>
                  <a:cs typeface="Arial" panose="020B0604020202020204" pitchFamily="34" charset="0"/>
                </a:rPr>
                <a:t> NĐT</a:t>
              </a:r>
              <a:endParaRPr lang="en-US" b="1" dirty="0">
                <a:latin typeface="Arial" panose="020B0604020202020204" pitchFamily="34" charset="0"/>
                <a:cs typeface="Arial" panose="020B0604020202020204" pitchFamily="34" charset="0"/>
              </a:endParaRPr>
            </a:p>
          </p:txBody>
        </p:sp>
        <p:sp>
          <p:nvSpPr>
            <p:cNvPr id="35" name="TextBox 7"/>
            <p:cNvSpPr txBox="1"/>
            <p:nvPr/>
          </p:nvSpPr>
          <p:spPr>
            <a:xfrm>
              <a:off x="101600" y="-38100"/>
              <a:ext cx="4270457" cy="6477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39" name="TextBox 30"/>
          <p:cNvSpPr txBox="1"/>
          <p:nvPr/>
        </p:nvSpPr>
        <p:spPr>
          <a:xfrm>
            <a:off x="4775199" y="2490550"/>
            <a:ext cx="2647369" cy="312330"/>
          </a:xfrm>
          <a:prstGeom prst="rect">
            <a:avLst/>
          </a:prstGeom>
        </p:spPr>
        <p:txBody>
          <a:bodyPr wrap="square" lIns="0" tIns="0" rIns="0" bIns="0" rtlCol="0" anchor="t">
            <a:spAutoFit/>
          </a:bodyPr>
          <a:lstStyle/>
          <a:p>
            <a:pPr algn="ctr">
              <a:lnSpc>
                <a:spcPts val="2633"/>
              </a:lnSpc>
            </a:pPr>
            <a:r>
              <a:rPr lang="en-US" sz="2133" b="1" spc="-61" dirty="0" err="1" smtClean="0">
                <a:solidFill>
                  <a:srgbClr val="112D4E"/>
                </a:solidFill>
                <a:latin typeface="Arial" panose="020B0604020202020204" pitchFamily="34" charset="0"/>
                <a:cs typeface="Arial" panose="020B0604020202020204" pitchFamily="34" charset="0"/>
              </a:rPr>
              <a:t>Hoạt</a:t>
            </a:r>
            <a:r>
              <a:rPr lang="en-US" sz="2133" b="1" spc="-61" dirty="0" smtClean="0">
                <a:solidFill>
                  <a:srgbClr val="112D4E"/>
                </a:solidFill>
                <a:latin typeface="Arial" panose="020B0604020202020204" pitchFamily="34" charset="0"/>
                <a:cs typeface="Arial" panose="020B0604020202020204" pitchFamily="34" charset="0"/>
              </a:rPr>
              <a:t> </a:t>
            </a:r>
            <a:r>
              <a:rPr lang="en-US" sz="2133" b="1" spc="-61" dirty="0" err="1" smtClean="0">
                <a:solidFill>
                  <a:srgbClr val="112D4E"/>
                </a:solidFill>
                <a:latin typeface="Arial" panose="020B0604020202020204" pitchFamily="34" charset="0"/>
                <a:cs typeface="Arial" panose="020B0604020202020204" pitchFamily="34" charset="0"/>
              </a:rPr>
              <a:t>động</a:t>
            </a:r>
            <a:r>
              <a:rPr lang="en-US" sz="2133" b="1" spc="-61" dirty="0" smtClean="0">
                <a:solidFill>
                  <a:srgbClr val="112D4E"/>
                </a:solidFill>
                <a:latin typeface="Arial" panose="020B0604020202020204" pitchFamily="34" charset="0"/>
                <a:cs typeface="Arial" panose="020B0604020202020204" pitchFamily="34" charset="0"/>
              </a:rPr>
              <a:t> </a:t>
            </a:r>
            <a:r>
              <a:rPr lang="en-US" sz="2133" b="1" spc="-61" dirty="0" err="1" smtClean="0">
                <a:solidFill>
                  <a:srgbClr val="112D4E"/>
                </a:solidFill>
                <a:latin typeface="Arial" panose="020B0604020202020204" pitchFamily="34" charset="0"/>
                <a:cs typeface="Arial" panose="020B0604020202020204" pitchFamily="34" charset="0"/>
              </a:rPr>
              <a:t>lưu</a:t>
            </a:r>
            <a:r>
              <a:rPr lang="en-US" sz="2133" b="1" spc="-61" dirty="0" smtClean="0">
                <a:solidFill>
                  <a:srgbClr val="112D4E"/>
                </a:solidFill>
                <a:latin typeface="Arial" panose="020B0604020202020204" pitchFamily="34" charset="0"/>
                <a:cs typeface="Arial" panose="020B0604020202020204" pitchFamily="34" charset="0"/>
              </a:rPr>
              <a:t> </a:t>
            </a:r>
            <a:r>
              <a:rPr lang="en-US" sz="2133" b="1" spc="-61" dirty="0" err="1" smtClean="0">
                <a:solidFill>
                  <a:srgbClr val="112D4E"/>
                </a:solidFill>
                <a:latin typeface="Arial" panose="020B0604020202020204" pitchFamily="34" charset="0"/>
                <a:cs typeface="Arial" panose="020B0604020202020204" pitchFamily="34" charset="0"/>
              </a:rPr>
              <a:t>ký</a:t>
            </a:r>
            <a:endParaRPr lang="en-US" sz="2133" b="1" spc="-61" dirty="0">
              <a:solidFill>
                <a:srgbClr val="112D4E"/>
              </a:solidFill>
              <a:latin typeface="Arial" panose="020B0604020202020204" pitchFamily="34" charset="0"/>
              <a:cs typeface="Arial" panose="020B0604020202020204" pitchFamily="34" charset="0"/>
            </a:endParaRPr>
          </a:p>
        </p:txBody>
      </p:sp>
      <p:sp>
        <p:nvSpPr>
          <p:cNvPr id="40" name="TextBox 30"/>
          <p:cNvSpPr txBox="1"/>
          <p:nvPr/>
        </p:nvSpPr>
        <p:spPr>
          <a:xfrm>
            <a:off x="8131149" y="2533617"/>
            <a:ext cx="3010523" cy="302647"/>
          </a:xfrm>
          <a:prstGeom prst="rect">
            <a:avLst/>
          </a:prstGeom>
        </p:spPr>
        <p:txBody>
          <a:bodyPr wrap="square" lIns="0" tIns="0" rIns="0" bIns="0" rtlCol="0" anchor="t">
            <a:spAutoFit/>
          </a:bodyPr>
          <a:lstStyle/>
          <a:p>
            <a:pPr algn="ctr">
              <a:lnSpc>
                <a:spcPts val="2633"/>
              </a:lnSpc>
            </a:pPr>
            <a:r>
              <a:rPr lang="en-US" b="1" spc="-61" dirty="0" err="1" smtClean="0">
                <a:solidFill>
                  <a:srgbClr val="112D4E"/>
                </a:solidFill>
                <a:latin typeface="Arial" panose="020B0604020202020204" pitchFamily="34" charset="0"/>
                <a:cs typeface="Arial" panose="020B0604020202020204" pitchFamily="34" charset="0"/>
              </a:rPr>
              <a:t>Hoạt</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động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vay</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và</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cho</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vay</a:t>
            </a:r>
            <a:endParaRPr lang="en-US" b="1" spc="-61" dirty="0">
              <a:solidFill>
                <a:srgbClr val="112D4E"/>
              </a:solidFill>
              <a:latin typeface="Arial" panose="020B0604020202020204" pitchFamily="34" charset="0"/>
              <a:cs typeface="Arial" panose="020B0604020202020204" pitchFamily="34" charset="0"/>
            </a:endParaRPr>
          </a:p>
        </p:txBody>
      </p:sp>
      <p:sp>
        <p:nvSpPr>
          <p:cNvPr id="20" name="TextBox 37"/>
          <p:cNvSpPr txBox="1"/>
          <p:nvPr/>
        </p:nvSpPr>
        <p:spPr>
          <a:xfrm>
            <a:off x="11363036" y="6273307"/>
            <a:ext cx="850895" cy="512961"/>
          </a:xfrm>
          <a:prstGeom prst="rect">
            <a:avLst/>
          </a:prstGeom>
        </p:spPr>
        <p:txBody>
          <a:bodyPr wrap="square" lIns="0" tIns="0" rIns="0" bIns="0" rtlCol="0" anchor="t">
            <a:spAutoFit/>
          </a:bodyPr>
          <a:lstStyle/>
          <a:p>
            <a:pPr>
              <a:lnSpc>
                <a:spcPts val="3998"/>
              </a:lnSpc>
              <a:spcBef>
                <a:spcPct val="0"/>
              </a:spcBef>
            </a:pPr>
            <a:r>
              <a:rPr lang="en-US" sz="1200" i="1" dirty="0">
                <a:latin typeface="Arial Narrow" panose="020B0606020202030204" pitchFamily="34" charset="0"/>
              </a:rPr>
              <a:t>©VSDC</a:t>
            </a:r>
          </a:p>
        </p:txBody>
      </p:sp>
      <p:sp>
        <p:nvSpPr>
          <p:cNvPr id="23" name="Subtitle 2"/>
          <p:cNvSpPr txBox="1">
            <a:spLocks/>
          </p:cNvSpPr>
          <p:nvPr/>
        </p:nvSpPr>
        <p:spPr>
          <a:xfrm>
            <a:off x="-27360" y="1037118"/>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5" name="Slide Number Placeholder 4"/>
          <p:cNvSpPr>
            <a:spLocks noGrp="1"/>
          </p:cNvSpPr>
          <p:nvPr>
            <p:ph type="sldNum" sz="quarter" idx="12"/>
          </p:nvPr>
        </p:nvSpPr>
        <p:spPr>
          <a:xfrm>
            <a:off x="5464522" y="6273307"/>
            <a:ext cx="462148" cy="365125"/>
          </a:xfrm>
        </p:spPr>
        <p:txBody>
          <a:bodyPr/>
          <a:lstStyle/>
          <a:p>
            <a:fld id="{4BB0AFC8-688B-40E6-B113-10DF63D29C36}" type="slidenum">
              <a:rPr lang="en-US" sz="2000" smtClean="0"/>
              <a:t>4</a:t>
            </a:fld>
            <a:endParaRPr lang="en-US" sz="2000" dirty="0"/>
          </a:p>
        </p:txBody>
      </p:sp>
    </p:spTree>
    <p:extLst>
      <p:ext uri="{BB962C8B-B14F-4D97-AF65-F5344CB8AC3E}">
        <p14:creationId xmlns:p14="http://schemas.microsoft.com/office/powerpoint/2010/main" val="303326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txBox="1"/>
          <p:nvPr/>
        </p:nvSpPr>
        <p:spPr>
          <a:xfrm>
            <a:off x="373658" y="464446"/>
            <a:ext cx="11379200" cy="1785104"/>
          </a:xfrm>
          <a:prstGeom prst="rect">
            <a:avLst/>
          </a:prstGeom>
        </p:spPr>
        <p:txBody>
          <a:bodyPr wrap="square" lIns="0" tIns="0" rIns="0" bIns="0" rtlCol="0" anchor="t">
            <a:spAutoFit/>
          </a:bodyPr>
          <a:lstStyle/>
          <a:p>
            <a:pPr algn="ctr"/>
            <a:r>
              <a:rPr lang="en-US" sz="3200" b="1" spc="-141" dirty="0" smtClean="0">
                <a:solidFill>
                  <a:srgbClr val="112D4E"/>
                </a:solidFill>
                <a:latin typeface="Arial" panose="020B0604020202020204" pitchFamily="34" charset="0"/>
                <a:cs typeface="Arial" panose="020B0604020202020204" pitchFamily="34" charset="0"/>
              </a:rPr>
              <a:t>          </a:t>
            </a:r>
          </a:p>
          <a:p>
            <a:pPr algn="ctr"/>
            <a:endParaRPr lang="en-US" sz="3200" b="1" spc="-141" dirty="0" smtClean="0">
              <a:solidFill>
                <a:srgbClr val="112D4E"/>
              </a:solidFill>
              <a:latin typeface="Arial" panose="020B0604020202020204" pitchFamily="34" charset="0"/>
              <a:cs typeface="Arial" panose="020B0604020202020204" pitchFamily="34" charset="0"/>
            </a:endParaRPr>
          </a:p>
          <a:p>
            <a:pPr algn="ctr"/>
            <a:r>
              <a:rPr lang="en-US" sz="3200" b="1" spc="-141" dirty="0" smtClean="0">
                <a:solidFill>
                  <a:srgbClr val="112D4E"/>
                </a:solidFill>
                <a:latin typeface="Arial" panose="020B0604020202020204" pitchFamily="34" charset="0"/>
                <a:cs typeface="Arial" panose="020B0604020202020204" pitchFamily="34" charset="0"/>
              </a:rPr>
              <a:t>I.</a:t>
            </a:r>
            <a:r>
              <a:rPr lang="en-US" sz="3200" b="1" spc="-141" dirty="0" smtClean="0">
                <a:latin typeface="Arial" panose="020B0604020202020204" pitchFamily="34" charset="0"/>
                <a:cs typeface="Arial" panose="020B0604020202020204" pitchFamily="34" charset="0"/>
              </a:rPr>
              <a:t>1</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Về</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số</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liệu</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hoạt</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động</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nghiệp</a:t>
            </a:r>
            <a:r>
              <a:rPr lang="en-US" sz="3200" b="1" spc="-141" dirty="0">
                <a:latin typeface="Arial" panose="020B0604020202020204" pitchFamily="34" charset="0"/>
                <a:cs typeface="Arial" panose="020B0604020202020204" pitchFamily="34" charset="0"/>
              </a:rPr>
              <a:t> </a:t>
            </a:r>
            <a:r>
              <a:rPr lang="en-US" sz="3200" b="1" spc="-141" dirty="0" err="1">
                <a:latin typeface="Arial" panose="020B0604020202020204" pitchFamily="34" charset="0"/>
                <a:cs typeface="Arial" panose="020B0604020202020204" pitchFamily="34" charset="0"/>
              </a:rPr>
              <a:t>vụ</a:t>
            </a:r>
            <a:endParaRPr lang="en-US" sz="3200" b="1" spc="-141" dirty="0">
              <a:latin typeface="Arial" panose="020B0604020202020204" pitchFamily="34" charset="0"/>
              <a:cs typeface="Arial" panose="020B0604020202020204" pitchFamily="34" charset="0"/>
            </a:endParaRPr>
          </a:p>
          <a:p>
            <a:pPr algn="ctr"/>
            <a:r>
              <a:rPr lang="en-US" sz="2000" b="1" spc="-141" dirty="0" smtClean="0">
                <a:solidFill>
                  <a:srgbClr val="112D4E"/>
                </a:solidFill>
                <a:latin typeface="Arial" panose="020B0604020202020204" pitchFamily="34" charset="0"/>
                <a:cs typeface="Arial" panose="020B0604020202020204" pitchFamily="34" charset="0"/>
              </a:rPr>
              <a:t> </a:t>
            </a:r>
            <a:endParaRPr lang="en-US" sz="2000" b="1" spc="-141" dirty="0">
              <a:solidFill>
                <a:srgbClr val="112D4E"/>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07E85EC-4B2E-F209-4BB3-83E3A525F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48" y="64824"/>
            <a:ext cx="4596104" cy="2115025"/>
          </a:xfrm>
          <a:prstGeom prst="rect">
            <a:avLst/>
          </a:prstGeom>
        </p:spPr>
      </p:pic>
      <p:sp>
        <p:nvSpPr>
          <p:cNvPr id="22" name="Rectangle 21"/>
          <p:cNvSpPr/>
          <p:nvPr/>
        </p:nvSpPr>
        <p:spPr>
          <a:xfrm>
            <a:off x="1092530" y="3203988"/>
            <a:ext cx="4607626" cy="3318857"/>
          </a:xfrm>
          <a:prstGeom prst="rect">
            <a:avLst/>
          </a:prstGeom>
        </p:spPr>
        <p:txBody>
          <a:bodyPr wrap="square">
            <a:spAutoFit/>
          </a:bodyPr>
          <a:lstStyle/>
          <a:p>
            <a:pPr marL="285750" indent="-285750" algn="just">
              <a:spcBef>
                <a:spcPts val="200"/>
              </a:spcBef>
              <a:spcAft>
                <a:spcPts val="200"/>
              </a:spcAft>
              <a:buFont typeface="Arial" panose="020B0604020202020204" pitchFamily="34" charset="0"/>
              <a:buChar char="•"/>
            </a:pPr>
            <a:r>
              <a:rPr lang="nl-NL" sz="1600" dirty="0" smtClean="0">
                <a:latin typeface="Arial" panose="020B0604020202020204" pitchFamily="34" charset="0"/>
                <a:cs typeface="Arial" panose="020B0604020202020204" pitchFamily="34" charset="0"/>
              </a:rPr>
              <a:t>Đăng ký </a:t>
            </a:r>
            <a:r>
              <a:rPr lang="nl-NL" sz="1600" dirty="0">
                <a:latin typeface="Arial" panose="020B0604020202020204" pitchFamily="34" charset="0"/>
                <a:cs typeface="Arial" panose="020B0604020202020204" pitchFamily="34" charset="0"/>
              </a:rPr>
              <a:t>mới </a:t>
            </a:r>
            <a:r>
              <a:rPr lang="nl-NL" sz="1600" b="1" dirty="0" smtClean="0">
                <a:latin typeface="Arial" panose="020B0604020202020204" pitchFamily="34" charset="0"/>
                <a:cs typeface="Arial" panose="020B0604020202020204" pitchFamily="34" charset="0"/>
              </a:rPr>
              <a:t>478</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mã cổ phiếu, trái phiếu với tổng số lượng hơn </a:t>
            </a:r>
            <a:r>
              <a:rPr lang="nl-NL" sz="1600" b="1" dirty="0" smtClean="0">
                <a:latin typeface="Arial" panose="020B0604020202020204" pitchFamily="34" charset="0"/>
                <a:cs typeface="Arial" panose="020B0604020202020204" pitchFamily="34" charset="0"/>
              </a:rPr>
              <a:t>2.735</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 cổ phiếu, trái phiếu</a:t>
            </a:r>
            <a:r>
              <a:rPr lang="nl-NL"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Đăng ký bổ sung </a:t>
            </a:r>
            <a:r>
              <a:rPr lang="nl-NL" sz="1600" b="1" dirty="0" smtClean="0">
                <a:latin typeface="Arial" panose="020B0604020202020204" pitchFamily="34" charset="0"/>
                <a:cs typeface="Arial" panose="020B0604020202020204" pitchFamily="34" charset="0"/>
              </a:rPr>
              <a:t>336</a:t>
            </a:r>
            <a:r>
              <a:rPr lang="nl-NL" sz="1600" dirty="0" smtClean="0">
                <a:latin typeface="Arial" panose="020B0604020202020204" pitchFamily="34" charset="0"/>
                <a:cs typeface="Arial" panose="020B0604020202020204" pitchFamily="34" charset="0"/>
              </a:rPr>
              <a:t> đợt cổ </a:t>
            </a:r>
            <a:r>
              <a:rPr lang="nl-NL" sz="1600" dirty="0">
                <a:latin typeface="Arial" panose="020B0604020202020204" pitchFamily="34" charset="0"/>
                <a:cs typeface="Arial" panose="020B0604020202020204" pitchFamily="34" charset="0"/>
              </a:rPr>
              <a:t>phiếu, trái phiếu với tổng số lượng hơn </a:t>
            </a:r>
            <a:r>
              <a:rPr lang="nl-NL" sz="1600" b="1" dirty="0" smtClean="0">
                <a:latin typeface="Arial" panose="020B0604020202020204" pitchFamily="34" charset="0"/>
                <a:cs typeface="Arial" panose="020B0604020202020204" pitchFamily="34" charset="0"/>
              </a:rPr>
              <a:t>16.378</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 cổ phiếu, trái phiếu.</a:t>
            </a:r>
          </a:p>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Hủy đăng </a:t>
            </a:r>
            <a:r>
              <a:rPr lang="nl-NL" sz="1600" dirty="0">
                <a:latin typeface="Arial" panose="020B0604020202020204" pitchFamily="34" charset="0"/>
                <a:cs typeface="Arial" panose="020B0604020202020204" pitchFamily="34" charset="0"/>
              </a:rPr>
              <a:t>ký </a:t>
            </a:r>
            <a:r>
              <a:rPr lang="nl-NL" sz="1600" b="1" dirty="0">
                <a:latin typeface="Arial" panose="020B0604020202020204" pitchFamily="34" charset="0"/>
                <a:cs typeface="Arial" panose="020B0604020202020204" pitchFamily="34" charset="0"/>
              </a:rPr>
              <a:t>25</a:t>
            </a:r>
            <a:r>
              <a:rPr lang="nl-NL" sz="1600" dirty="0">
                <a:latin typeface="Arial" panose="020B0604020202020204" pitchFamily="34" charset="0"/>
                <a:cs typeface="Arial" panose="020B0604020202020204" pitchFamily="34" charset="0"/>
              </a:rPr>
              <a:t> mã cổ phiếu với tổng số lượng hơn </a:t>
            </a:r>
            <a:r>
              <a:rPr lang="nl-NL" sz="1600" b="1" dirty="0" smtClean="0">
                <a:latin typeface="Arial" panose="020B0604020202020204" pitchFamily="34" charset="0"/>
                <a:cs typeface="Arial" panose="020B0604020202020204" pitchFamily="34" charset="0"/>
              </a:rPr>
              <a:t>419</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 cổ </a:t>
            </a:r>
            <a:r>
              <a:rPr lang="nl-NL" sz="1600" dirty="0" smtClean="0">
                <a:latin typeface="Arial" panose="020B0604020202020204" pitchFamily="34" charset="0"/>
                <a:cs typeface="Arial" panose="020B0604020202020204" pitchFamily="34" charset="0"/>
              </a:rPr>
              <a:t>phiếu</a:t>
            </a:r>
          </a:p>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Hủy </a:t>
            </a:r>
            <a:r>
              <a:rPr lang="nl-NL" sz="1600" dirty="0">
                <a:latin typeface="Arial" panose="020B0604020202020204" pitchFamily="34" charset="0"/>
                <a:cs typeface="Arial" panose="020B0604020202020204" pitchFamily="34" charset="0"/>
              </a:rPr>
              <a:t>đăng ký một phần </a:t>
            </a:r>
            <a:r>
              <a:rPr lang="nl-NL" sz="1600" b="1" dirty="0" smtClean="0">
                <a:latin typeface="Arial" panose="020B0604020202020204" pitchFamily="34" charset="0"/>
                <a:cs typeface="Arial" panose="020B0604020202020204" pitchFamily="34" charset="0"/>
              </a:rPr>
              <a:t>164</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mã trái phiếu với tổng số lượng hơn </a:t>
            </a:r>
            <a:r>
              <a:rPr lang="nl-NL" sz="1600" b="1" dirty="0" smtClean="0">
                <a:latin typeface="Arial" panose="020B0604020202020204" pitchFamily="34" charset="0"/>
                <a:cs typeface="Arial" panose="020B0604020202020204" pitchFamily="34" charset="0"/>
              </a:rPr>
              <a:t>43</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 trái </a:t>
            </a:r>
            <a:r>
              <a:rPr lang="nl-NL" sz="1600" dirty="0" smtClean="0">
                <a:latin typeface="Arial" panose="020B0604020202020204" pitchFamily="34" charset="0"/>
                <a:cs typeface="Arial" panose="020B0604020202020204" pitchFamily="34" charset="0"/>
              </a:rPr>
              <a:t>phiếu</a:t>
            </a:r>
          </a:p>
          <a:p>
            <a:pPr marL="285750" indent="-285750">
              <a:buFont typeface="Arial" panose="020B0604020202020204" pitchFamily="34" charset="0"/>
              <a:buChar char="•"/>
            </a:pPr>
            <a:r>
              <a:rPr lang="nl-NL" sz="1600" dirty="0" smtClean="0">
                <a:latin typeface="Arial" panose="020B0604020202020204" pitchFamily="34" charset="0"/>
                <a:cs typeface="Arial" panose="020B0604020202020204" pitchFamily="34" charset="0"/>
              </a:rPr>
              <a:t>Hủy </a:t>
            </a:r>
            <a:r>
              <a:rPr lang="nl-NL" sz="1600" dirty="0">
                <a:latin typeface="Arial" panose="020B0604020202020204" pitchFamily="34" charset="0"/>
                <a:cs typeface="Arial" panose="020B0604020202020204" pitchFamily="34" charset="0"/>
              </a:rPr>
              <a:t>đăng ký toàn bộ </a:t>
            </a:r>
            <a:r>
              <a:rPr lang="nl-NL" sz="1600" b="1" dirty="0" smtClean="0">
                <a:latin typeface="Arial" panose="020B0604020202020204" pitchFamily="34" charset="0"/>
                <a:cs typeface="Arial" panose="020B0604020202020204" pitchFamily="34" charset="0"/>
              </a:rPr>
              <a:t>186</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mã trái phiếu với tổng số lượng hơn </a:t>
            </a:r>
            <a:r>
              <a:rPr lang="nl-NL" sz="1600" b="1" dirty="0" smtClean="0">
                <a:latin typeface="Arial" panose="020B0604020202020204" pitchFamily="34" charset="0"/>
                <a:cs typeface="Arial" panose="020B0604020202020204" pitchFamily="34" charset="0"/>
              </a:rPr>
              <a:t>954</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 trái phiếu.</a:t>
            </a:r>
            <a:endParaRPr lang="nl-NL"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6834768" y="3265430"/>
            <a:ext cx="4362963" cy="2852063"/>
          </a:xfrm>
          <a:prstGeom prst="rect">
            <a:avLst/>
          </a:prstGeom>
        </p:spPr>
        <p:txBody>
          <a:bodyPr wrap="square">
            <a:spAutoFit/>
          </a:bodyPr>
          <a:lstStyle/>
          <a:p>
            <a:pPr marL="476259" indent="-285750" algn="just">
              <a:spcBef>
                <a:spcPts val="200"/>
              </a:spcBef>
              <a:spcAft>
                <a:spcPts val="200"/>
              </a:spcAft>
              <a:buFont typeface="Arial" panose="020B0604020202020204" pitchFamily="34" charset="0"/>
              <a:buChar char="•"/>
            </a:pPr>
            <a:r>
              <a:rPr lang="nl-NL" sz="1600" dirty="0">
                <a:latin typeface="Arial" panose="020B0604020202020204" pitchFamily="34" charset="0"/>
                <a:cs typeface="Arial" panose="020B0604020202020204" pitchFamily="34" charset="0"/>
              </a:rPr>
              <a:t>Đ</a:t>
            </a:r>
            <a:r>
              <a:rPr lang="nl-NL" sz="1600" dirty="0" smtClean="0">
                <a:latin typeface="Arial" panose="020B0604020202020204" pitchFamily="34" charset="0"/>
                <a:cs typeface="Arial" panose="020B0604020202020204" pitchFamily="34" charset="0"/>
              </a:rPr>
              <a:t>ăng </a:t>
            </a:r>
            <a:r>
              <a:rPr lang="nl-NL" sz="1600" dirty="0">
                <a:latin typeface="Arial" panose="020B0604020202020204" pitchFamily="34" charset="0"/>
                <a:cs typeface="Arial" panose="020B0604020202020204" pitchFamily="34" charset="0"/>
              </a:rPr>
              <a:t>ký mới </a:t>
            </a:r>
            <a:r>
              <a:rPr lang="nl-NL" sz="1600" b="1" dirty="0">
                <a:latin typeface="Arial" panose="020B0604020202020204" pitchFamily="34" charset="0"/>
                <a:cs typeface="Arial" panose="020B0604020202020204" pitchFamily="34" charset="0"/>
              </a:rPr>
              <a:t>56</a:t>
            </a:r>
            <a:r>
              <a:rPr lang="nl-NL" sz="1600" dirty="0">
                <a:latin typeface="Arial" panose="020B0604020202020204" pitchFamily="34" charset="0"/>
                <a:cs typeface="Arial" panose="020B0604020202020204" pitchFamily="34" charset="0"/>
              </a:rPr>
              <a:t> mã chứng quyền có bảo đảm với tổng số lượng hơn </a:t>
            </a:r>
            <a:r>
              <a:rPr lang="nl-NL" sz="1600" b="1" dirty="0">
                <a:latin typeface="Arial" panose="020B0604020202020204" pitchFamily="34" charset="0"/>
                <a:cs typeface="Arial" panose="020B0604020202020204" pitchFamily="34" charset="0"/>
              </a:rPr>
              <a:t>764</a:t>
            </a:r>
            <a:r>
              <a:rPr lang="nl-NL" sz="1600" dirty="0">
                <a:latin typeface="Arial" panose="020B0604020202020204" pitchFamily="34" charset="0"/>
                <a:cs typeface="Arial" panose="020B0604020202020204" pitchFamily="34" charset="0"/>
              </a:rPr>
              <a:t> triệu chứng quyền; thực hiện </a:t>
            </a:r>
            <a:r>
              <a:rPr lang="nl-NL" sz="1600" b="1" dirty="0">
                <a:latin typeface="Arial" panose="020B0604020202020204" pitchFamily="34" charset="0"/>
                <a:cs typeface="Arial" panose="020B0604020202020204" pitchFamily="34" charset="0"/>
              </a:rPr>
              <a:t>05</a:t>
            </a:r>
            <a:r>
              <a:rPr lang="nl-NL" sz="1600" dirty="0">
                <a:latin typeface="Arial" panose="020B0604020202020204" pitchFamily="34" charset="0"/>
                <a:cs typeface="Arial" panose="020B0604020202020204" pitchFamily="34" charset="0"/>
              </a:rPr>
              <a:t> đợt đăng ký bổ sung chứng quyền với tổng số lượng </a:t>
            </a:r>
            <a:r>
              <a:rPr lang="nl-NL" sz="1600" b="1" dirty="0">
                <a:latin typeface="Arial" panose="020B0604020202020204" pitchFamily="34" charset="0"/>
                <a:cs typeface="Arial" panose="020B0604020202020204" pitchFamily="34" charset="0"/>
              </a:rPr>
              <a:t>115</a:t>
            </a:r>
            <a:r>
              <a:rPr lang="nl-NL" sz="1600" dirty="0">
                <a:latin typeface="Arial" panose="020B0604020202020204" pitchFamily="34" charset="0"/>
                <a:cs typeface="Arial" panose="020B0604020202020204" pitchFamily="34" charset="0"/>
              </a:rPr>
              <a:t> triệu chứng quyền; thực hiện hủy đăng ký </a:t>
            </a:r>
            <a:r>
              <a:rPr lang="nl-NL" sz="1600" b="1" dirty="0">
                <a:latin typeface="Arial" panose="020B0604020202020204" pitchFamily="34" charset="0"/>
                <a:cs typeface="Arial" panose="020B0604020202020204" pitchFamily="34" charset="0"/>
              </a:rPr>
              <a:t>228</a:t>
            </a:r>
            <a:r>
              <a:rPr lang="nl-NL" sz="1600" dirty="0">
                <a:latin typeface="Arial" panose="020B0604020202020204" pitchFamily="34" charset="0"/>
                <a:cs typeface="Arial" panose="020B0604020202020204" pitchFamily="34" charset="0"/>
              </a:rPr>
              <a:t> mã chứng quyền với tổng số lượng hơn </a:t>
            </a:r>
            <a:r>
              <a:rPr lang="nl-NL" sz="1600" b="1" dirty="0">
                <a:latin typeface="Arial" panose="020B0604020202020204" pitchFamily="34" charset="0"/>
                <a:cs typeface="Arial" panose="020B0604020202020204" pitchFamily="34" charset="0"/>
              </a:rPr>
              <a:t>2 tỷ </a:t>
            </a:r>
            <a:r>
              <a:rPr lang="nl-NL" sz="1600" dirty="0">
                <a:latin typeface="Arial" panose="020B0604020202020204" pitchFamily="34" charset="0"/>
                <a:cs typeface="Arial" panose="020B0604020202020204" pitchFamily="34" charset="0"/>
              </a:rPr>
              <a:t>chứng quyền</a:t>
            </a:r>
            <a:r>
              <a:rPr lang="nl-NL" sz="1600" dirty="0" smtClean="0">
                <a:latin typeface="Arial" panose="020B0604020202020204" pitchFamily="34" charset="0"/>
                <a:cs typeface="Arial" panose="020B0604020202020204" pitchFamily="34" charset="0"/>
              </a:rPr>
              <a:t>.</a:t>
            </a:r>
          </a:p>
          <a:p>
            <a:pPr marL="476259" indent="-285750" algn="just">
              <a:spcBef>
                <a:spcPts val="200"/>
              </a:spcBef>
              <a:spcAft>
                <a:spcPts val="200"/>
              </a:spcAft>
              <a:buFont typeface="Arial" panose="020B0604020202020204" pitchFamily="34" charset="0"/>
              <a:buChar char="•"/>
            </a:pPr>
            <a:r>
              <a:rPr lang="nl-NL" sz="1600" dirty="0">
                <a:latin typeface="Arial" panose="020B0604020202020204" pitchFamily="34" charset="0"/>
                <a:cs typeface="Arial" panose="020B0604020202020204" pitchFamily="34" charset="0"/>
              </a:rPr>
              <a:t>Đối với chứng chỉ quỹ ETF: thực hiện đăng ký mới </a:t>
            </a:r>
            <a:r>
              <a:rPr lang="nl-NL" sz="1600" b="1" dirty="0">
                <a:latin typeface="Arial" panose="020B0604020202020204" pitchFamily="34" charset="0"/>
                <a:cs typeface="Arial" panose="020B0604020202020204" pitchFamily="34" charset="0"/>
              </a:rPr>
              <a:t>02</a:t>
            </a:r>
            <a:r>
              <a:rPr lang="nl-NL" sz="1600" dirty="0">
                <a:latin typeface="Arial" panose="020B0604020202020204" pitchFamily="34" charset="0"/>
                <a:cs typeface="Arial" panose="020B0604020202020204" pitchFamily="34" charset="0"/>
              </a:rPr>
              <a:t> mã chứng chỉ quỹ ETF với tổng số lượng hơn </a:t>
            </a:r>
            <a:r>
              <a:rPr lang="nl-NL" sz="1600" b="1" dirty="0">
                <a:latin typeface="Arial" panose="020B0604020202020204" pitchFamily="34" charset="0"/>
                <a:cs typeface="Arial" panose="020B0604020202020204" pitchFamily="34" charset="0"/>
              </a:rPr>
              <a:t>10,3</a:t>
            </a:r>
            <a:r>
              <a:rPr lang="nl-NL" sz="1600" dirty="0">
                <a:latin typeface="Arial" panose="020B0604020202020204" pitchFamily="34" charset="0"/>
                <a:cs typeface="Arial" panose="020B0604020202020204" pitchFamily="34" charset="0"/>
              </a:rPr>
              <a:t> triệu chứng chỉ quỹ.</a:t>
            </a:r>
            <a:endParaRPr lang="en-US" sz="1600" dirty="0">
              <a:latin typeface="Arial" panose="020B0604020202020204" pitchFamily="34" charset="0"/>
              <a:ea typeface="Calibri" panose="020F0502020204030204" pitchFamily="34" charset="0"/>
              <a:cs typeface="Arial" panose="020B0604020202020204" pitchFamily="34" charset="0"/>
            </a:endParaRPr>
          </a:p>
        </p:txBody>
      </p:sp>
      <p:grpSp>
        <p:nvGrpSpPr>
          <p:cNvPr id="30" name="Group 5"/>
          <p:cNvGrpSpPr/>
          <p:nvPr/>
        </p:nvGrpSpPr>
        <p:grpSpPr>
          <a:xfrm>
            <a:off x="6901618" y="2294010"/>
            <a:ext cx="4461418" cy="786447"/>
            <a:chOff x="3008" y="-38100"/>
            <a:chExt cx="4467640" cy="1055043"/>
          </a:xfrm>
        </p:grpSpPr>
        <p:sp>
          <p:nvSpPr>
            <p:cNvPr id="31" name="Freeform 6"/>
            <p:cNvSpPr/>
            <p:nvPr/>
          </p:nvSpPr>
          <p:spPr>
            <a:xfrm>
              <a:off x="3008" y="0"/>
              <a:ext cx="4467640" cy="1016943"/>
            </a:xfrm>
            <a:custGeom>
              <a:avLst/>
              <a:gdLst/>
              <a:ahLst/>
              <a:cxnLst/>
              <a:rect l="l" t="t" r="r" b="b"/>
              <a:pathLst>
                <a:path w="4467640" h="609600">
                  <a:moveTo>
                    <a:pt x="4255067" y="0"/>
                  </a:moveTo>
                  <a:lnTo>
                    <a:pt x="9374" y="0"/>
                  </a:lnTo>
                  <a:cubicBezTo>
                    <a:pt x="6505" y="0"/>
                    <a:pt x="3811" y="1379"/>
                    <a:pt x="2134" y="3706"/>
                  </a:cubicBezTo>
                  <a:cubicBezTo>
                    <a:pt x="457" y="6033"/>
                    <a:pt x="0" y="9025"/>
                    <a:pt x="907" y="11746"/>
                  </a:cubicBezTo>
                  <a:lnTo>
                    <a:pt x="196277" y="597854"/>
                  </a:lnTo>
                  <a:cubicBezTo>
                    <a:pt x="198615" y="604868"/>
                    <a:pt x="205180" y="609600"/>
                    <a:pt x="212574" y="609600"/>
                  </a:cubicBezTo>
                  <a:lnTo>
                    <a:pt x="4458267" y="609600"/>
                  </a:lnTo>
                  <a:cubicBezTo>
                    <a:pt x="4461136" y="609600"/>
                    <a:pt x="4463830" y="608221"/>
                    <a:pt x="4465507" y="605894"/>
                  </a:cubicBezTo>
                  <a:cubicBezTo>
                    <a:pt x="4467185" y="603567"/>
                    <a:pt x="4467641" y="600575"/>
                    <a:pt x="4466734" y="597854"/>
                  </a:cubicBezTo>
                  <a:lnTo>
                    <a:pt x="4271365" y="11746"/>
                  </a:lnTo>
                  <a:cubicBezTo>
                    <a:pt x="4269026" y="4732"/>
                    <a:pt x="4262461" y="0"/>
                    <a:pt x="4255067"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sz="1200">
                <a:latin typeface="Arial" panose="020B0604020202020204" pitchFamily="34" charset="0"/>
                <a:cs typeface="Arial" panose="020B0604020202020204" pitchFamily="34" charset="0"/>
              </a:endParaRPr>
            </a:p>
          </p:txBody>
        </p:sp>
        <p:sp>
          <p:nvSpPr>
            <p:cNvPr id="32" name="TextBox 7"/>
            <p:cNvSpPr txBox="1"/>
            <p:nvPr/>
          </p:nvSpPr>
          <p:spPr>
            <a:xfrm>
              <a:off x="101600" y="-38100"/>
              <a:ext cx="4270457" cy="6477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grpSp>
        <p:nvGrpSpPr>
          <p:cNvPr id="33" name="Group 5"/>
          <p:cNvGrpSpPr/>
          <p:nvPr/>
        </p:nvGrpSpPr>
        <p:grpSpPr>
          <a:xfrm>
            <a:off x="881696" y="1578614"/>
            <a:ext cx="4689080" cy="1441711"/>
            <a:chOff x="101600" y="-38100"/>
            <a:chExt cx="6290552" cy="1934103"/>
          </a:xfrm>
        </p:grpSpPr>
        <p:sp>
          <p:nvSpPr>
            <p:cNvPr id="34" name="Freeform 6"/>
            <p:cNvSpPr/>
            <p:nvPr/>
          </p:nvSpPr>
          <p:spPr>
            <a:xfrm>
              <a:off x="163611" y="958261"/>
              <a:ext cx="6228541" cy="937742"/>
            </a:xfrm>
            <a:custGeom>
              <a:avLst/>
              <a:gdLst/>
              <a:ahLst/>
              <a:cxnLst/>
              <a:rect l="l" t="t" r="r" b="b"/>
              <a:pathLst>
                <a:path w="4467640" h="609600">
                  <a:moveTo>
                    <a:pt x="4255067" y="0"/>
                  </a:moveTo>
                  <a:lnTo>
                    <a:pt x="9374" y="0"/>
                  </a:lnTo>
                  <a:cubicBezTo>
                    <a:pt x="6505" y="0"/>
                    <a:pt x="3811" y="1379"/>
                    <a:pt x="2134" y="3706"/>
                  </a:cubicBezTo>
                  <a:cubicBezTo>
                    <a:pt x="457" y="6033"/>
                    <a:pt x="0" y="9025"/>
                    <a:pt x="907" y="11746"/>
                  </a:cubicBezTo>
                  <a:lnTo>
                    <a:pt x="196277" y="597854"/>
                  </a:lnTo>
                  <a:cubicBezTo>
                    <a:pt x="198615" y="604868"/>
                    <a:pt x="205180" y="609600"/>
                    <a:pt x="212574" y="609600"/>
                  </a:cubicBezTo>
                  <a:lnTo>
                    <a:pt x="4458267" y="609600"/>
                  </a:lnTo>
                  <a:cubicBezTo>
                    <a:pt x="4461136" y="609600"/>
                    <a:pt x="4463830" y="608221"/>
                    <a:pt x="4465507" y="605894"/>
                  </a:cubicBezTo>
                  <a:cubicBezTo>
                    <a:pt x="4467185" y="603567"/>
                    <a:pt x="4467641" y="600575"/>
                    <a:pt x="4466734" y="597854"/>
                  </a:cubicBezTo>
                  <a:lnTo>
                    <a:pt x="4271365" y="11746"/>
                  </a:lnTo>
                  <a:cubicBezTo>
                    <a:pt x="4269026" y="4732"/>
                    <a:pt x="4262461" y="0"/>
                    <a:pt x="4255067"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pPr algn="ctr"/>
              <a:r>
                <a:rPr lang="en-US" b="1" dirty="0" err="1" smtClean="0">
                  <a:latin typeface="Arial" panose="020B0604020202020204" pitchFamily="34" charset="0"/>
                  <a:cs typeface="Arial" panose="020B0604020202020204" pitchFamily="34" charset="0"/>
                </a:rPr>
                <a:t>Hoạt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động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đăng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ký</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hủy</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đăng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ký</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cổ</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phiếu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trái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phiếu</a:t>
              </a:r>
              <a:endParaRPr lang="en-US" b="1" dirty="0" smtClean="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
          <p:nvSpPr>
            <p:cNvPr id="35" name="TextBox 7"/>
            <p:cNvSpPr txBox="1"/>
            <p:nvPr/>
          </p:nvSpPr>
          <p:spPr>
            <a:xfrm>
              <a:off x="101600" y="-38100"/>
              <a:ext cx="4270457" cy="6477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40" name="TextBox 30"/>
          <p:cNvSpPr txBox="1"/>
          <p:nvPr/>
        </p:nvSpPr>
        <p:spPr>
          <a:xfrm>
            <a:off x="7251193" y="2390957"/>
            <a:ext cx="3946538" cy="666849"/>
          </a:xfrm>
          <a:prstGeom prst="rect">
            <a:avLst/>
          </a:prstGeom>
        </p:spPr>
        <p:txBody>
          <a:bodyPr wrap="square" lIns="0" tIns="0" rIns="0" bIns="0" rtlCol="0" anchor="t">
            <a:spAutoFit/>
          </a:bodyPr>
          <a:lstStyle/>
          <a:p>
            <a:pPr algn="ctr">
              <a:lnSpc>
                <a:spcPts val="2633"/>
              </a:lnSpc>
            </a:pPr>
            <a:r>
              <a:rPr lang="en-US" b="1" spc="-61" dirty="0" err="1" smtClean="0">
                <a:solidFill>
                  <a:srgbClr val="112D4E"/>
                </a:solidFill>
                <a:latin typeface="Arial" panose="020B0604020202020204" pitchFamily="34" charset="0"/>
                <a:cs typeface="Arial" panose="020B0604020202020204" pitchFamily="34" charset="0"/>
              </a:rPr>
              <a:t>Hoạt</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động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đăng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ký</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hủy</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đăng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ký</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chứng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quyền</a:t>
            </a:r>
            <a:r>
              <a:rPr lang="en-US" b="1" spc="-61" dirty="0" smtClean="0">
                <a:solidFill>
                  <a:srgbClr val="112D4E"/>
                </a:solidFill>
                <a:latin typeface="Arial" panose="020B0604020202020204" pitchFamily="34" charset="0"/>
                <a:cs typeface="Arial" panose="020B0604020202020204" pitchFamily="34" charset="0"/>
              </a:rPr>
              <a:t>/</a:t>
            </a:r>
            <a:r>
              <a:rPr lang="en-US" b="1" spc="-61" dirty="0" err="1" smtClean="0">
                <a:solidFill>
                  <a:srgbClr val="112D4E"/>
                </a:solidFill>
                <a:latin typeface="Arial" panose="020B0604020202020204" pitchFamily="34" charset="0"/>
                <a:cs typeface="Arial" panose="020B0604020202020204" pitchFamily="34" charset="0"/>
              </a:rPr>
              <a:t>chứng</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chỉ</a:t>
            </a:r>
            <a:r>
              <a:rPr lang="en-US" b="1" spc="-61" dirty="0" smtClean="0">
                <a:solidFill>
                  <a:srgbClr val="112D4E"/>
                </a:solidFill>
                <a:latin typeface="Arial" panose="020B0604020202020204" pitchFamily="34" charset="0"/>
                <a:cs typeface="Arial" panose="020B0604020202020204" pitchFamily="34" charset="0"/>
              </a:rPr>
              <a:t> </a:t>
            </a:r>
            <a:r>
              <a:rPr lang="en-US" b="1" spc="-61" dirty="0" err="1" smtClean="0">
                <a:solidFill>
                  <a:srgbClr val="112D4E"/>
                </a:solidFill>
                <a:latin typeface="Arial" panose="020B0604020202020204" pitchFamily="34" charset="0"/>
                <a:cs typeface="Arial" panose="020B0604020202020204" pitchFamily="34" charset="0"/>
              </a:rPr>
              <a:t>quỹ</a:t>
            </a:r>
            <a:r>
              <a:rPr lang="en-US" b="1" spc="-61" dirty="0" smtClean="0">
                <a:solidFill>
                  <a:srgbClr val="112D4E"/>
                </a:solidFill>
                <a:latin typeface="Arial" panose="020B0604020202020204" pitchFamily="34" charset="0"/>
                <a:cs typeface="Arial" panose="020B0604020202020204" pitchFamily="34" charset="0"/>
              </a:rPr>
              <a:t> ETF</a:t>
            </a:r>
            <a:endParaRPr lang="en-US" b="1" spc="-61" dirty="0">
              <a:solidFill>
                <a:srgbClr val="112D4E"/>
              </a:solidFill>
              <a:latin typeface="Arial" panose="020B0604020202020204" pitchFamily="34" charset="0"/>
              <a:cs typeface="Arial" panose="020B0604020202020204" pitchFamily="34" charset="0"/>
            </a:endParaRPr>
          </a:p>
        </p:txBody>
      </p:sp>
      <p:sp>
        <p:nvSpPr>
          <p:cNvPr id="23" name="TextBox 37"/>
          <p:cNvSpPr txBox="1"/>
          <p:nvPr/>
        </p:nvSpPr>
        <p:spPr>
          <a:xfrm>
            <a:off x="11363036" y="6273307"/>
            <a:ext cx="850895" cy="512961"/>
          </a:xfrm>
          <a:prstGeom prst="rect">
            <a:avLst/>
          </a:prstGeom>
        </p:spPr>
        <p:txBody>
          <a:bodyPr wrap="square" lIns="0" tIns="0" rIns="0" bIns="0" rtlCol="0" anchor="t">
            <a:spAutoFit/>
          </a:bodyPr>
          <a:lstStyle/>
          <a:p>
            <a:pPr>
              <a:lnSpc>
                <a:spcPts val="3998"/>
              </a:lnSpc>
              <a:spcBef>
                <a:spcPct val="0"/>
              </a:spcBef>
            </a:pPr>
            <a:r>
              <a:rPr lang="en-US" sz="1200" i="1" dirty="0">
                <a:latin typeface="Arial Narrow" panose="020B0606020202030204" pitchFamily="34" charset="0"/>
              </a:rPr>
              <a:t>©VSDC</a:t>
            </a:r>
          </a:p>
        </p:txBody>
      </p:sp>
      <p:sp>
        <p:nvSpPr>
          <p:cNvPr id="14" name="Subtitle 2"/>
          <p:cNvSpPr txBox="1">
            <a:spLocks/>
          </p:cNvSpPr>
          <p:nvPr/>
        </p:nvSpPr>
        <p:spPr>
          <a:xfrm>
            <a:off x="-222934" y="911737"/>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6126603" y="6374948"/>
            <a:ext cx="308758" cy="381152"/>
          </a:xfrm>
        </p:spPr>
        <p:txBody>
          <a:bodyPr/>
          <a:lstStyle/>
          <a:p>
            <a:fld id="{4BB0AFC8-688B-40E6-B113-10DF63D29C36}" type="slidenum">
              <a:rPr lang="en-US" sz="2000" smtClean="0"/>
              <a:t>5</a:t>
            </a:fld>
            <a:endParaRPr lang="en-US" sz="2000" dirty="0"/>
          </a:p>
        </p:txBody>
      </p:sp>
    </p:spTree>
    <p:extLst>
      <p:ext uri="{BB962C8B-B14F-4D97-AF65-F5344CB8AC3E}">
        <p14:creationId xmlns:p14="http://schemas.microsoft.com/office/powerpoint/2010/main" val="376637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350887" y="1431891"/>
            <a:ext cx="4927970" cy="984885"/>
          </a:xfrm>
          <a:prstGeom prst="rect">
            <a:avLst/>
          </a:prstGeom>
        </p:spPr>
        <p:txBody>
          <a:bodyPr wrap="square" lIns="0" tIns="0" rIns="0" bIns="0" rtlCol="0" anchor="t">
            <a:spAutoFit/>
          </a:bodyPr>
          <a:lstStyle/>
          <a:p>
            <a:r>
              <a:rPr lang="en-US" sz="3200" b="1" spc="-141" dirty="0" smtClean="0">
                <a:solidFill>
                  <a:srgbClr val="112D4E"/>
                </a:solidFill>
                <a:latin typeface="Arial" panose="020B0604020202020204" pitchFamily="34" charset="0"/>
                <a:cs typeface="Arial" panose="020B0604020202020204" pitchFamily="34" charset="0"/>
              </a:rPr>
              <a:t>I.1. </a:t>
            </a:r>
            <a:r>
              <a:rPr lang="en-US" sz="3200" b="1" spc="-141" dirty="0" err="1" smtClean="0">
                <a:solidFill>
                  <a:srgbClr val="112D4E"/>
                </a:solidFill>
                <a:latin typeface="Arial" panose="020B0604020202020204" pitchFamily="34" charset="0"/>
                <a:cs typeface="Arial" panose="020B0604020202020204" pitchFamily="34" charset="0"/>
              </a:rPr>
              <a:t>Số</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liệu</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hoạt</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động</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nghiệp</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vụ</a:t>
            </a:r>
            <a:endParaRPr lang="en-US" sz="3200" b="1" spc="-141" dirty="0">
              <a:solidFill>
                <a:srgbClr val="112D4E"/>
              </a:solidFill>
              <a:latin typeface="Arial" panose="020B0604020202020204" pitchFamily="34" charset="0"/>
              <a:cs typeface="Arial" panose="020B0604020202020204" pitchFamily="34" charset="0"/>
            </a:endParaRPr>
          </a:p>
        </p:txBody>
      </p:sp>
      <p:sp>
        <p:nvSpPr>
          <p:cNvPr id="16" name="TextBox 16"/>
          <p:cNvSpPr txBox="1"/>
          <p:nvPr/>
        </p:nvSpPr>
        <p:spPr>
          <a:xfrm>
            <a:off x="6898344" y="1100182"/>
            <a:ext cx="4668834" cy="3549690"/>
          </a:xfrm>
          <a:prstGeom prst="rect">
            <a:avLst/>
          </a:prstGeom>
        </p:spPr>
        <p:txBody>
          <a:bodyPr wrap="square" lIns="0" tIns="0" rIns="0" bIns="0" rtlCol="0" anchor="t">
            <a:spAutoFit/>
          </a:bodyPr>
          <a:lstStyle/>
          <a:p>
            <a:pPr>
              <a:defRPr/>
            </a:pPr>
            <a:r>
              <a:rPr lang="en-US" sz="1400" spc="-30" dirty="0" err="1">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hực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5.126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bỏ</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2.145</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trả</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tức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95</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thưởng</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38</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trả</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tức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843</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mua</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31</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05</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vốn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gốc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lãi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phủ</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277</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137.452</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tỷ</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đồng</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vốn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gốc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lãi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ty: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1.505</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257.421</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tỷ</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04</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endPar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000"/>
              </a:lnSpc>
              <a:buFont typeface="Arial" panose="020B0604020202020204" pitchFamily="34" charset="0"/>
              <a:buChar char="•"/>
              <a:defRPr/>
            </a:pP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mua</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phiếu</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doanh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nghiệp</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183</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đợt</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gần</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b="1"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132.300</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tỷ</a:t>
            </a:r>
            <a:r>
              <a:rPr lang="en-US" sz="1400" spc="-3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spc="-3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đồng</a:t>
            </a:r>
            <a:endParaRPr lang="en-US" sz="1400" spc="-3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CAA75DCB-0D5F-64EC-9F61-1A0BE68FCB91}"/>
              </a:ext>
            </a:extLst>
          </p:cNvPr>
          <p:cNvGrpSpPr/>
          <p:nvPr/>
        </p:nvGrpSpPr>
        <p:grpSpPr>
          <a:xfrm>
            <a:off x="5926555" y="288075"/>
            <a:ext cx="5494374" cy="835454"/>
            <a:chOff x="9036788" y="2134013"/>
            <a:chExt cx="8241561" cy="1080748"/>
          </a:xfrm>
        </p:grpSpPr>
        <p:grpSp>
          <p:nvGrpSpPr>
            <p:cNvPr id="6" name="Group 6"/>
            <p:cNvGrpSpPr/>
            <p:nvPr/>
          </p:nvGrpSpPr>
          <p:grpSpPr>
            <a:xfrm>
              <a:off x="9036788" y="2134013"/>
              <a:ext cx="1067824" cy="1080748"/>
              <a:chOff x="38538" y="38100"/>
              <a:chExt cx="812800" cy="822637"/>
            </a:xfrm>
          </p:grpSpPr>
          <p:sp>
            <p:nvSpPr>
              <p:cNvPr id="7" name="Freeform 7"/>
              <p:cNvSpPr/>
              <p:nvPr/>
            </p:nvSpPr>
            <p:spPr>
              <a:xfrm>
                <a:off x="38538" y="124137"/>
                <a:ext cx="812800" cy="7366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2" name="Freeform 12"/>
            <p:cNvSpPr/>
            <p:nvPr/>
          </p:nvSpPr>
          <p:spPr>
            <a:xfrm>
              <a:off x="9269595" y="2406442"/>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7" name="TextBox 17"/>
            <p:cNvSpPr txBox="1"/>
            <p:nvPr/>
          </p:nvSpPr>
          <p:spPr>
            <a:xfrm>
              <a:off x="10440548" y="2247044"/>
              <a:ext cx="6837801" cy="862640"/>
            </a:xfrm>
            <a:prstGeom prst="rect">
              <a:avLst/>
            </a:prstGeom>
          </p:spPr>
          <p:txBody>
            <a:bodyPr wrap="square" lIns="0" tIns="0" rIns="0" bIns="0" rtlCol="0" anchor="t">
              <a:spAutoFit/>
            </a:bodyPr>
            <a:lstStyle/>
            <a:p>
              <a:pPr>
                <a:lnSpc>
                  <a:spcPts val="2633"/>
                </a:lnSpc>
              </a:pPr>
              <a:r>
                <a:rPr lang="en-US" sz="2200" b="1" dirty="0" err="1" smtClean="0">
                  <a:solidFill>
                    <a:srgbClr val="112D4E"/>
                  </a:solidFill>
                  <a:latin typeface="Arial" panose="020B0604020202020204" pitchFamily="34" charset="0"/>
                  <a:cs typeface="Arial" panose="020B0604020202020204" pitchFamily="34" charset="0"/>
                </a:rPr>
                <a:t>Hoạt</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động</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thực</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hiện</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quyền</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cổ</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phiếu</a:t>
              </a:r>
              <a:r>
                <a:rPr lang="en-US" sz="2200" b="1" dirty="0" smtClean="0">
                  <a:solidFill>
                    <a:srgbClr val="112D4E"/>
                  </a:solidFill>
                  <a:latin typeface="Arial" panose="020B0604020202020204" pitchFamily="34" charset="0"/>
                  <a:cs typeface="Arial" panose="020B0604020202020204" pitchFamily="34" charset="0"/>
                </a:rPr>
                <a:t>/</a:t>
              </a:r>
              <a:r>
                <a:rPr lang="en-US" sz="2200" b="1" dirty="0" err="1" smtClean="0">
                  <a:solidFill>
                    <a:srgbClr val="112D4E"/>
                  </a:solidFill>
                  <a:latin typeface="Arial" panose="020B0604020202020204" pitchFamily="34" charset="0"/>
                  <a:cs typeface="Arial" panose="020B0604020202020204" pitchFamily="34" charset="0"/>
                </a:rPr>
                <a:t>trái</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phiếu</a:t>
              </a:r>
              <a:endParaRPr lang="en-US" sz="2200" b="1" dirty="0" smtClean="0">
                <a:solidFill>
                  <a:srgbClr val="112D4E"/>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8B8F8F64-7B97-D680-81CF-46AB3A6F5D8C}"/>
              </a:ext>
            </a:extLst>
          </p:cNvPr>
          <p:cNvGrpSpPr/>
          <p:nvPr/>
        </p:nvGrpSpPr>
        <p:grpSpPr>
          <a:xfrm>
            <a:off x="5977204" y="4710086"/>
            <a:ext cx="5475607" cy="862247"/>
            <a:chOff x="9037543" y="5780365"/>
            <a:chExt cx="8213411" cy="1293370"/>
          </a:xfrm>
        </p:grpSpPr>
        <p:grpSp>
          <p:nvGrpSpPr>
            <p:cNvPr id="9" name="Group 9"/>
            <p:cNvGrpSpPr/>
            <p:nvPr/>
          </p:nvGrpSpPr>
          <p:grpSpPr>
            <a:xfrm>
              <a:off x="9037543" y="5780365"/>
              <a:ext cx="1067824" cy="1293370"/>
              <a:chOff x="1" y="-247880"/>
              <a:chExt cx="812800" cy="984480"/>
            </a:xfrm>
          </p:grpSpPr>
          <p:sp>
            <p:nvSpPr>
              <p:cNvPr id="10" name="Freeform 10"/>
              <p:cNvSpPr/>
              <p:nvPr/>
            </p:nvSpPr>
            <p:spPr>
              <a:xfrm>
                <a:off x="1" y="-24788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3" name="Freeform 13"/>
            <p:cNvSpPr/>
            <p:nvPr/>
          </p:nvSpPr>
          <p:spPr>
            <a:xfrm>
              <a:off x="9231979" y="6033878"/>
              <a:ext cx="643757" cy="680323"/>
            </a:xfrm>
            <a:custGeom>
              <a:avLst/>
              <a:gdLst/>
              <a:ahLst/>
              <a:cxnLst/>
              <a:rect l="l" t="t" r="r" b="b"/>
              <a:pathLst>
                <a:path w="643756" h="680323">
                  <a:moveTo>
                    <a:pt x="0" y="0"/>
                  </a:moveTo>
                  <a:lnTo>
                    <a:pt x="643757" y="0"/>
                  </a:lnTo>
                  <a:lnTo>
                    <a:pt x="643757" y="680324"/>
                  </a:lnTo>
                  <a:lnTo>
                    <a:pt x="0" y="6803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8" name="TextBox 18"/>
            <p:cNvSpPr txBox="1"/>
            <p:nvPr/>
          </p:nvSpPr>
          <p:spPr>
            <a:xfrm>
              <a:off x="10359762" y="5847942"/>
              <a:ext cx="6891192" cy="1000274"/>
            </a:xfrm>
            <a:prstGeom prst="rect">
              <a:avLst/>
            </a:prstGeom>
          </p:spPr>
          <p:txBody>
            <a:bodyPr wrap="square" lIns="0" tIns="0" rIns="0" bIns="0" rtlCol="0" anchor="t">
              <a:spAutoFit/>
            </a:bodyPr>
            <a:lstStyle/>
            <a:p>
              <a:pPr>
                <a:lnSpc>
                  <a:spcPts val="2633"/>
                </a:lnSpc>
              </a:pPr>
              <a:r>
                <a:rPr lang="en-US" sz="2200" b="1" dirty="0" err="1" smtClean="0">
                  <a:solidFill>
                    <a:srgbClr val="112D4E"/>
                  </a:solidFill>
                  <a:latin typeface="Arial" panose="020B0604020202020204" pitchFamily="34" charset="0"/>
                  <a:cs typeface="Arial" panose="020B0604020202020204" pitchFamily="34" charset="0"/>
                </a:rPr>
                <a:t>Hoạt</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động</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thực</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hiện</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quyền</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chứng</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chỉ</a:t>
              </a:r>
              <a:r>
                <a:rPr lang="en-US" sz="2200" b="1" dirty="0" smtClean="0">
                  <a:solidFill>
                    <a:srgbClr val="112D4E"/>
                  </a:solidFill>
                  <a:latin typeface="Arial" panose="020B0604020202020204" pitchFamily="34" charset="0"/>
                  <a:cs typeface="Arial" panose="020B0604020202020204" pitchFamily="34" charset="0"/>
                </a:rPr>
                <a:t> </a:t>
              </a:r>
              <a:r>
                <a:rPr lang="en-US" sz="2200" b="1" dirty="0" err="1" smtClean="0">
                  <a:solidFill>
                    <a:srgbClr val="112D4E"/>
                  </a:solidFill>
                  <a:latin typeface="Arial" panose="020B0604020202020204" pitchFamily="34" charset="0"/>
                  <a:cs typeface="Arial" panose="020B0604020202020204" pitchFamily="34" charset="0"/>
                </a:rPr>
                <a:t>quỹ</a:t>
              </a:r>
              <a:endParaRPr lang="en-US" sz="2200" b="1" dirty="0">
                <a:solidFill>
                  <a:srgbClr val="112D4E"/>
                </a:solidFill>
                <a:latin typeface="Arial" panose="020B0604020202020204" pitchFamily="34" charset="0"/>
                <a:cs typeface="Arial" panose="020B0604020202020204" pitchFamily="34" charset="0"/>
              </a:endParaRPr>
            </a:p>
          </p:txBody>
        </p:sp>
      </p:grpSp>
      <p:pic>
        <p:nvPicPr>
          <p:cNvPr id="28" name="Picture 27">
            <a:extLst>
              <a:ext uri="{FF2B5EF4-FFF2-40B4-BE49-F238E27FC236}">
                <a16:creationId xmlns:a16="http://schemas.microsoft.com/office/drawing/2014/main" id="{916E9766-0ECA-71EF-7128-E4F4ACE590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897" y="188654"/>
            <a:ext cx="4063101" cy="1869749"/>
          </a:xfrm>
          <a:prstGeom prst="rect">
            <a:avLst/>
          </a:prstGeom>
        </p:spPr>
      </p:pic>
      <p:sp>
        <p:nvSpPr>
          <p:cNvPr id="29" name="TextBox 37"/>
          <p:cNvSpPr txBox="1"/>
          <p:nvPr/>
        </p:nvSpPr>
        <p:spPr>
          <a:xfrm>
            <a:off x="11567178" y="634504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pic>
        <p:nvPicPr>
          <p:cNvPr id="31" name="Picture 30"/>
          <p:cNvPicPr>
            <a:picLocks noChangeAspect="1"/>
          </p:cNvPicPr>
          <p:nvPr/>
        </p:nvPicPr>
        <p:blipFill>
          <a:blip r:embed="rId8"/>
          <a:stretch>
            <a:fillRect/>
          </a:stretch>
        </p:blipFill>
        <p:spPr>
          <a:xfrm>
            <a:off x="500052" y="2776575"/>
            <a:ext cx="3203300" cy="2754869"/>
          </a:xfrm>
          <a:prstGeom prst="hexagon">
            <a:avLst>
              <a:gd name="adj" fmla="val 30701"/>
              <a:gd name="vf" fmla="val 115470"/>
            </a:avLst>
          </a:prstGeom>
          <a:effectLst>
            <a:softEdge rad="127000"/>
          </a:effectLst>
        </p:spPr>
      </p:pic>
      <p:sp>
        <p:nvSpPr>
          <p:cNvPr id="32" name="TextBox 16"/>
          <p:cNvSpPr txBox="1"/>
          <p:nvPr/>
        </p:nvSpPr>
        <p:spPr>
          <a:xfrm>
            <a:off x="6929485" y="5572333"/>
            <a:ext cx="4469257" cy="769441"/>
          </a:xfrm>
          <a:prstGeom prst="rect">
            <a:avLst/>
          </a:prstGeom>
        </p:spPr>
        <p:txBody>
          <a:bodyPr wrap="square" lIns="0" tIns="0" rIns="0" bIns="0" rtlCol="0" anchor="t">
            <a:spAutoFit/>
          </a:bodyPr>
          <a:lstStyle/>
          <a:p>
            <a:pPr>
              <a:lnSpc>
                <a:spcPts val="2000"/>
              </a:lnSpc>
              <a:defRPr/>
            </a:pPr>
            <a:r>
              <a:rPr lang="nl-NL" sz="1400" dirty="0">
                <a:latin typeface="Arial" panose="020B0604020202020204" pitchFamily="34" charset="0"/>
                <a:cs typeface="Arial" panose="020B0604020202020204" pitchFamily="34" charset="0"/>
              </a:rPr>
              <a:t>Đã thực hiện </a:t>
            </a:r>
            <a:r>
              <a:rPr lang="nl-NL" sz="1400" b="1" dirty="0">
                <a:latin typeface="Arial" panose="020B0604020202020204" pitchFamily="34" charset="0"/>
                <a:cs typeface="Arial" panose="020B0604020202020204" pitchFamily="34" charset="0"/>
              </a:rPr>
              <a:t>02</a:t>
            </a:r>
            <a:r>
              <a:rPr lang="nl-NL" sz="1400" dirty="0">
                <a:latin typeface="Arial" panose="020B0604020202020204" pitchFamily="34" charset="0"/>
                <a:cs typeface="Arial" panose="020B0604020202020204" pitchFamily="34" charset="0"/>
              </a:rPr>
              <a:t> đợt thanh toán cổ tức bằng tiền cho quỹ đóng, </a:t>
            </a:r>
            <a:r>
              <a:rPr lang="nl-NL" sz="1400" b="1" dirty="0">
                <a:latin typeface="Arial" panose="020B0604020202020204" pitchFamily="34" charset="0"/>
                <a:cs typeface="Arial" panose="020B0604020202020204" pitchFamily="34" charset="0"/>
              </a:rPr>
              <a:t>20</a:t>
            </a:r>
            <a:r>
              <a:rPr lang="nl-NL" sz="1400" dirty="0">
                <a:latin typeface="Arial" panose="020B0604020202020204" pitchFamily="34" charset="0"/>
                <a:cs typeface="Arial" panose="020B0604020202020204" pitchFamily="34" charset="0"/>
              </a:rPr>
              <a:t> đợt thực hiện quyền bỏ phiếu cho Quỹ ETF và quỹ đóng.</a:t>
            </a:r>
            <a:endParaRPr lang="en-US" sz="1400" spc="-3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Subtitle 2"/>
          <p:cNvSpPr txBox="1">
            <a:spLocks/>
          </p:cNvSpPr>
          <p:nvPr/>
        </p:nvSpPr>
        <p:spPr>
          <a:xfrm>
            <a:off x="-228254" y="905256"/>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5628845" y="6341774"/>
            <a:ext cx="485899" cy="365125"/>
          </a:xfrm>
        </p:spPr>
        <p:txBody>
          <a:bodyPr/>
          <a:lstStyle/>
          <a:p>
            <a:fld id="{4BB0AFC8-688B-40E6-B113-10DF63D29C36}" type="slidenum">
              <a:rPr lang="en-US" sz="2000" smtClean="0"/>
              <a:t>6</a:t>
            </a:fld>
            <a:endParaRPr lang="en-US" sz="2000" dirty="0"/>
          </a:p>
        </p:txBody>
      </p:sp>
    </p:spTree>
    <p:extLst>
      <p:ext uri="{BB962C8B-B14F-4D97-AF65-F5344CB8AC3E}">
        <p14:creationId xmlns:p14="http://schemas.microsoft.com/office/powerpoint/2010/main" val="3882778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74182" y="1527108"/>
            <a:ext cx="5662615" cy="492443"/>
          </a:xfrm>
          <a:prstGeom prst="rect">
            <a:avLst/>
          </a:prstGeom>
        </p:spPr>
        <p:txBody>
          <a:bodyPr wrap="square" lIns="0" tIns="0" rIns="0" bIns="0" rtlCol="0" anchor="t">
            <a:spAutoFit/>
          </a:bodyPr>
          <a:lstStyle/>
          <a:p>
            <a:r>
              <a:rPr lang="en-US" sz="3200" b="1" spc="-141" dirty="0" smtClean="0">
                <a:solidFill>
                  <a:srgbClr val="112D4E"/>
                </a:solidFill>
                <a:latin typeface="Arial" panose="020B0604020202020204" pitchFamily="34" charset="0"/>
                <a:cs typeface="Arial" panose="020B0604020202020204" pitchFamily="34" charset="0"/>
              </a:rPr>
              <a:t>I.1. </a:t>
            </a:r>
            <a:r>
              <a:rPr lang="en-US" sz="3200" b="1" spc="-141" dirty="0" err="1" smtClean="0">
                <a:solidFill>
                  <a:srgbClr val="112D4E"/>
                </a:solidFill>
                <a:latin typeface="Arial" panose="020B0604020202020204" pitchFamily="34" charset="0"/>
                <a:cs typeface="Arial" panose="020B0604020202020204" pitchFamily="34" charset="0"/>
              </a:rPr>
              <a:t>Số</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liệu</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hoạt</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động</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nghiệp</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vụ</a:t>
            </a:r>
            <a:endParaRPr lang="en-US" sz="3200" b="1" spc="-141" dirty="0">
              <a:solidFill>
                <a:srgbClr val="112D4E"/>
              </a:solidFill>
              <a:latin typeface="Arial" panose="020B0604020202020204" pitchFamily="34" charset="0"/>
              <a:cs typeface="Arial" panose="020B0604020202020204" pitchFamily="34" charset="0"/>
            </a:endParaRPr>
          </a:p>
        </p:txBody>
      </p:sp>
      <p:sp>
        <p:nvSpPr>
          <p:cNvPr id="16" name="TextBox 16"/>
          <p:cNvSpPr txBox="1"/>
          <p:nvPr/>
        </p:nvSpPr>
        <p:spPr>
          <a:xfrm>
            <a:off x="6849299" y="944869"/>
            <a:ext cx="4668834" cy="1754326"/>
          </a:xfrm>
          <a:prstGeom prst="rect">
            <a:avLst/>
          </a:prstGeom>
        </p:spPr>
        <p:txBody>
          <a:bodyPr wrap="square" lIns="0" tIns="0" rIns="0" bIns="0" rtlCol="0" anchor="t">
            <a:spAutoFit/>
          </a:bodyPr>
          <a:lstStyle/>
          <a:p>
            <a:r>
              <a:rPr lang="nl-NL" dirty="0" smtClean="0"/>
              <a:t>+ T</a:t>
            </a:r>
            <a:r>
              <a:rPr lang="vi-VN" sz="1600" dirty="0" smtClean="0">
                <a:latin typeface="Arial" panose="020B0604020202020204" pitchFamily="34" charset="0"/>
                <a:cs typeface="Arial" panose="020B0604020202020204" pitchFamily="34" charset="0"/>
              </a:rPr>
              <a:t>hanh </a:t>
            </a:r>
            <a:r>
              <a:rPr lang="vi-VN" sz="1600" dirty="0">
                <a:latin typeface="Arial" panose="020B0604020202020204" pitchFamily="34" charset="0"/>
                <a:cs typeface="Arial" panose="020B0604020202020204" pitchFamily="34" charset="0"/>
              </a:rPr>
              <a:t>toán hơn </a:t>
            </a:r>
            <a:r>
              <a:rPr lang="nl-NL" sz="1600" b="1" dirty="0" smtClean="0">
                <a:latin typeface="Arial" panose="020B0604020202020204" pitchFamily="34" charset="0"/>
                <a:cs typeface="Arial" panose="020B0604020202020204" pitchFamily="34" charset="0"/>
              </a:rPr>
              <a:t>6</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triệu</a:t>
            </a:r>
            <a:r>
              <a:rPr lang="vi-VN" sz="1600" dirty="0">
                <a:latin typeface="Arial" panose="020B0604020202020204" pitchFamily="34" charset="0"/>
                <a:cs typeface="Arial" panose="020B0604020202020204" pitchFamily="34" charset="0"/>
              </a:rPr>
              <a:t> tỷ đồng chứng khoán cơ sở và hơn </a:t>
            </a:r>
            <a:r>
              <a:rPr lang="nl-NL" sz="1600" b="1" dirty="0" smtClean="0">
                <a:latin typeface="Arial" panose="020B0604020202020204" pitchFamily="34" charset="0"/>
                <a:cs typeface="Arial" panose="020B0604020202020204" pitchFamily="34" charset="0"/>
              </a:rPr>
              <a:t>8.367</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tỷ đồng chứng khoán phái sinh.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a:t>
            </a:r>
            <a:r>
              <a:rPr lang="vi-VN" sz="1600" dirty="0" smtClean="0">
                <a:latin typeface="Arial" panose="020B0604020202020204" pitchFamily="34" charset="0"/>
                <a:cs typeface="Arial" panose="020B0604020202020204" pitchFamily="34" charset="0"/>
              </a:rPr>
              <a:t>ửa </a:t>
            </a:r>
            <a:r>
              <a:rPr lang="vi-VN" sz="1600" dirty="0">
                <a:latin typeface="Arial" panose="020B0604020202020204" pitchFamily="34" charset="0"/>
                <a:cs typeface="Arial" panose="020B0604020202020204" pitchFamily="34" charset="0"/>
              </a:rPr>
              <a:t>lỗi sau giao dịch đối với </a:t>
            </a:r>
            <a:r>
              <a:rPr lang="vi-VN" sz="1600" b="1" dirty="0" smtClean="0">
                <a:latin typeface="Arial" panose="020B0604020202020204" pitchFamily="34" charset="0"/>
                <a:cs typeface="Arial" panose="020B0604020202020204" pitchFamily="34" charset="0"/>
              </a:rPr>
              <a:t>21</a:t>
            </a:r>
            <a:r>
              <a:rPr lang="en-US" sz="1600" b="1" dirty="0" smtClean="0">
                <a:latin typeface="Arial" panose="020B0604020202020204" pitchFamily="34" charset="0"/>
                <a:cs typeface="Arial" panose="020B0604020202020204" pitchFamily="34" charset="0"/>
              </a:rPr>
              <a:t>5</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giao dịch cổ phiếu; xử lý lỗi </a:t>
            </a:r>
            <a:r>
              <a:rPr lang="vi-VN" sz="1600" b="1" dirty="0">
                <a:latin typeface="Arial" panose="020B0604020202020204" pitchFamily="34" charset="0"/>
                <a:cs typeface="Arial" panose="020B0604020202020204" pitchFamily="34" charset="0"/>
              </a:rPr>
              <a:t>14</a:t>
            </a:r>
            <a:r>
              <a:rPr lang="vi-VN" sz="1600" dirty="0">
                <a:latin typeface="Arial" panose="020B0604020202020204" pitchFamily="34" charset="0"/>
                <a:cs typeface="Arial" panose="020B0604020202020204" pitchFamily="34" charset="0"/>
              </a:rPr>
              <a:t> giao dịch; lùi thời hạn thanh toán </a:t>
            </a:r>
            <a:r>
              <a:rPr lang="vi-VN" sz="1600" b="1" dirty="0">
                <a:latin typeface="Arial" panose="020B0604020202020204" pitchFamily="34" charset="0"/>
                <a:cs typeface="Arial" panose="020B0604020202020204" pitchFamily="34" charset="0"/>
              </a:rPr>
              <a:t>02</a:t>
            </a:r>
            <a:r>
              <a:rPr lang="vi-VN" sz="1600" dirty="0">
                <a:latin typeface="Arial" panose="020B0604020202020204" pitchFamily="34" charset="0"/>
                <a:cs typeface="Arial" panose="020B0604020202020204" pitchFamily="34" charset="0"/>
              </a:rPr>
              <a:t> giao dịch; loại bỏ không thanh toán 46 giao dịch (6 giao dịch TPCP, 32 giao dịch TPRL, 1 giao dịch HNX, 3 giao dịch HOSE và 4 giao dịch UPCOM).</a:t>
            </a:r>
            <a:endParaRPr lang="en-US" sz="1600" spc="-3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CAA75DCB-0D5F-64EC-9F61-1A0BE68FCB91}"/>
              </a:ext>
            </a:extLst>
          </p:cNvPr>
          <p:cNvGrpSpPr/>
          <p:nvPr/>
        </p:nvGrpSpPr>
        <p:grpSpPr>
          <a:xfrm>
            <a:off x="5892801" y="249383"/>
            <a:ext cx="5528127" cy="825464"/>
            <a:chOff x="8986158" y="2083959"/>
            <a:chExt cx="8292191" cy="1067824"/>
          </a:xfrm>
        </p:grpSpPr>
        <p:grpSp>
          <p:nvGrpSpPr>
            <p:cNvPr id="6" name="Group 6"/>
            <p:cNvGrpSpPr/>
            <p:nvPr/>
          </p:nvGrpSpPr>
          <p:grpSpPr>
            <a:xfrm>
              <a:off x="8986158" y="2083959"/>
              <a:ext cx="1117051" cy="1067824"/>
              <a:chOff x="0" y="0"/>
              <a:chExt cx="850270" cy="812800"/>
            </a:xfrm>
          </p:grpSpPr>
          <p:sp>
            <p:nvSpPr>
              <p:cNvPr id="7" name="Freeform 7"/>
              <p:cNvSpPr/>
              <p:nvPr/>
            </p:nvSpPr>
            <p:spPr>
              <a:xfrm>
                <a:off x="0" y="0"/>
                <a:ext cx="85027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2" name="Freeform 12"/>
            <p:cNvSpPr/>
            <p:nvPr/>
          </p:nvSpPr>
          <p:spPr>
            <a:xfrm>
              <a:off x="9218966" y="2302124"/>
              <a:ext cx="602208" cy="603717"/>
            </a:xfrm>
            <a:custGeom>
              <a:avLst/>
              <a:gdLst/>
              <a:ahLst/>
              <a:cxnLst/>
              <a:rect l="l" t="t" r="r" b="b"/>
              <a:pathLst>
                <a:path w="602208" h="603717">
                  <a:moveTo>
                    <a:pt x="0" y="0"/>
                  </a:moveTo>
                  <a:lnTo>
                    <a:pt x="602208" y="0"/>
                  </a:lnTo>
                  <a:lnTo>
                    <a:pt x="602208" y="603716"/>
                  </a:lnTo>
                  <a:lnTo>
                    <a:pt x="0" y="60371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7" name="TextBox 17"/>
            <p:cNvSpPr txBox="1"/>
            <p:nvPr/>
          </p:nvSpPr>
          <p:spPr>
            <a:xfrm>
              <a:off x="10440548" y="2247045"/>
              <a:ext cx="6837801" cy="862639"/>
            </a:xfrm>
            <a:prstGeom prst="rect">
              <a:avLst/>
            </a:prstGeom>
          </p:spPr>
          <p:txBody>
            <a:bodyPr wrap="square" lIns="0" tIns="0" rIns="0" bIns="0" rtlCol="0" anchor="t">
              <a:spAutoFit/>
            </a:bodyPr>
            <a:lstStyle/>
            <a:p>
              <a:pPr>
                <a:lnSpc>
                  <a:spcPts val="2633"/>
                </a:lnSpc>
              </a:pPr>
              <a:r>
                <a:rPr lang="en-US" sz="2437" b="1" dirty="0" err="1" smtClean="0">
                  <a:solidFill>
                    <a:srgbClr val="112D4E"/>
                  </a:solidFill>
                  <a:latin typeface="Arial" panose="020B0604020202020204" pitchFamily="34" charset="0"/>
                  <a:cs typeface="Arial" panose="020B0604020202020204" pitchFamily="34" charset="0"/>
                </a:rPr>
                <a:t>Hoạt</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động</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thanh</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toán</a:t>
              </a:r>
              <a:endParaRPr lang="en-US" sz="2437" b="1" dirty="0" smtClean="0">
                <a:solidFill>
                  <a:srgbClr val="112D4E"/>
                </a:solidFill>
                <a:latin typeface="Arial" panose="020B0604020202020204" pitchFamily="34" charset="0"/>
                <a:cs typeface="Arial" panose="020B0604020202020204" pitchFamily="34" charset="0"/>
              </a:endParaRPr>
            </a:p>
            <a:p>
              <a:pPr>
                <a:lnSpc>
                  <a:spcPts val="2633"/>
                </a:lnSpc>
              </a:pPr>
              <a:endParaRPr lang="en-US" sz="2437" b="1" dirty="0">
                <a:solidFill>
                  <a:srgbClr val="112D4E"/>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8B8F8F64-7B97-D680-81CF-46AB3A6F5D8C}"/>
              </a:ext>
            </a:extLst>
          </p:cNvPr>
          <p:cNvGrpSpPr/>
          <p:nvPr/>
        </p:nvGrpSpPr>
        <p:grpSpPr>
          <a:xfrm>
            <a:off x="5925619" y="3373067"/>
            <a:ext cx="5495309" cy="770625"/>
            <a:chOff x="9037543" y="6017909"/>
            <a:chExt cx="8242964" cy="1155936"/>
          </a:xfrm>
        </p:grpSpPr>
        <p:grpSp>
          <p:nvGrpSpPr>
            <p:cNvPr id="9" name="Group 9"/>
            <p:cNvGrpSpPr/>
            <p:nvPr/>
          </p:nvGrpSpPr>
          <p:grpSpPr>
            <a:xfrm>
              <a:off x="9037543" y="6106021"/>
              <a:ext cx="1067824" cy="1067824"/>
              <a:chOff x="1" y="1"/>
              <a:chExt cx="812800" cy="812800"/>
            </a:xfrm>
          </p:grpSpPr>
          <p:sp>
            <p:nvSpPr>
              <p:cNvPr id="10" name="Freeform 10"/>
              <p:cNvSpPr/>
              <p:nvPr/>
            </p:nvSpPr>
            <p:spPr>
              <a:xfrm>
                <a:off x="1" y="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a:ln w="762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sz="1200">
                  <a:latin typeface="Arial" panose="020B0604020202020204" pitchFamily="34" charset="0"/>
                  <a:cs typeface="Arial" panose="020B0604020202020204" pitchFamily="34" charset="0"/>
                </a:endParaRPr>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3" name="Freeform 13"/>
            <p:cNvSpPr/>
            <p:nvPr/>
          </p:nvSpPr>
          <p:spPr>
            <a:xfrm>
              <a:off x="9224962" y="6299769"/>
              <a:ext cx="643757" cy="680323"/>
            </a:xfrm>
            <a:custGeom>
              <a:avLst/>
              <a:gdLst/>
              <a:ahLst/>
              <a:cxnLst/>
              <a:rect l="l" t="t" r="r" b="b"/>
              <a:pathLst>
                <a:path w="643756" h="680323">
                  <a:moveTo>
                    <a:pt x="0" y="0"/>
                  </a:moveTo>
                  <a:lnTo>
                    <a:pt x="643757" y="0"/>
                  </a:lnTo>
                  <a:lnTo>
                    <a:pt x="643757" y="680324"/>
                  </a:lnTo>
                  <a:lnTo>
                    <a:pt x="0" y="6803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18" name="TextBox 18"/>
            <p:cNvSpPr txBox="1"/>
            <p:nvPr/>
          </p:nvSpPr>
          <p:spPr>
            <a:xfrm>
              <a:off x="10389315" y="6017909"/>
              <a:ext cx="6891192" cy="1000272"/>
            </a:xfrm>
            <a:prstGeom prst="rect">
              <a:avLst/>
            </a:prstGeom>
          </p:spPr>
          <p:txBody>
            <a:bodyPr wrap="square" lIns="0" tIns="0" rIns="0" bIns="0" rtlCol="0" anchor="t">
              <a:spAutoFit/>
            </a:bodyPr>
            <a:lstStyle/>
            <a:p>
              <a:pPr>
                <a:lnSpc>
                  <a:spcPts val="2633"/>
                </a:lnSpc>
              </a:pPr>
              <a:r>
                <a:rPr lang="en-US" sz="2437" b="1" dirty="0" err="1" smtClean="0">
                  <a:solidFill>
                    <a:srgbClr val="112D4E"/>
                  </a:solidFill>
                  <a:latin typeface="Arial" panose="020B0604020202020204" pitchFamily="34" charset="0"/>
                  <a:cs typeface="Arial" panose="020B0604020202020204" pitchFamily="34" charset="0"/>
                </a:rPr>
                <a:t>Hoạt</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động</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cấp</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mã</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số</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giao</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dịch</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cho</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nhà</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đầu</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tư</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nước</a:t>
              </a:r>
              <a:r>
                <a:rPr lang="en-US" sz="2437" b="1" dirty="0" smtClean="0">
                  <a:solidFill>
                    <a:srgbClr val="112D4E"/>
                  </a:solidFill>
                  <a:latin typeface="Arial" panose="020B0604020202020204" pitchFamily="34" charset="0"/>
                  <a:cs typeface="Arial" panose="020B0604020202020204" pitchFamily="34" charset="0"/>
                </a:rPr>
                <a:t> </a:t>
              </a:r>
              <a:r>
                <a:rPr lang="en-US" sz="2437" b="1" dirty="0" err="1" smtClean="0">
                  <a:solidFill>
                    <a:srgbClr val="112D4E"/>
                  </a:solidFill>
                  <a:latin typeface="Arial" panose="020B0604020202020204" pitchFamily="34" charset="0"/>
                  <a:cs typeface="Arial" panose="020B0604020202020204" pitchFamily="34" charset="0"/>
                </a:rPr>
                <a:t>ngoài</a:t>
              </a:r>
              <a:endParaRPr lang="en-US" sz="2437" b="1" dirty="0">
                <a:solidFill>
                  <a:srgbClr val="112D4E"/>
                </a:solidFill>
                <a:latin typeface="Arial" panose="020B0604020202020204" pitchFamily="34" charset="0"/>
                <a:cs typeface="Arial" panose="020B0604020202020204" pitchFamily="34" charset="0"/>
              </a:endParaRPr>
            </a:p>
          </p:txBody>
        </p:sp>
      </p:grpSp>
      <p:pic>
        <p:nvPicPr>
          <p:cNvPr id="28" name="Picture 27">
            <a:extLst>
              <a:ext uri="{FF2B5EF4-FFF2-40B4-BE49-F238E27FC236}">
                <a16:creationId xmlns:a16="http://schemas.microsoft.com/office/drawing/2014/main" id="{916E9766-0ECA-71EF-7128-E4F4ACE590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0188" y="249383"/>
            <a:ext cx="4063101" cy="1869749"/>
          </a:xfrm>
          <a:prstGeom prst="rect">
            <a:avLst/>
          </a:prstGeom>
        </p:spPr>
      </p:pic>
      <p:sp>
        <p:nvSpPr>
          <p:cNvPr id="29" name="TextBox 37"/>
          <p:cNvSpPr txBox="1"/>
          <p:nvPr/>
        </p:nvSpPr>
        <p:spPr>
          <a:xfrm>
            <a:off x="11567178" y="6345040"/>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32" name="TextBox 16"/>
          <p:cNvSpPr txBox="1"/>
          <p:nvPr/>
        </p:nvSpPr>
        <p:spPr>
          <a:xfrm>
            <a:off x="6910990" y="4227536"/>
            <a:ext cx="4425747" cy="1015663"/>
          </a:xfrm>
          <a:prstGeom prst="rect">
            <a:avLst/>
          </a:prstGeom>
        </p:spPr>
        <p:txBody>
          <a:bodyPr wrap="square" lIns="0" tIns="0" rIns="0" bIns="0" rtlCol="0" anchor="t">
            <a:spAutoFit/>
          </a:bodyPr>
          <a:lstStyle/>
          <a:p>
            <a:r>
              <a:rPr lang="vi-VN" dirty="0"/>
              <a:t>+ </a:t>
            </a:r>
            <a:r>
              <a:rPr lang="vi-VN" sz="1600" dirty="0">
                <a:latin typeface="Arial" panose="020B0604020202020204" pitchFamily="34" charset="0"/>
                <a:cs typeface="Arial" panose="020B0604020202020204" pitchFamily="34" charset="0"/>
              </a:rPr>
              <a:t>Cấp </a:t>
            </a:r>
            <a:r>
              <a:rPr lang="vi-VN" sz="1600" b="1" dirty="0" smtClean="0">
                <a:latin typeface="Arial" panose="020B0604020202020204" pitchFamily="34" charset="0"/>
                <a:cs typeface="Arial" panose="020B0604020202020204" pitchFamily="34" charset="0"/>
              </a:rPr>
              <a:t>2.</a:t>
            </a:r>
            <a:r>
              <a:rPr lang="en-US" sz="1600" b="1" dirty="0" smtClean="0">
                <a:latin typeface="Arial" panose="020B0604020202020204" pitchFamily="34" charset="0"/>
                <a:cs typeface="Arial" panose="020B0604020202020204" pitchFamily="34" charset="0"/>
              </a:rPr>
              <a:t>223</a:t>
            </a:r>
            <a:r>
              <a:rPr lang="vi-VN" sz="1600" b="1"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mã số giao dịch cho nhà đầu tư nước ngoài, gồm </a:t>
            </a:r>
            <a:r>
              <a:rPr lang="en-US" sz="1600" b="1" dirty="0" smtClean="0">
                <a:latin typeface="Arial" panose="020B0604020202020204" pitchFamily="34" charset="0"/>
                <a:cs typeface="Arial" panose="020B0604020202020204" pitchFamily="34" charset="0"/>
              </a:rPr>
              <a:t>248</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tổ chức và </a:t>
            </a:r>
            <a:r>
              <a:rPr lang="vi-VN" sz="1600" b="1" dirty="0">
                <a:latin typeface="Arial" panose="020B0604020202020204" pitchFamily="34" charset="0"/>
                <a:cs typeface="Arial" panose="020B0604020202020204" pitchFamily="34" charset="0"/>
              </a:rPr>
              <a:t>1.</a:t>
            </a:r>
            <a:r>
              <a:rPr lang="en-US" sz="1600" b="1" dirty="0" smtClean="0">
                <a:latin typeface="Arial" panose="020B0604020202020204" pitchFamily="34" charset="0"/>
                <a:cs typeface="Arial" panose="020B0604020202020204" pitchFamily="34" charset="0"/>
              </a:rPr>
              <a:t>975</a:t>
            </a:r>
            <a:r>
              <a:rPr lang="vi-VN" sz="1600" b="1"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cá nhân, </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Thay đổi thông tin cho </a:t>
            </a:r>
            <a:r>
              <a:rPr lang="en-US" sz="1600" b="1" dirty="0" smtClean="0">
                <a:latin typeface="Arial" panose="020B0604020202020204" pitchFamily="34" charset="0"/>
                <a:cs typeface="Arial" panose="020B0604020202020204" pitchFamily="34" charset="0"/>
              </a:rPr>
              <a:t>775</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nhà đầu tư nước ngoài, gồm </a:t>
            </a:r>
            <a:r>
              <a:rPr lang="en-US" sz="1600" b="1" dirty="0" smtClean="0">
                <a:latin typeface="Arial" panose="020B0604020202020204" pitchFamily="34" charset="0"/>
                <a:cs typeface="Arial" panose="020B0604020202020204" pitchFamily="34" charset="0"/>
              </a:rPr>
              <a:t>174</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tổ chức và </a:t>
            </a:r>
            <a:r>
              <a:rPr lang="en-US" sz="1600" b="1" dirty="0" smtClean="0">
                <a:latin typeface="Arial" panose="020B0604020202020204" pitchFamily="34" charset="0"/>
                <a:cs typeface="Arial" panose="020B0604020202020204" pitchFamily="34" charset="0"/>
              </a:rPr>
              <a:t>601</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cá nhân;</a:t>
            </a:r>
            <a:endParaRPr lang="en-US" sz="1600" spc="-3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Freeform 28"/>
          <p:cNvSpPr/>
          <p:nvPr/>
        </p:nvSpPr>
        <p:spPr>
          <a:xfrm>
            <a:off x="674452" y="2384767"/>
            <a:ext cx="3362737" cy="2805965"/>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latin typeface="Arial" panose="020B0604020202020204" pitchFamily="34" charset="0"/>
              <a:cs typeface="Arial" panose="020B0604020202020204" pitchFamily="34" charset="0"/>
            </a:endParaRPr>
          </a:p>
        </p:txBody>
      </p:sp>
      <p:grpSp>
        <p:nvGrpSpPr>
          <p:cNvPr id="21" name="Group 39"/>
          <p:cNvGrpSpPr/>
          <p:nvPr/>
        </p:nvGrpSpPr>
        <p:grpSpPr>
          <a:xfrm rot="-10800000">
            <a:off x="2422562" y="3346950"/>
            <a:ext cx="2705068" cy="2805965"/>
            <a:chOff x="0" y="0"/>
            <a:chExt cx="698500" cy="812800"/>
          </a:xfrm>
        </p:grpSpPr>
        <p:sp>
          <p:nvSpPr>
            <p:cNvPr id="22" name="Freeform 40"/>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latin typeface="Arial" panose="020B0604020202020204" pitchFamily="34" charset="0"/>
                <a:cs typeface="Arial" panose="020B0604020202020204" pitchFamily="34" charset="0"/>
              </a:endParaRPr>
            </a:p>
          </p:txBody>
        </p:sp>
        <p:sp>
          <p:nvSpPr>
            <p:cNvPr id="23" name="TextBox 41"/>
            <p:cNvSpPr txBox="1"/>
            <p:nvPr/>
          </p:nvSpPr>
          <p:spPr>
            <a:xfrm>
              <a:off x="0" y="101600"/>
              <a:ext cx="698500" cy="571500"/>
            </a:xfrm>
            <a:prstGeom prst="rect">
              <a:avLst/>
            </a:prstGeom>
          </p:spPr>
          <p:txBody>
            <a:bodyPr lIns="120277" tIns="120277" rIns="120277" bIns="120277"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26" name="Subtitle 2"/>
          <p:cNvSpPr txBox="1">
            <a:spLocks/>
          </p:cNvSpPr>
          <p:nvPr/>
        </p:nvSpPr>
        <p:spPr>
          <a:xfrm>
            <a:off x="128558" y="915671"/>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2" name="Slide Number Placeholder 1"/>
          <p:cNvSpPr>
            <a:spLocks noGrp="1"/>
          </p:cNvSpPr>
          <p:nvPr>
            <p:ph type="sldNum" sz="quarter" idx="12"/>
          </p:nvPr>
        </p:nvSpPr>
        <p:spPr>
          <a:xfrm>
            <a:off x="5453289" y="6345040"/>
            <a:ext cx="426522" cy="365125"/>
          </a:xfrm>
        </p:spPr>
        <p:txBody>
          <a:bodyPr/>
          <a:lstStyle/>
          <a:p>
            <a:fld id="{4BB0AFC8-688B-40E6-B113-10DF63D29C36}" type="slidenum">
              <a:rPr lang="en-US" sz="2000" smtClean="0"/>
              <a:t>7</a:t>
            </a:fld>
            <a:endParaRPr lang="en-US" sz="2000" dirty="0"/>
          </a:p>
        </p:txBody>
      </p:sp>
    </p:spTree>
    <p:extLst>
      <p:ext uri="{BB962C8B-B14F-4D97-AF65-F5344CB8AC3E}">
        <p14:creationId xmlns:p14="http://schemas.microsoft.com/office/powerpoint/2010/main" val="2044469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rot="-5400000" flipV="1">
            <a:off x="-648190" y="5382128"/>
            <a:ext cx="3430335" cy="2133954"/>
          </a:xfrm>
          <a:custGeom>
            <a:avLst/>
            <a:gdLst/>
            <a:ahLst/>
            <a:cxnLst/>
            <a:rect l="l" t="t" r="r" b="b"/>
            <a:pathLst>
              <a:path w="5145502" h="3200931">
                <a:moveTo>
                  <a:pt x="0" y="3200931"/>
                </a:moveTo>
                <a:lnTo>
                  <a:pt x="5145501" y="3200931"/>
                </a:lnTo>
                <a:lnTo>
                  <a:pt x="5145501" y="0"/>
                </a:lnTo>
                <a:lnTo>
                  <a:pt x="0" y="0"/>
                </a:lnTo>
                <a:lnTo>
                  <a:pt x="0" y="3200931"/>
                </a:lnTo>
                <a:close/>
              </a:path>
            </a:pathLst>
          </a:custGeom>
          <a:blipFill>
            <a:blip r:embed="rId2"/>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36" name="Freeform 36"/>
          <p:cNvSpPr/>
          <p:nvPr/>
        </p:nvSpPr>
        <p:spPr>
          <a:xfrm rot="-5400000">
            <a:off x="9409856" y="5371256"/>
            <a:ext cx="3430335" cy="2133954"/>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37" name="TextBox 37"/>
          <p:cNvSpPr txBox="1"/>
          <p:nvPr/>
        </p:nvSpPr>
        <p:spPr>
          <a:xfrm>
            <a:off x="327064" y="1039018"/>
            <a:ext cx="11379200" cy="685957"/>
          </a:xfrm>
          <a:prstGeom prst="rect">
            <a:avLst/>
          </a:prstGeom>
        </p:spPr>
        <p:txBody>
          <a:bodyPr wrap="square" lIns="0" tIns="0" rIns="0" bIns="0" rtlCol="0" anchor="t">
            <a:spAutoFit/>
          </a:bodyPr>
          <a:lstStyle/>
          <a:p>
            <a:pPr algn="ctr">
              <a:lnSpc>
                <a:spcPts val="6120"/>
              </a:lnSpc>
            </a:pPr>
            <a:r>
              <a:rPr lang="en-US" sz="3200" b="1" spc="-141" dirty="0" smtClean="0">
                <a:solidFill>
                  <a:srgbClr val="112D4E"/>
                </a:solidFill>
                <a:latin typeface="Arial" panose="020B0604020202020204" pitchFamily="34" charset="0"/>
                <a:cs typeface="Arial" panose="020B0604020202020204" pitchFamily="34" charset="0"/>
              </a:rPr>
              <a:t>I.2 </a:t>
            </a:r>
            <a:r>
              <a:rPr lang="en-US" sz="3200" b="1" spc="-141" dirty="0" err="1" smtClean="0">
                <a:solidFill>
                  <a:srgbClr val="112D4E"/>
                </a:solidFill>
                <a:latin typeface="Arial" panose="020B0604020202020204" pitchFamily="34" charset="0"/>
                <a:cs typeface="Arial" panose="020B0604020202020204" pitchFamily="34" charset="0"/>
              </a:rPr>
              <a:t>Công</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tác</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quản</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lý</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giám</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sát</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thành</a:t>
            </a:r>
            <a:r>
              <a:rPr lang="en-US" sz="3200" b="1" spc="-141" dirty="0" smtClean="0">
                <a:solidFill>
                  <a:srgbClr val="112D4E"/>
                </a:solidFill>
                <a:latin typeface="Arial" panose="020B0604020202020204" pitchFamily="34" charset="0"/>
                <a:cs typeface="Arial" panose="020B0604020202020204" pitchFamily="34" charset="0"/>
              </a:rPr>
              <a:t> </a:t>
            </a:r>
            <a:r>
              <a:rPr lang="en-US" sz="3200" b="1" spc="-141" dirty="0" err="1" smtClean="0">
                <a:solidFill>
                  <a:srgbClr val="112D4E"/>
                </a:solidFill>
                <a:latin typeface="Arial" panose="020B0604020202020204" pitchFamily="34" charset="0"/>
                <a:cs typeface="Arial" panose="020B0604020202020204" pitchFamily="34" charset="0"/>
              </a:rPr>
              <a:t>viên</a:t>
            </a:r>
            <a:endParaRPr lang="en-US" sz="3200" b="1" spc="-141" dirty="0">
              <a:solidFill>
                <a:srgbClr val="112D4E"/>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07E85EC-4B2E-F209-4BB3-83E3A525F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62" y="96154"/>
            <a:ext cx="4596104" cy="2115025"/>
          </a:xfrm>
          <a:prstGeom prst="rect">
            <a:avLst/>
          </a:prstGeom>
        </p:spPr>
      </p:pic>
      <p:grpSp>
        <p:nvGrpSpPr>
          <p:cNvPr id="7" name="Group 22"/>
          <p:cNvGrpSpPr/>
          <p:nvPr/>
        </p:nvGrpSpPr>
        <p:grpSpPr>
          <a:xfrm>
            <a:off x="908662" y="1934796"/>
            <a:ext cx="5207130" cy="4608507"/>
            <a:chOff x="15522" y="21793"/>
            <a:chExt cx="682978" cy="784709"/>
          </a:xfrm>
        </p:grpSpPr>
        <p:sp>
          <p:nvSpPr>
            <p:cNvPr id="8" name="Freeform 23"/>
            <p:cNvSpPr/>
            <p:nvPr/>
          </p:nvSpPr>
          <p:spPr>
            <a:xfrm>
              <a:off x="15522" y="21793"/>
              <a:ext cx="682978" cy="784709"/>
            </a:xfrm>
            <a:custGeom>
              <a:avLst/>
              <a:gdLst/>
              <a:ahLst/>
              <a:cxnLst/>
              <a:rect l="l" t="t" r="r" b="b"/>
              <a:pathLst>
                <a:path w="698500" h="800204">
                  <a:moveTo>
                    <a:pt x="377599" y="10196"/>
                  </a:moveTo>
                  <a:lnTo>
                    <a:pt x="670151" y="180408"/>
                  </a:lnTo>
                  <a:cubicBezTo>
                    <a:pt x="687702" y="190620"/>
                    <a:pt x="698500" y="209394"/>
                    <a:pt x="698500" y="229700"/>
                  </a:cubicBezTo>
                  <a:lnTo>
                    <a:pt x="698500" y="570504"/>
                  </a:lnTo>
                  <a:cubicBezTo>
                    <a:pt x="698500" y="590810"/>
                    <a:pt x="687702" y="609584"/>
                    <a:pt x="670151" y="619796"/>
                  </a:cubicBezTo>
                  <a:lnTo>
                    <a:pt x="377599" y="790008"/>
                  </a:lnTo>
                  <a:cubicBezTo>
                    <a:pt x="360075" y="800204"/>
                    <a:pt x="338425" y="800204"/>
                    <a:pt x="320901" y="790008"/>
                  </a:cubicBezTo>
                  <a:lnTo>
                    <a:pt x="28349" y="619796"/>
                  </a:lnTo>
                  <a:cubicBezTo>
                    <a:pt x="10798" y="609584"/>
                    <a:pt x="0" y="590810"/>
                    <a:pt x="0" y="570504"/>
                  </a:cubicBezTo>
                  <a:lnTo>
                    <a:pt x="0" y="229700"/>
                  </a:lnTo>
                  <a:cubicBezTo>
                    <a:pt x="0" y="209394"/>
                    <a:pt x="10798" y="190620"/>
                    <a:pt x="28349" y="180408"/>
                  </a:cubicBezTo>
                  <a:lnTo>
                    <a:pt x="320901" y="10196"/>
                  </a:lnTo>
                  <a:cubicBezTo>
                    <a:pt x="338425" y="0"/>
                    <a:pt x="360075" y="0"/>
                    <a:pt x="377599" y="10196"/>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sz="1200">
                <a:latin typeface="Arial" panose="020B0604020202020204" pitchFamily="34" charset="0"/>
                <a:cs typeface="Arial" panose="020B0604020202020204" pitchFamily="34" charset="0"/>
              </a:endParaRPr>
            </a:p>
          </p:txBody>
        </p:sp>
      </p:grpSp>
      <p:sp>
        <p:nvSpPr>
          <p:cNvPr id="2" name="TextBox 1"/>
          <p:cNvSpPr txBox="1"/>
          <p:nvPr/>
        </p:nvSpPr>
        <p:spPr>
          <a:xfrm>
            <a:off x="1487484" y="2774637"/>
            <a:ext cx="4049486" cy="255454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2.1. </a:t>
            </a:r>
            <a:r>
              <a:rPr lang="en-US" sz="1600" b="1" dirty="0" err="1" smtClean="0">
                <a:latin typeface="Arial" panose="020B0604020202020204" pitchFamily="34" charset="0"/>
                <a:cs typeface="Arial" panose="020B0604020202020204" pitchFamily="34" charset="0"/>
              </a:rPr>
              <a:t>Đăng</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ký</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chấm</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dứt</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tư</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cách</a:t>
            </a:r>
            <a:r>
              <a:rPr lang="en-US" sz="1600" b="1" dirty="0" smtClean="0">
                <a:latin typeface="Arial" panose="020B0604020202020204" pitchFamily="34" charset="0"/>
                <a:cs typeface="Arial" panose="020B0604020202020204" pitchFamily="34" charset="0"/>
              </a:rPr>
              <a:t> TV</a:t>
            </a:r>
            <a:endParaRPr lang="en-US" sz="1600" b="1" dirty="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Đối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với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thành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viên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lưu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ký</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cấp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mới</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01</a:t>
            </a:r>
            <a:r>
              <a:rPr lang="en-US" sz="1600" dirty="0" smtClean="0">
                <a:latin typeface="Arial" panose="020B0604020202020204" pitchFamily="34" charset="0"/>
                <a:cs typeface="Arial" panose="020B0604020202020204" pitchFamily="34" charset="0"/>
              </a:rPr>
              <a:t>  GCNTVLK. </a:t>
            </a:r>
            <a:r>
              <a:rPr lang="en-US" sz="1600" dirty="0" err="1" smtClean="0">
                <a:latin typeface="Arial" panose="020B0604020202020204" pitchFamily="34" charset="0"/>
                <a:cs typeface="Arial" panose="020B0604020202020204" pitchFamily="34" charset="0"/>
              </a:rPr>
              <a:t>Hiện</a:t>
            </a:r>
            <a:r>
              <a:rPr lang="en-US" sz="1600" dirty="0" smtClean="0">
                <a:latin typeface="Arial" panose="020B0604020202020204" pitchFamily="34" charset="0"/>
                <a:cs typeface="Arial" panose="020B0604020202020204" pitchFamily="34" charset="0"/>
              </a:rPr>
              <a:t> TVLK </a:t>
            </a:r>
            <a:r>
              <a:rPr lang="en-US" sz="1600" dirty="0" err="1" smtClean="0">
                <a:latin typeface="Arial" panose="020B0604020202020204" pitchFamily="34" charset="0"/>
                <a:cs typeface="Arial" panose="020B0604020202020204" pitchFamily="34" charset="0"/>
              </a:rPr>
              <a:t>của</a:t>
            </a:r>
            <a:r>
              <a:rPr lang="en-US" sz="1600" dirty="0" smtClean="0">
                <a:latin typeface="Arial" panose="020B0604020202020204" pitchFamily="34" charset="0"/>
                <a:cs typeface="Arial" panose="020B0604020202020204" pitchFamily="34" charset="0"/>
              </a:rPr>
              <a:t> VSDC </a:t>
            </a:r>
            <a:r>
              <a:rPr lang="en-US" sz="1600" dirty="0" err="1" smtClean="0">
                <a:latin typeface="Arial" panose="020B0604020202020204" pitchFamily="34" charset="0"/>
                <a:cs typeface="Arial" panose="020B0604020202020204" pitchFamily="34" charset="0"/>
              </a:rPr>
              <a:t>gồm</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85</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CTCK</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17</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NHLK </a:t>
            </a:r>
            <a:r>
              <a:rPr lang="en-US" sz="1600" dirty="0" err="1" smtClean="0">
                <a:latin typeface="Arial" panose="020B0604020202020204" pitchFamily="34" charset="0"/>
                <a:cs typeface="Arial" panose="020B0604020202020204" pitchFamily="34" charset="0"/>
              </a:rPr>
              <a:t>và</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19</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NHTM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mở</a:t>
            </a:r>
            <a:r>
              <a:rPr lang="en-US" sz="1600" dirty="0" smtClean="0">
                <a:latin typeface="Arial" panose="020B0604020202020204" pitchFamily="34" charset="0"/>
                <a:cs typeface="Arial" panose="020B0604020202020204" pitchFamily="34" charset="0"/>
              </a:rPr>
              <a:t> TKTT</a:t>
            </a:r>
            <a:endParaRPr lang="en-US" sz="16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Đối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với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thành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viên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bù</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trừ</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Tính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đến</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31/10/2024</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số</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lượng</a:t>
            </a:r>
            <a:r>
              <a:rPr lang="en-US" sz="1600" dirty="0" smtClean="0">
                <a:latin typeface="Arial" panose="020B0604020202020204" pitchFamily="34" charset="0"/>
                <a:cs typeface="Arial" panose="020B0604020202020204" pitchFamily="34" charset="0"/>
              </a:rPr>
              <a:t> TVBT </a:t>
            </a:r>
            <a:r>
              <a:rPr lang="en-US" sz="1600" dirty="0" err="1" smtClean="0">
                <a:latin typeface="Arial" panose="020B0604020202020204" pitchFamily="34" charset="0"/>
                <a:cs typeface="Arial" panose="020B0604020202020204" pitchFamily="34" charset="0"/>
              </a:rPr>
              <a:t>là</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25</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với</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05</a:t>
            </a:r>
            <a:r>
              <a:rPr lang="en-US" sz="1600" dirty="0" smtClean="0">
                <a:latin typeface="Arial" panose="020B0604020202020204" pitchFamily="34" charset="0"/>
                <a:cs typeface="Arial" panose="020B0604020202020204" pitchFamily="34" charset="0"/>
              </a:rPr>
              <a:t> TVBT </a:t>
            </a:r>
            <a:r>
              <a:rPr lang="en-US" sz="1600" dirty="0" err="1" smtClean="0">
                <a:latin typeface="Arial" panose="020B0604020202020204" pitchFamily="34" charset="0"/>
                <a:cs typeface="Arial" panose="020B0604020202020204" pitchFamily="34" charset="0"/>
              </a:rPr>
              <a:t>chung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và</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20</a:t>
            </a:r>
            <a:r>
              <a:rPr lang="en-US" sz="1600" dirty="0" smtClean="0">
                <a:latin typeface="Arial" panose="020B0604020202020204" pitchFamily="34" charset="0"/>
                <a:cs typeface="Arial" panose="020B0604020202020204" pitchFamily="34" charset="0"/>
              </a:rPr>
              <a:t> TVBT </a:t>
            </a:r>
            <a:r>
              <a:rPr lang="en-US" sz="1600" dirty="0" err="1" smtClean="0">
                <a:latin typeface="Arial" panose="020B0604020202020204" pitchFamily="34" charset="0"/>
                <a:cs typeface="Arial" panose="020B0604020202020204" pitchFamily="34" charset="0"/>
              </a:rPr>
              <a:t>trực</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tiếp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Trong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đó</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có</a:t>
            </a:r>
            <a:r>
              <a:rPr lang="en-US" sz="1600" dirty="0" smtClean="0">
                <a:latin typeface="Arial" panose="020B0604020202020204" pitchFamily="34" charset="0"/>
                <a:cs typeface="Arial" panose="020B0604020202020204" pitchFamily="34" charset="0"/>
              </a:rPr>
              <a:t> 02 </a:t>
            </a:r>
            <a:r>
              <a:rPr lang="en-US" sz="1600" dirty="0" err="1" smtClean="0">
                <a:latin typeface="Arial" panose="020B0604020202020204" pitchFamily="34" charset="0"/>
                <a:cs typeface="Arial" panose="020B0604020202020204" pitchFamily="34" charset="0"/>
              </a:rPr>
              <a:t>đơn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vị</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được</a:t>
            </a:r>
            <a:r>
              <a:rPr lang="en-US" sz="1600" dirty="0" smtClean="0">
                <a:latin typeface="Arial" panose="020B0604020202020204" pitchFamily="34" charset="0"/>
                <a:cs typeface="Arial" panose="020B0604020202020204" pitchFamily="34" charset="0"/>
              </a:rPr>
              <a:t> VSDC </a:t>
            </a:r>
            <a:r>
              <a:rPr lang="en-US" sz="1600" dirty="0" err="1" smtClean="0">
                <a:latin typeface="Arial" panose="020B0604020202020204" pitchFamily="34" charset="0"/>
                <a:cs typeface="Arial" panose="020B0604020202020204" pitchFamily="34" charset="0"/>
              </a:rPr>
              <a:t>cấp</a:t>
            </a:r>
            <a:r>
              <a:rPr lang="en-US" sz="1600" dirty="0" smtClean="0">
                <a:latin typeface="Arial" panose="020B0604020202020204" pitchFamily="34" charset="0"/>
                <a:cs typeface="Arial" panose="020B0604020202020204" pitchFamily="34" charset="0"/>
              </a:rPr>
              <a:t> GCN TVBT </a:t>
            </a:r>
            <a:r>
              <a:rPr lang="en-US" sz="1600" dirty="0" err="1" smtClean="0">
                <a:latin typeface="Arial" panose="020B0604020202020204" pitchFamily="34" charset="0"/>
                <a:cs typeface="Arial" panose="020B0604020202020204" pitchFamily="34" charset="0"/>
              </a:rPr>
              <a:t>trong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năm</a:t>
            </a:r>
            <a:r>
              <a:rPr lang="en-US" sz="1600" dirty="0" smtClean="0">
                <a:latin typeface="Arial" panose="020B0604020202020204" pitchFamily="34" charset="0"/>
                <a:cs typeface="Arial" panose="020B0604020202020204" pitchFamily="34" charset="0"/>
              </a:rPr>
              <a:t> 2024 </a:t>
            </a:r>
            <a:r>
              <a:rPr lang="en-US" sz="1600" dirty="0" err="1" smtClean="0">
                <a:latin typeface="Arial" panose="020B0604020202020204" pitchFamily="34" charset="0"/>
                <a:cs typeface="Arial" panose="020B0604020202020204" pitchFamily="34" charset="0"/>
              </a:rPr>
              <a:t>và</a:t>
            </a:r>
            <a:r>
              <a:rPr lang="en-US" sz="1600" dirty="0" smtClean="0">
                <a:latin typeface="Arial" panose="020B0604020202020204" pitchFamily="34" charset="0"/>
                <a:cs typeface="Arial" panose="020B0604020202020204" pitchFamily="34" charset="0"/>
              </a:rPr>
              <a:t> 02 </a:t>
            </a:r>
            <a:r>
              <a:rPr lang="en-US" sz="1600" dirty="0" err="1" smtClean="0">
                <a:latin typeface="Arial" panose="020B0604020202020204" pitchFamily="34" charset="0"/>
                <a:cs typeface="Arial" panose="020B0604020202020204" pitchFamily="34" charset="0"/>
              </a:rPr>
              <a:t>đơn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vị</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hủy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bỏ</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tư</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cách</a:t>
            </a:r>
            <a:r>
              <a:rPr lang="en-US" sz="1600" dirty="0" smtClean="0">
                <a:latin typeface="Arial" panose="020B0604020202020204" pitchFamily="34" charset="0"/>
                <a:cs typeface="Arial" panose="020B0604020202020204" pitchFamily="34" charset="0"/>
              </a:rPr>
              <a:t> TVBT</a:t>
            </a:r>
            <a:endParaRPr lang="en-US" sz="1600" dirty="0">
              <a:latin typeface="Arial" panose="020B0604020202020204" pitchFamily="34" charset="0"/>
              <a:cs typeface="Arial" panose="020B0604020202020204" pitchFamily="34" charset="0"/>
            </a:endParaRPr>
          </a:p>
        </p:txBody>
      </p:sp>
      <p:grpSp>
        <p:nvGrpSpPr>
          <p:cNvPr id="10" name="Group 20"/>
          <p:cNvGrpSpPr/>
          <p:nvPr/>
        </p:nvGrpSpPr>
        <p:grpSpPr>
          <a:xfrm rot="5400000">
            <a:off x="6990265" y="1732307"/>
            <a:ext cx="4518419" cy="4913579"/>
            <a:chOff x="0" y="0"/>
            <a:chExt cx="812800" cy="698500"/>
          </a:xfrm>
        </p:grpSpPr>
        <p:sp>
          <p:nvSpPr>
            <p:cNvPr id="11" name="Freeform 21"/>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12" name="TextBox 2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3" name="TextBox 12"/>
          <p:cNvSpPr txBox="1"/>
          <p:nvPr/>
        </p:nvSpPr>
        <p:spPr>
          <a:xfrm>
            <a:off x="7368286" y="2829813"/>
            <a:ext cx="3984524" cy="2893100"/>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2.2 </a:t>
            </a:r>
            <a:r>
              <a:rPr lang="en-US" sz="1600" b="1" dirty="0" err="1" smtClean="0">
                <a:latin typeface="Arial" panose="020B0604020202020204" pitchFamily="34" charset="0"/>
                <a:cs typeface="Arial" panose="020B0604020202020204" pitchFamily="34" charset="0"/>
              </a:rPr>
              <a:t>Giám</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sát</a:t>
            </a:r>
            <a:r>
              <a:rPr lang="en-US" sz="1600" b="1" dirty="0" smtClean="0">
                <a:latin typeface="Arial" panose="020B0604020202020204" pitchFamily="34" charset="0"/>
                <a:cs typeface="Arial" panose="020B0604020202020204" pitchFamily="34" charset="0"/>
              </a:rPr>
              <a:t> TV </a:t>
            </a:r>
            <a:r>
              <a:rPr lang="en-US" sz="1600" b="1" dirty="0" err="1" smtClean="0">
                <a:latin typeface="Arial" panose="020B0604020202020204" pitchFamily="34" charset="0"/>
                <a:cs typeface="Arial" panose="020B0604020202020204" pitchFamily="34" charset="0"/>
              </a:rPr>
              <a:t>trong</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việc</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tuân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thủ</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quy</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chế</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hoạt</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động</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nghiệp</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vụ</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của</a:t>
            </a:r>
            <a:r>
              <a:rPr lang="en-US" sz="1600" b="1" dirty="0" smtClean="0">
                <a:latin typeface="Arial" panose="020B0604020202020204" pitchFamily="34" charset="0"/>
                <a:cs typeface="Arial" panose="020B0604020202020204" pitchFamily="34" charset="0"/>
              </a:rPr>
              <a:t> </a:t>
            </a:r>
          </a:p>
          <a:p>
            <a:pPr algn="ctr"/>
            <a:r>
              <a:rPr lang="en-US" sz="1333" b="1"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Đối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với</a:t>
            </a:r>
            <a:r>
              <a:rPr lang="en-US" sz="1500" dirty="0" smtClean="0">
                <a:latin typeface="Arial" panose="020B0604020202020204" pitchFamily="34" charset="0"/>
                <a:cs typeface="Arial" panose="020B0604020202020204" pitchFamily="34" charset="0"/>
              </a:rPr>
              <a:t> TVLK: </a:t>
            </a:r>
            <a:r>
              <a:rPr lang="en-US" sz="1500" dirty="0" err="1" smtClean="0">
                <a:latin typeface="Arial" panose="020B0604020202020204" pitchFamily="34" charset="0"/>
                <a:cs typeface="Arial" panose="020B0604020202020204" pitchFamily="34" charset="0"/>
              </a:rPr>
              <a:t>không</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có</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trường</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hợp</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phải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sử</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dụng</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quỹ</a:t>
            </a:r>
            <a:r>
              <a:rPr lang="en-US" sz="1500" dirty="0" smtClean="0">
                <a:latin typeface="Arial" panose="020B0604020202020204" pitchFamily="34" charset="0"/>
                <a:cs typeface="Arial" panose="020B0604020202020204" pitchFamily="34" charset="0"/>
              </a:rPr>
              <a:t> HTTT </a:t>
            </a:r>
            <a:r>
              <a:rPr lang="en-US" sz="1500" dirty="0" err="1" smtClean="0">
                <a:latin typeface="Arial" panose="020B0604020202020204" pitchFamily="34" charset="0"/>
                <a:cs typeface="Arial" panose="020B0604020202020204" pitchFamily="34" charset="0"/>
              </a:rPr>
              <a:t>để</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đảm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bảo</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thanh</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toán</a:t>
            </a:r>
            <a:r>
              <a:rPr lang="en-US" sz="1500" dirty="0" smtClean="0">
                <a:latin typeface="Arial" panose="020B0604020202020204" pitchFamily="34" charset="0"/>
                <a:cs typeface="Arial" panose="020B0604020202020204" pitchFamily="34" charset="0"/>
              </a:rPr>
              <a:t>. </a:t>
            </a:r>
            <a:r>
              <a:rPr lang="vi-VN" sz="1500" dirty="0" smtClean="0">
                <a:latin typeface="Arial" panose="020B0604020202020204" pitchFamily="34" charset="0"/>
                <a:cs typeface="Arial" panose="020B0604020202020204" pitchFamily="34" charset="0"/>
              </a:rPr>
              <a:t>VSDC </a:t>
            </a:r>
            <a:r>
              <a:rPr lang="vi-VN" sz="1500" dirty="0">
                <a:latin typeface="Arial" panose="020B0604020202020204" pitchFamily="34" charset="0"/>
                <a:cs typeface="Arial" panose="020B0604020202020204" pitchFamily="34" charset="0"/>
              </a:rPr>
              <a:t>đã có </a:t>
            </a:r>
            <a:r>
              <a:rPr lang="vi-VN" sz="1500" b="1" dirty="0">
                <a:latin typeface="Arial" panose="020B0604020202020204" pitchFamily="34" charset="0"/>
                <a:cs typeface="Arial" panose="020B0604020202020204" pitchFamily="34" charset="0"/>
              </a:rPr>
              <a:t>3</a:t>
            </a:r>
            <a:r>
              <a:rPr lang="en-US" sz="1500" b="1" dirty="0">
                <a:latin typeface="Arial" panose="020B0604020202020204" pitchFamily="34" charset="0"/>
                <a:cs typeface="Arial" panose="020B0604020202020204" pitchFamily="34" charset="0"/>
              </a:rPr>
              <a:t>9</a:t>
            </a:r>
            <a:r>
              <a:rPr lang="vi-VN" sz="1500" dirty="0">
                <a:latin typeface="Arial" panose="020B0604020202020204" pitchFamily="34" charset="0"/>
                <a:cs typeface="Arial" panose="020B0604020202020204" pitchFamily="34" charset="0"/>
              </a:rPr>
              <a:t> lần gửi công văn nhắc nhở, </a:t>
            </a:r>
            <a:r>
              <a:rPr lang="en-US" sz="1500" b="1" dirty="0">
                <a:latin typeface="Arial" panose="020B0604020202020204" pitchFamily="34" charset="0"/>
                <a:cs typeface="Arial" panose="020B0604020202020204" pitchFamily="34" charset="0"/>
              </a:rPr>
              <a:t>15</a:t>
            </a:r>
            <a:r>
              <a:rPr lang="vi-VN" sz="1500" dirty="0">
                <a:latin typeface="Arial" panose="020B0604020202020204" pitchFamily="34" charset="0"/>
                <a:cs typeface="Arial" panose="020B0604020202020204" pitchFamily="34" charset="0"/>
              </a:rPr>
              <a:t> lần ra quyết định khiển trách đối với TVLK</a:t>
            </a:r>
            <a:r>
              <a:rPr lang="en-US" sz="1500" dirty="0">
                <a:latin typeface="Arial" panose="020B0604020202020204" pitchFamily="34" charset="0"/>
                <a:cs typeface="Arial" panose="020B0604020202020204" pitchFamily="34" charset="0"/>
              </a:rPr>
              <a:t>, 01 </a:t>
            </a:r>
            <a:r>
              <a:rPr lang="en-US" sz="1500" dirty="0" err="1">
                <a:latin typeface="Arial" panose="020B0604020202020204" pitchFamily="34" charset="0"/>
                <a:cs typeface="Arial" panose="020B0604020202020204" pitchFamily="34" charset="0"/>
              </a:rPr>
              <a:t>lần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quyết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định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đình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chỉ</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hoạt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động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lưu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ký</a:t>
            </a:r>
            <a:r>
              <a:rPr lang="vi-VN" sz="1500"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algn="ctr"/>
            <a:r>
              <a:rPr lang="en-US" sz="1500" b="1" dirty="0" smtClean="0">
                <a:latin typeface="Arial" panose="020B0604020202020204" pitchFamily="34" charset="0"/>
                <a:cs typeface="Arial" panose="020B0604020202020204" pitchFamily="34" charset="0"/>
              </a:rPr>
              <a:t>- </a:t>
            </a:r>
            <a:r>
              <a:rPr lang="en-US" sz="1500" b="1" dirty="0" err="1" smtClean="0">
                <a:latin typeface="Arial" panose="020B0604020202020204" pitchFamily="34" charset="0"/>
                <a:cs typeface="Arial" panose="020B0604020202020204" pitchFamily="34" charset="0"/>
              </a:rPr>
              <a:t>Đối</a:t>
            </a:r>
            <a:r>
              <a:rPr lang="en-US" sz="1500" b="1" dirty="0" smtClean="0">
                <a:latin typeface="Arial" panose="020B0604020202020204" pitchFamily="34" charset="0"/>
                <a:cs typeface="Arial" panose="020B0604020202020204" pitchFamily="34" charset="0"/>
              </a:rPr>
              <a:t> </a:t>
            </a:r>
            <a:r>
              <a:rPr lang="en-US" sz="1500" b="1" dirty="0" err="1" smtClean="0">
                <a:latin typeface="Arial" panose="020B0604020202020204" pitchFamily="34" charset="0"/>
                <a:cs typeface="Arial" panose="020B0604020202020204" pitchFamily="34" charset="0"/>
              </a:rPr>
              <a:t>với</a:t>
            </a:r>
            <a:r>
              <a:rPr lang="en-US" sz="1500" b="1" dirty="0" smtClean="0">
                <a:latin typeface="Arial" panose="020B0604020202020204" pitchFamily="34" charset="0"/>
                <a:cs typeface="Arial" panose="020B0604020202020204" pitchFamily="34" charset="0"/>
              </a:rPr>
              <a:t> TVBT: </a:t>
            </a:r>
            <a:r>
              <a:rPr lang="vi-VN" sz="1500" dirty="0">
                <a:latin typeface="Arial" panose="020B0604020202020204" pitchFamily="34" charset="0"/>
                <a:cs typeface="Arial" panose="020B0604020202020204" pitchFamily="34" charset="0"/>
              </a:rPr>
              <a:t>không có </a:t>
            </a:r>
            <a:r>
              <a:rPr lang="en-US" sz="1500" dirty="0" err="1">
                <a:latin typeface="Arial" panose="020B0604020202020204" pitchFamily="34" charset="0"/>
                <a:cs typeface="Arial" panose="020B0604020202020204" pitchFamily="34" charset="0"/>
              </a:rPr>
              <a:t>thành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viên</a:t>
            </a:r>
            <a:r>
              <a:rPr lang="vi-VN" sz="1500" dirty="0">
                <a:latin typeface="Arial" panose="020B0604020202020204" pitchFamily="34" charset="0"/>
                <a:cs typeface="Arial" panose="020B0604020202020204" pitchFamily="34" charset="0"/>
              </a:rPr>
              <a:t> bị nhắc nhở, khiển trách do vi phạm các quy định hoạt động nghiệp vụ, </a:t>
            </a:r>
            <a:r>
              <a:rPr lang="en-US" sz="1500" dirty="0" err="1">
                <a:latin typeface="Arial" panose="020B0604020202020204" pitchFamily="34" charset="0"/>
                <a:cs typeface="Arial" panose="020B0604020202020204" pitchFamily="34" charset="0"/>
              </a:rPr>
              <a:t>đặc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biệt</a:t>
            </a:r>
            <a:r>
              <a:rPr lang="vi-VN" sz="1500" dirty="0">
                <a:latin typeface="Arial" panose="020B0604020202020204" pitchFamily="34" charset="0"/>
                <a:cs typeface="Arial" panose="020B0604020202020204" pitchFamily="34" charset="0"/>
              </a:rPr>
              <a:t> là không có trường hợp </a:t>
            </a:r>
            <a:r>
              <a:rPr lang="en-US" sz="1500" dirty="0">
                <a:latin typeface="Arial" panose="020B0604020202020204" pitchFamily="34" charset="0"/>
                <a:cs typeface="Arial" panose="020B0604020202020204" pitchFamily="34" charset="0"/>
              </a:rPr>
              <a:t>TVBT</a:t>
            </a:r>
            <a:r>
              <a:rPr lang="vi-VN" sz="1500" dirty="0">
                <a:latin typeface="Arial" panose="020B0604020202020204" pitchFamily="34" charset="0"/>
                <a:cs typeface="Arial" panose="020B0604020202020204" pitchFamily="34" charset="0"/>
              </a:rPr>
              <a:t> mất khả năng thanh toán</a:t>
            </a:r>
            <a:endParaRPr lang="en-US" sz="1500" b="1" dirty="0">
              <a:latin typeface="Arial" panose="020B0604020202020204" pitchFamily="34" charset="0"/>
              <a:cs typeface="Arial" panose="020B0604020202020204" pitchFamily="34" charset="0"/>
            </a:endParaRPr>
          </a:p>
        </p:txBody>
      </p:sp>
      <p:sp>
        <p:nvSpPr>
          <p:cNvPr id="17" name="TextBox 37"/>
          <p:cNvSpPr txBox="1"/>
          <p:nvPr/>
        </p:nvSpPr>
        <p:spPr>
          <a:xfrm>
            <a:off x="11531601" y="6192624"/>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14" name="Subtitle 2"/>
          <p:cNvSpPr txBox="1">
            <a:spLocks/>
          </p:cNvSpPr>
          <p:nvPr/>
        </p:nvSpPr>
        <p:spPr>
          <a:xfrm>
            <a:off x="-188072" y="880304"/>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3" name="Slide Number Placeholder 2"/>
          <p:cNvSpPr>
            <a:spLocks noGrp="1"/>
          </p:cNvSpPr>
          <p:nvPr>
            <p:ph type="sldNum" sz="quarter" idx="12"/>
          </p:nvPr>
        </p:nvSpPr>
        <p:spPr>
          <a:xfrm flipH="1">
            <a:off x="6076208" y="6356350"/>
            <a:ext cx="336466" cy="365125"/>
          </a:xfrm>
        </p:spPr>
        <p:txBody>
          <a:bodyPr/>
          <a:lstStyle/>
          <a:p>
            <a:fld id="{4BB0AFC8-688B-40E6-B113-10DF63D29C36}" type="slidenum">
              <a:rPr lang="en-US" sz="2000" smtClean="0"/>
              <a:t>8</a:t>
            </a:fld>
            <a:endParaRPr lang="en-US" sz="2000" dirty="0"/>
          </a:p>
        </p:txBody>
      </p:sp>
    </p:spTree>
    <p:extLst>
      <p:ext uri="{BB962C8B-B14F-4D97-AF65-F5344CB8AC3E}">
        <p14:creationId xmlns:p14="http://schemas.microsoft.com/office/powerpoint/2010/main" val="3294058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rot="-5400000" flipV="1">
            <a:off x="-648190" y="5382128"/>
            <a:ext cx="3430335" cy="2133954"/>
          </a:xfrm>
          <a:custGeom>
            <a:avLst/>
            <a:gdLst/>
            <a:ahLst/>
            <a:cxnLst/>
            <a:rect l="l" t="t" r="r" b="b"/>
            <a:pathLst>
              <a:path w="5145502" h="3200931">
                <a:moveTo>
                  <a:pt x="0" y="3200931"/>
                </a:moveTo>
                <a:lnTo>
                  <a:pt x="5145501" y="3200931"/>
                </a:lnTo>
                <a:lnTo>
                  <a:pt x="5145501" y="0"/>
                </a:lnTo>
                <a:lnTo>
                  <a:pt x="0" y="0"/>
                </a:lnTo>
                <a:lnTo>
                  <a:pt x="0" y="3200931"/>
                </a:lnTo>
                <a:close/>
              </a:path>
            </a:pathLst>
          </a:custGeom>
          <a:blipFill>
            <a:blip r:embed="rId2"/>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36" name="Freeform 36"/>
          <p:cNvSpPr/>
          <p:nvPr/>
        </p:nvSpPr>
        <p:spPr>
          <a:xfrm rot="-5400000">
            <a:off x="9409856" y="5371256"/>
            <a:ext cx="3430335" cy="2133954"/>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sz="1200">
              <a:latin typeface="Arial" panose="020B0604020202020204" pitchFamily="34" charset="0"/>
              <a:cs typeface="Arial" panose="020B0604020202020204" pitchFamily="34" charset="0"/>
            </a:endParaRPr>
          </a:p>
        </p:txBody>
      </p:sp>
      <p:sp>
        <p:nvSpPr>
          <p:cNvPr id="37" name="TextBox 37"/>
          <p:cNvSpPr txBox="1"/>
          <p:nvPr/>
        </p:nvSpPr>
        <p:spPr>
          <a:xfrm>
            <a:off x="398317" y="1124878"/>
            <a:ext cx="11379200" cy="685957"/>
          </a:xfrm>
          <a:prstGeom prst="rect">
            <a:avLst/>
          </a:prstGeom>
        </p:spPr>
        <p:txBody>
          <a:bodyPr wrap="square" lIns="0" tIns="0" rIns="0" bIns="0" rtlCol="0" anchor="t">
            <a:spAutoFit/>
          </a:bodyPr>
          <a:lstStyle/>
          <a:p>
            <a:pPr algn="ctr">
              <a:lnSpc>
                <a:spcPts val="6120"/>
              </a:lnSpc>
            </a:pPr>
            <a:r>
              <a:rPr lang="en-US" sz="3200" b="1" spc="-141" dirty="0">
                <a:solidFill>
                  <a:srgbClr val="112D4E"/>
                </a:solidFill>
                <a:latin typeface="Arial" panose="020B0604020202020204" pitchFamily="34" charset="0"/>
                <a:cs typeface="Arial" panose="020B0604020202020204" pitchFamily="34" charset="0"/>
              </a:rPr>
              <a:t>I.2 </a:t>
            </a:r>
            <a:r>
              <a:rPr lang="en-US" sz="3200" b="1" spc="-141" dirty="0" err="1">
                <a:solidFill>
                  <a:srgbClr val="112D4E"/>
                </a:solidFill>
                <a:latin typeface="Arial" panose="020B0604020202020204" pitchFamily="34" charset="0"/>
                <a:cs typeface="Arial" panose="020B0604020202020204" pitchFamily="34" charset="0"/>
              </a:rPr>
              <a:t>Công</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tác</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quản</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lý</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giám</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sát</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thành</a:t>
            </a:r>
            <a:r>
              <a:rPr lang="en-US" sz="3200" b="1" spc="-141" dirty="0">
                <a:solidFill>
                  <a:srgbClr val="112D4E"/>
                </a:solidFill>
                <a:latin typeface="Arial" panose="020B0604020202020204" pitchFamily="34" charset="0"/>
                <a:cs typeface="Arial" panose="020B0604020202020204" pitchFamily="34" charset="0"/>
              </a:rPr>
              <a:t> </a:t>
            </a:r>
            <a:r>
              <a:rPr lang="en-US" sz="3200" b="1" spc="-141" dirty="0" err="1">
                <a:solidFill>
                  <a:srgbClr val="112D4E"/>
                </a:solidFill>
                <a:latin typeface="Arial" panose="020B0604020202020204" pitchFamily="34" charset="0"/>
                <a:cs typeface="Arial" panose="020B0604020202020204" pitchFamily="34" charset="0"/>
              </a:rPr>
              <a:t>viên</a:t>
            </a:r>
            <a:endParaRPr lang="en-US" sz="3200" b="1" spc="-141" dirty="0">
              <a:solidFill>
                <a:srgbClr val="112D4E"/>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07E85EC-4B2E-F209-4BB3-83E3A525F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977" y="115474"/>
            <a:ext cx="4596104" cy="2115025"/>
          </a:xfrm>
          <a:prstGeom prst="rect">
            <a:avLst/>
          </a:prstGeom>
        </p:spPr>
      </p:pic>
      <p:grpSp>
        <p:nvGrpSpPr>
          <p:cNvPr id="7" name="Group 22"/>
          <p:cNvGrpSpPr/>
          <p:nvPr/>
        </p:nvGrpSpPr>
        <p:grpSpPr>
          <a:xfrm>
            <a:off x="908662" y="1840674"/>
            <a:ext cx="4628308" cy="4351949"/>
            <a:chOff x="15522" y="21793"/>
            <a:chExt cx="682978" cy="784709"/>
          </a:xfrm>
        </p:grpSpPr>
        <p:sp>
          <p:nvSpPr>
            <p:cNvPr id="8" name="Freeform 23"/>
            <p:cNvSpPr/>
            <p:nvPr/>
          </p:nvSpPr>
          <p:spPr>
            <a:xfrm>
              <a:off x="15522" y="21793"/>
              <a:ext cx="682978" cy="784709"/>
            </a:xfrm>
            <a:custGeom>
              <a:avLst/>
              <a:gdLst/>
              <a:ahLst/>
              <a:cxnLst/>
              <a:rect l="l" t="t" r="r" b="b"/>
              <a:pathLst>
                <a:path w="698500" h="800204">
                  <a:moveTo>
                    <a:pt x="377599" y="10196"/>
                  </a:moveTo>
                  <a:lnTo>
                    <a:pt x="670151" y="180408"/>
                  </a:lnTo>
                  <a:cubicBezTo>
                    <a:pt x="687702" y="190620"/>
                    <a:pt x="698500" y="209394"/>
                    <a:pt x="698500" y="229700"/>
                  </a:cubicBezTo>
                  <a:lnTo>
                    <a:pt x="698500" y="570504"/>
                  </a:lnTo>
                  <a:cubicBezTo>
                    <a:pt x="698500" y="590810"/>
                    <a:pt x="687702" y="609584"/>
                    <a:pt x="670151" y="619796"/>
                  </a:cubicBezTo>
                  <a:lnTo>
                    <a:pt x="377599" y="790008"/>
                  </a:lnTo>
                  <a:cubicBezTo>
                    <a:pt x="360075" y="800204"/>
                    <a:pt x="338425" y="800204"/>
                    <a:pt x="320901" y="790008"/>
                  </a:cubicBezTo>
                  <a:lnTo>
                    <a:pt x="28349" y="619796"/>
                  </a:lnTo>
                  <a:cubicBezTo>
                    <a:pt x="10798" y="609584"/>
                    <a:pt x="0" y="590810"/>
                    <a:pt x="0" y="570504"/>
                  </a:cubicBezTo>
                  <a:lnTo>
                    <a:pt x="0" y="229700"/>
                  </a:lnTo>
                  <a:cubicBezTo>
                    <a:pt x="0" y="209394"/>
                    <a:pt x="10798" y="190620"/>
                    <a:pt x="28349" y="180408"/>
                  </a:cubicBezTo>
                  <a:lnTo>
                    <a:pt x="320901" y="10196"/>
                  </a:lnTo>
                  <a:cubicBezTo>
                    <a:pt x="338425" y="0"/>
                    <a:pt x="360075" y="0"/>
                    <a:pt x="377599" y="10196"/>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sz="1200">
                <a:latin typeface="Arial" panose="020B0604020202020204" pitchFamily="34" charset="0"/>
                <a:cs typeface="Arial" panose="020B0604020202020204" pitchFamily="34" charset="0"/>
              </a:endParaRPr>
            </a:p>
          </p:txBody>
        </p:sp>
      </p:grpSp>
      <p:sp>
        <p:nvSpPr>
          <p:cNvPr id="2" name="TextBox 1"/>
          <p:cNvSpPr txBox="1"/>
          <p:nvPr/>
        </p:nvSpPr>
        <p:spPr>
          <a:xfrm>
            <a:off x="1198073" y="3280602"/>
            <a:ext cx="4049486" cy="1908215"/>
          </a:xfrm>
          <a:prstGeom prst="rect">
            <a:avLst/>
          </a:prstGeom>
          <a:noFill/>
        </p:spPr>
        <p:txBody>
          <a:bodyPr wrap="square" rtlCol="0">
            <a:spAutoFit/>
          </a:bodyPr>
          <a:lstStyle/>
          <a:p>
            <a:pPr algn="ctr"/>
            <a:r>
              <a:rPr lang="en-US" sz="3000" b="1" dirty="0" smtClean="0">
                <a:latin typeface="Arial" panose="020B0604020202020204" pitchFamily="34" charset="0"/>
                <a:cs typeface="Arial" panose="020B0604020202020204" pitchFamily="34" charset="0"/>
              </a:rPr>
              <a:t>2.3. </a:t>
            </a:r>
            <a:r>
              <a:rPr lang="en-US" sz="3000" b="1" dirty="0" err="1" smtClean="0">
                <a:latin typeface="Arial" panose="020B0604020202020204" pitchFamily="34" charset="0"/>
                <a:cs typeface="Arial" panose="020B0604020202020204" pitchFamily="34" charset="0"/>
              </a:rPr>
              <a:t>Công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tác</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tập</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huấn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nghiệp</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vụ</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cho</a:t>
            </a:r>
            <a:r>
              <a:rPr lang="en-US" sz="3000" b="1" dirty="0" smtClean="0">
                <a:latin typeface="Arial" panose="020B0604020202020204" pitchFamily="34" charset="0"/>
                <a:cs typeface="Arial" panose="020B0604020202020204" pitchFamily="34" charset="0"/>
              </a:rPr>
              <a:t> </a:t>
            </a:r>
          </a:p>
          <a:p>
            <a:pPr algn="ctr"/>
            <a:r>
              <a:rPr lang="en-US" sz="3000" b="1" dirty="0" err="1" smtClean="0">
                <a:latin typeface="Arial" panose="020B0604020202020204" pitchFamily="34" charset="0"/>
                <a:cs typeface="Arial" panose="020B0604020202020204" pitchFamily="34" charset="0"/>
              </a:rPr>
              <a:t>Thành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viên</a:t>
            </a:r>
            <a:endParaRPr lang="en-US" sz="3000" b="1" dirty="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r>
              <a:rPr lang="vi-V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grpSp>
        <p:nvGrpSpPr>
          <p:cNvPr id="10" name="Group 20"/>
          <p:cNvGrpSpPr/>
          <p:nvPr/>
        </p:nvGrpSpPr>
        <p:grpSpPr>
          <a:xfrm rot="5400000">
            <a:off x="6920523" y="1712836"/>
            <a:ext cx="4351948" cy="4607627"/>
            <a:chOff x="0" y="0"/>
            <a:chExt cx="812800" cy="698500"/>
          </a:xfrm>
        </p:grpSpPr>
        <p:sp>
          <p:nvSpPr>
            <p:cNvPr id="11" name="Freeform 21"/>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sz="1200">
                <a:latin typeface="Arial" panose="020B0604020202020204" pitchFamily="34" charset="0"/>
                <a:cs typeface="Arial" panose="020B0604020202020204" pitchFamily="34" charset="0"/>
              </a:endParaRPr>
            </a:p>
          </p:txBody>
        </p:sp>
        <p:sp>
          <p:nvSpPr>
            <p:cNvPr id="12" name="TextBox 22"/>
            <p:cNvSpPr txBox="1"/>
            <p:nvPr/>
          </p:nvSpPr>
          <p:spPr>
            <a:xfrm>
              <a:off x="114300" y="-38100"/>
              <a:ext cx="584200" cy="736600"/>
            </a:xfrm>
            <a:prstGeom prst="rect">
              <a:avLst/>
            </a:prstGeom>
          </p:spPr>
          <p:txBody>
            <a:bodyPr lIns="33867" tIns="33867" rIns="33867" bIns="33867" rtlCol="0" anchor="ctr"/>
            <a:lstStyle/>
            <a:p>
              <a:pPr algn="ctr">
                <a:lnSpc>
                  <a:spcPts val="1773"/>
                </a:lnSpc>
              </a:pPr>
              <a:endParaRPr sz="1200">
                <a:latin typeface="Arial" panose="020B0604020202020204" pitchFamily="34" charset="0"/>
                <a:cs typeface="Arial" panose="020B0604020202020204" pitchFamily="34" charset="0"/>
              </a:endParaRPr>
            </a:p>
          </p:txBody>
        </p:sp>
      </p:grpSp>
      <p:sp>
        <p:nvSpPr>
          <p:cNvPr id="13" name="TextBox 12"/>
          <p:cNvSpPr txBox="1"/>
          <p:nvPr/>
        </p:nvSpPr>
        <p:spPr>
          <a:xfrm>
            <a:off x="6988828" y="3386486"/>
            <a:ext cx="4411483" cy="1015663"/>
          </a:xfrm>
          <a:prstGeom prst="rect">
            <a:avLst/>
          </a:prstGeom>
          <a:noFill/>
        </p:spPr>
        <p:txBody>
          <a:bodyPr wrap="square" rtlCol="0">
            <a:spAutoFit/>
          </a:bodyPr>
          <a:lstStyle/>
          <a:p>
            <a:pPr algn="ctr"/>
            <a:r>
              <a:rPr lang="en-US" sz="3000" b="1" dirty="0" smtClean="0">
                <a:latin typeface="Arial" panose="020B0604020202020204" pitchFamily="34" charset="0"/>
                <a:cs typeface="Arial" panose="020B0604020202020204" pitchFamily="34" charset="0"/>
              </a:rPr>
              <a:t>2.4 </a:t>
            </a:r>
            <a:r>
              <a:rPr lang="en-US" sz="3000" b="1" dirty="0" err="1" smtClean="0">
                <a:latin typeface="Arial" panose="020B0604020202020204" pitchFamily="34" charset="0"/>
                <a:cs typeface="Arial" panose="020B0604020202020204" pitchFamily="34" charset="0"/>
              </a:rPr>
              <a:t>Hỗ</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trợ</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và</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phối</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hợp</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kiểm</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thử</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chức</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năng</a:t>
            </a:r>
            <a:endParaRPr lang="en-US" sz="3000" b="1" dirty="0" smtClean="0">
              <a:latin typeface="Arial" panose="020B0604020202020204" pitchFamily="34" charset="0"/>
              <a:cs typeface="Arial" panose="020B0604020202020204" pitchFamily="34" charset="0"/>
            </a:endParaRPr>
          </a:p>
        </p:txBody>
      </p:sp>
      <p:sp>
        <p:nvSpPr>
          <p:cNvPr id="17" name="TextBox 37"/>
          <p:cNvSpPr txBox="1"/>
          <p:nvPr/>
        </p:nvSpPr>
        <p:spPr>
          <a:xfrm>
            <a:off x="11531601" y="6192624"/>
            <a:ext cx="850895" cy="512961"/>
          </a:xfrm>
          <a:prstGeom prst="rect">
            <a:avLst/>
          </a:prstGeom>
        </p:spPr>
        <p:txBody>
          <a:bodyPr wrap="square" lIns="0" tIns="0" rIns="0" bIns="0" rtlCol="0" anchor="t">
            <a:spAutoFit/>
          </a:bodyPr>
          <a:lstStyle/>
          <a:p>
            <a:pPr>
              <a:lnSpc>
                <a:spcPts val="3998"/>
              </a:lnSpc>
              <a:spcBef>
                <a:spcPct val="0"/>
              </a:spcBef>
            </a:pPr>
            <a:r>
              <a:rPr lang="en-US" sz="1200" b="1" i="1" dirty="0">
                <a:latin typeface="Arial Narrow" panose="020B0606020202030204" pitchFamily="34" charset="0"/>
              </a:rPr>
              <a:t>©VSDC</a:t>
            </a:r>
          </a:p>
        </p:txBody>
      </p:sp>
      <p:sp>
        <p:nvSpPr>
          <p:cNvPr id="14" name="Subtitle 2"/>
          <p:cNvSpPr txBox="1">
            <a:spLocks/>
          </p:cNvSpPr>
          <p:nvPr/>
        </p:nvSpPr>
        <p:spPr>
          <a:xfrm>
            <a:off x="-127446" y="951595"/>
            <a:ext cx="3583651" cy="389852"/>
          </a:xfrm>
          <a:prstGeom prst="rect">
            <a:avLst/>
          </a:prstGeom>
        </p:spPr>
        <p:txBody>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None/>
            </a:pPr>
            <a:r>
              <a:rPr lang="en-US" sz="1000" dirty="0">
                <a:solidFill>
                  <a:schemeClr val="tx2"/>
                </a:solidFill>
                <a:latin typeface="Bahnschrift Condensed" panose="020B0502040204020203" pitchFamily="34" charset="0"/>
              </a:rPr>
              <a:t>TỔNG CÔNG TY LƯU KÝ VÀ BÙ TRỪ CHỨNG KHOÁN VIỆT NAM</a:t>
            </a:r>
          </a:p>
          <a:p>
            <a:pPr marL="0" indent="0" algn="ctr">
              <a:spcBef>
                <a:spcPts val="0"/>
              </a:spcBef>
              <a:buNone/>
            </a:pPr>
            <a:r>
              <a:rPr lang="en-US" sz="1000" dirty="0">
                <a:solidFill>
                  <a:schemeClr val="tx2"/>
                </a:solidFill>
                <a:latin typeface="Bahnschrift Condensed" panose="020B0502040204020203" pitchFamily="34" charset="0"/>
              </a:rPr>
              <a:t>VIETNAM SECURITIES DEPOSITORY AND CLEARING CORPORATION</a:t>
            </a:r>
            <a:endParaRPr lang="en-GB" sz="1000" dirty="0">
              <a:solidFill>
                <a:schemeClr val="tx2"/>
              </a:solidFill>
              <a:latin typeface="Bahnschrift Condensed" panose="020B0502040204020203" pitchFamily="34" charset="0"/>
            </a:endParaRPr>
          </a:p>
        </p:txBody>
      </p:sp>
      <p:sp>
        <p:nvSpPr>
          <p:cNvPr id="3" name="Slide Number Placeholder 2"/>
          <p:cNvSpPr>
            <a:spLocks noGrp="1"/>
          </p:cNvSpPr>
          <p:nvPr>
            <p:ph type="sldNum" sz="quarter" idx="12"/>
          </p:nvPr>
        </p:nvSpPr>
        <p:spPr>
          <a:xfrm>
            <a:off x="4358244" y="6356350"/>
            <a:ext cx="1959429" cy="365125"/>
          </a:xfrm>
        </p:spPr>
        <p:txBody>
          <a:bodyPr/>
          <a:lstStyle/>
          <a:p>
            <a:fld id="{4BB0AFC8-688B-40E6-B113-10DF63D29C36}" type="slidenum">
              <a:rPr lang="en-US" sz="2000" smtClean="0"/>
              <a:t>9</a:t>
            </a:fld>
            <a:endParaRPr lang="en-US" sz="2000" dirty="0"/>
          </a:p>
        </p:txBody>
      </p:sp>
    </p:spTree>
    <p:extLst>
      <p:ext uri="{BB962C8B-B14F-4D97-AF65-F5344CB8AC3E}">
        <p14:creationId xmlns:p14="http://schemas.microsoft.com/office/powerpoint/2010/main" val="1561608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3015</Words>
  <Application>Microsoft Office PowerPoint</Application>
  <PresentationFormat>Widescreen</PresentationFormat>
  <Paragraphs>255</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Bahnschrift Condensed</vt:lpstr>
      <vt:lpstr>Calibri</vt:lpstr>
      <vt:lpstr>Calibri Light</vt:lpstr>
      <vt:lpstr>Clear Sans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Tổng kết công tác phối hợp xử lý nghiệp vụ giữa VSDC  và Thành viên trong năm 2024 (01/01/2024 - 15/10/2024)</dc:title>
  <dc:creator>Tran Thi Huong Giang</dc:creator>
  <cp:lastModifiedBy>Tran Thi Huong Giang</cp:lastModifiedBy>
  <cp:revision>56</cp:revision>
  <cp:lastPrinted>2024-11-13T07:18:09Z</cp:lastPrinted>
  <dcterms:created xsi:type="dcterms:W3CDTF">2024-11-11T02:47:29Z</dcterms:created>
  <dcterms:modified xsi:type="dcterms:W3CDTF">2024-11-14T02:07:34Z</dcterms:modified>
</cp:coreProperties>
</file>