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147483285" r:id="rId5"/>
    <p:sldId id="2147480090" r:id="rId6"/>
    <p:sldId id="1321" r:id="rId7"/>
    <p:sldId id="2147483376" r:id="rId8"/>
    <p:sldId id="2147483377" r:id="rId9"/>
    <p:sldId id="2147483378" r:id="rId10"/>
    <p:sldId id="1325" r:id="rId11"/>
    <p:sldId id="2147483380" r:id="rId12"/>
    <p:sldId id="2147483382" r:id="rId13"/>
    <p:sldId id="2147483381" r:id="rId14"/>
    <p:sldId id="2147483407" r:id="rId15"/>
    <p:sldId id="2147483408" r:id="rId16"/>
    <p:sldId id="2147483410" r:id="rId17"/>
    <p:sldId id="2147483413" r:id="rId18"/>
    <p:sldId id="2147483412" r:id="rId19"/>
    <p:sldId id="21474833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97764E-0E8B-48FB-BBFF-412ED0C26DFB}">
          <p14:sldIdLst>
            <p14:sldId id="2147483285"/>
            <p14:sldId id="2147480090"/>
            <p14:sldId id="1321"/>
            <p14:sldId id="2147483376"/>
            <p14:sldId id="2147483377"/>
            <p14:sldId id="2147483378"/>
            <p14:sldId id="1325"/>
            <p14:sldId id="2147483380"/>
            <p14:sldId id="2147483382"/>
            <p14:sldId id="2147483381"/>
            <p14:sldId id="2147483407"/>
            <p14:sldId id="2147483408"/>
            <p14:sldId id="2147483410"/>
            <p14:sldId id="2147483413"/>
            <p14:sldId id="2147483412"/>
            <p14:sldId id="214748335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D63A8E-3966-2BCB-E5E4-DC9EB2EBA7DE}" name="NGUYEN NGAN HA (Treasury Sales Department - HO)" initials="NH" userId="S::hann.ho3@vietcombank.com.vn::8058f579-cb79-4a46-b2cc-9f8571f4a72c" providerId="AD"/>
  <p188:author id="{F0174DB0-FA49-6B03-4BE8-A29EFC0B60C9}" name="Bui Thi Le Thuy (Treasury Sales Department - HO)" initials="TB" userId="S::THUYBTL.HO@VIETCOMBANK.COM.VN::bccd5007-3282-4680-8729-06522e277d84" providerId="AD"/>
  <p188:author id="{B58D2CE5-7287-416F-8E25-ED7A164BC3CD}" name="Truong Dieu Linh (Director - Treasury Sales Department - HO)" initials="TDL(TSDH" userId="S::linhtd.ho@vietcombank.com.vn::b142c761-817f-48f6-a775-0fda7b2f0dc3" providerId="AD"/>
  <p188:author id="{7ECDF4ED-0FE0-2E0F-0575-45D85AA797CC}" name="TRAN NGOC HOA (Digital Banking Center - HO)" initials="HT" userId="S::HOATN.HO@vietcombank.com.vn::297cd0f0-4261-4418-a123-7c3f447902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894"/>
    <a:srgbClr val="196B24"/>
    <a:srgbClr val="E97132"/>
    <a:srgbClr val="156082"/>
    <a:srgbClr val="7F7F7F"/>
    <a:srgbClr val="0F9ED5"/>
    <a:srgbClr val="4EA72E"/>
    <a:srgbClr val="2AB43E"/>
    <a:srgbClr val="EF986D"/>
    <a:srgbClr val="219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41" autoAdjust="0"/>
  </p:normalViewPr>
  <p:slideViewPr>
    <p:cSldViewPr snapToGrid="0">
      <p:cViewPr varScale="1">
        <p:scale>
          <a:sx n="75" d="100"/>
          <a:sy n="75" d="100"/>
        </p:scale>
        <p:origin x="94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2BAF0-A0E8-4945-BBE5-037B9265EFFC}"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167062-2A4D-4389-81F8-F06492BE3694}" type="slidenum">
              <a:rPr lang="en-US" smtClean="0"/>
              <a:t>‹#›</a:t>
            </a:fld>
            <a:endParaRPr lang="en-US"/>
          </a:p>
        </p:txBody>
      </p:sp>
    </p:spTree>
    <p:extLst>
      <p:ext uri="{BB962C8B-B14F-4D97-AF65-F5344CB8AC3E}">
        <p14:creationId xmlns:p14="http://schemas.microsoft.com/office/powerpoint/2010/main" val="1849182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vi-VN"/>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5485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167062-2A4D-4389-81F8-F06492BE3694}" type="slidenum">
              <a:rPr lang="en-US" smtClean="0"/>
              <a:t>12</a:t>
            </a:fld>
            <a:endParaRPr lang="en-US"/>
          </a:p>
        </p:txBody>
      </p:sp>
    </p:spTree>
    <p:extLst>
      <p:ext uri="{BB962C8B-B14F-4D97-AF65-F5344CB8AC3E}">
        <p14:creationId xmlns:p14="http://schemas.microsoft.com/office/powerpoint/2010/main" val="683391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DD07E-57BE-DC8A-F06F-F320EB9733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6E4E0-22BB-D2EE-F138-DB771BF36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53E14-64D4-E92F-7D3C-085518B838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bg1"/>
                </a:solidFill>
                <a:latin typeface="Arial" panose="020B0604020202020204" pitchFamily="34" charset="0"/>
              </a:rPr>
              <a:t>VCB </a:t>
            </a:r>
            <a:r>
              <a:rPr lang="en-US" altLang="en-US" sz="1200" b="1" dirty="0" err="1">
                <a:solidFill>
                  <a:schemeClr val="bg1"/>
                </a:solidFill>
                <a:latin typeface="Arial" panose="020B0604020202020204" pitchFamily="34" charset="0"/>
              </a:rPr>
              <a:t>đảm</a:t>
            </a:r>
            <a:r>
              <a:rPr lang="en-US" altLang="en-US" sz="1200" b="1" dirty="0">
                <a:solidFill>
                  <a:schemeClr val="bg1"/>
                </a:solidFill>
                <a:latin typeface="Arial" panose="020B0604020202020204" pitchFamily="34" charset="0"/>
              </a:rPr>
              <a:t> </a:t>
            </a:r>
            <a:r>
              <a:rPr lang="en-US" altLang="en-US" sz="1200" b="1" dirty="0" err="1">
                <a:solidFill>
                  <a:schemeClr val="bg1"/>
                </a:solidFill>
                <a:latin typeface="Arial" panose="020B0604020202020204" pitchFamily="34" charset="0"/>
              </a:rPr>
              <a:t>bảo</a:t>
            </a:r>
            <a:r>
              <a:rPr lang="en-US" altLang="en-US" sz="1200" b="1" dirty="0">
                <a:solidFill>
                  <a:schemeClr val="bg1"/>
                </a:solidFill>
                <a:latin typeface="Arial" panose="020B0604020202020204" pitchFamily="34" charset="0"/>
              </a:rPr>
              <a:t> </a:t>
            </a:r>
            <a:r>
              <a:rPr lang="en-US" altLang="en-US" sz="1200" b="1" dirty="0" err="1">
                <a:solidFill>
                  <a:schemeClr val="bg1"/>
                </a:solidFill>
                <a:latin typeface="Arial" panose="020B0604020202020204" pitchFamily="34" charset="0"/>
              </a:rPr>
              <a:t>có</a:t>
            </a:r>
            <a:r>
              <a:rPr lang="en-US" altLang="en-US" sz="1200" b="1" dirty="0">
                <a:solidFill>
                  <a:schemeClr val="bg1"/>
                </a:solidFill>
                <a:latin typeface="Arial" panose="020B0604020202020204" pitchFamily="34" charset="0"/>
              </a:rPr>
              <a:t> </a:t>
            </a:r>
            <a:r>
              <a:rPr lang="en-US" altLang="en-US" sz="1200" b="1" dirty="0" err="1">
                <a:solidFill>
                  <a:schemeClr val="bg1"/>
                </a:solidFill>
                <a:latin typeface="Arial" panose="020B0604020202020204" pitchFamily="34" charset="0"/>
              </a:rPr>
              <a:t>n</a:t>
            </a:r>
            <a:r>
              <a:rPr kumimoji="0" lang="en-US" altLang="en-US" sz="1200" b="1" i="0" u="none" strike="noStrike" cap="none" normalizeH="0" baseline="0" dirty="0" err="1">
                <a:ln>
                  <a:noFill/>
                </a:ln>
                <a:solidFill>
                  <a:schemeClr val="bg1"/>
                </a:solidFill>
                <a:effectLst/>
                <a:latin typeface="Arial" panose="020B0604020202020204" pitchFamily="34" charset="0"/>
              </a:rPr>
              <a:t>guồn</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lực</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tài</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chính</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đủ</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mạnh</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để</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đáp</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ứng</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các</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yêu</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cầu</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ký</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quỹ</a:t>
            </a:r>
            <a:r>
              <a:rPr kumimoji="0" lang="en-US" altLang="en-US" sz="1200" b="0" i="0" u="none" strike="noStrike" cap="none" normalizeH="0" baseline="0" dirty="0">
                <a:ln>
                  <a:noFill/>
                </a:ln>
                <a:solidFill>
                  <a:schemeClr val="bg1"/>
                </a:solidFill>
                <a:effectLst/>
                <a:latin typeface="Arial" panose="020B0604020202020204" pitchFamily="34" charset="0"/>
              </a:rPr>
              <a:t> ban </a:t>
            </a:r>
            <a:r>
              <a:rPr kumimoji="0" lang="en-US" altLang="en-US" sz="1200" b="0" i="0" u="none" strike="noStrike" cap="none" normalizeH="0" baseline="0" dirty="0" err="1">
                <a:ln>
                  <a:noFill/>
                </a:ln>
                <a:solidFill>
                  <a:schemeClr val="bg1"/>
                </a:solidFill>
                <a:effectLst/>
                <a:latin typeface="Arial" panose="020B0604020202020204" pitchFamily="34" charset="0"/>
              </a:rPr>
              <a:t>đầu</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ký</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quỹ</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duy</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trì</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và</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khả</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năng</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thanh</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toán</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khi</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có</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biến</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động</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thị</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trường</a:t>
            </a:r>
            <a:r>
              <a:rPr kumimoji="0" lang="en-US" altLang="en-US" sz="1200" b="0" i="0" u="none" strike="noStrike" cap="none" normalizeH="0" baseline="0" dirty="0">
                <a:ln>
                  <a:noFill/>
                </a:ln>
                <a:solidFill>
                  <a:schemeClr val="bg1"/>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chemeClr val="bg1"/>
                </a:solidFill>
                <a:effectLst/>
                <a:latin typeface="Arial" panose="020B0604020202020204" pitchFamily="34" charset="0"/>
              </a:rPr>
              <a:t>VCB </a:t>
            </a:r>
            <a:r>
              <a:rPr kumimoji="0" lang="en-US" altLang="en-US" sz="1200" b="1" i="0" u="none" strike="noStrike" cap="none" normalizeH="0" baseline="0" dirty="0" err="1">
                <a:ln>
                  <a:noFill/>
                </a:ln>
                <a:solidFill>
                  <a:schemeClr val="bg1"/>
                </a:solidFill>
                <a:effectLst/>
                <a:latin typeface="Arial" panose="020B0604020202020204" pitchFamily="34" charset="0"/>
              </a:rPr>
              <a:t>có</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hệ</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thống</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hạ</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tầng</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công</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nghệ</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tiên</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tiến</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có</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thể</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kết</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nối</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hiệu</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quả</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với</a:t>
            </a:r>
            <a:r>
              <a:rPr kumimoji="0" lang="en-US" altLang="en-US" sz="1200" b="0" i="0" u="none" strike="noStrike" cap="none" normalizeH="0" baseline="0" dirty="0">
                <a:ln>
                  <a:noFill/>
                </a:ln>
                <a:solidFill>
                  <a:schemeClr val="bg1"/>
                </a:solidFill>
                <a:effectLst/>
                <a:latin typeface="Arial" panose="020B0604020202020204" pitchFamily="34" charset="0"/>
              </a:rPr>
              <a:t> CCP, </a:t>
            </a:r>
            <a:r>
              <a:rPr kumimoji="0" lang="en-US" altLang="en-US" sz="1200" b="0" i="0" u="none" strike="noStrike" cap="none" normalizeH="0" baseline="0" dirty="0" err="1">
                <a:ln>
                  <a:noFill/>
                </a:ln>
                <a:solidFill>
                  <a:schemeClr val="bg1"/>
                </a:solidFill>
                <a:effectLst/>
                <a:latin typeface="Arial" panose="020B0604020202020204" pitchFamily="34" charset="0"/>
              </a:rPr>
              <a:t>đảm</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bảo</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xử</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lý</a:t>
            </a:r>
            <a:r>
              <a:rPr kumimoji="0" lang="en-US" altLang="en-US" sz="1200" b="0" i="0" u="none" strike="noStrike" cap="none" normalizeH="0" baseline="0" dirty="0">
                <a:ln>
                  <a:noFill/>
                </a:ln>
                <a:solidFill>
                  <a:schemeClr val="bg1"/>
                </a:solidFill>
                <a:effectLst/>
                <a:latin typeface="Arial" panose="020B0604020202020204" pitchFamily="34" charset="0"/>
              </a:rPr>
              <a:t> giao </a:t>
            </a:r>
            <a:r>
              <a:rPr kumimoji="0" lang="en-US" altLang="en-US" sz="1200" b="0" i="0" u="none" strike="noStrike" cap="none" normalizeH="0" baseline="0" dirty="0" err="1">
                <a:ln>
                  <a:noFill/>
                </a:ln>
                <a:solidFill>
                  <a:schemeClr val="bg1"/>
                </a:solidFill>
                <a:effectLst/>
                <a:latin typeface="Arial" panose="020B0604020202020204" pitchFamily="34" charset="0"/>
              </a:rPr>
              <a:t>dịch</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nhanh</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chóng</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bảo</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mật</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và</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có</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khả</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năng</a:t>
            </a:r>
            <a:r>
              <a:rPr kumimoji="0" lang="en-US" altLang="en-US" sz="1200" b="0" i="0" u="none" strike="noStrike" cap="none" normalizeH="0" baseline="0" dirty="0">
                <a:ln>
                  <a:noFill/>
                </a:ln>
                <a:solidFill>
                  <a:schemeClr val="bg1"/>
                </a:solidFill>
                <a:effectLst/>
                <a:latin typeface="Arial" panose="020B0604020202020204" pitchFamily="34" charset="0"/>
              </a:rPr>
              <a:t> báo </a:t>
            </a:r>
            <a:r>
              <a:rPr kumimoji="0" lang="en-US" altLang="en-US" sz="1200" b="0" i="0" u="none" strike="noStrike" cap="none" normalizeH="0" baseline="0" dirty="0" err="1">
                <a:ln>
                  <a:noFill/>
                </a:ln>
                <a:solidFill>
                  <a:schemeClr val="bg1"/>
                </a:solidFill>
                <a:effectLst/>
                <a:latin typeface="Arial" panose="020B0604020202020204" pitchFamily="34" charset="0"/>
              </a:rPr>
              <a:t>cáo</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theo</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yêu</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cầu</a:t>
            </a:r>
            <a:r>
              <a:rPr kumimoji="0" lang="en-US" altLang="en-US" sz="1200" b="0" i="0" u="none" strike="noStrike" cap="none" normalizeH="0" baseline="0" dirty="0">
                <a:ln>
                  <a:noFill/>
                </a:ln>
                <a:solidFill>
                  <a:schemeClr val="bg1"/>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chemeClr val="bg1"/>
                </a:solidFill>
                <a:effectLst/>
                <a:latin typeface="Arial" panose="020B0604020202020204" pitchFamily="34" charset="0"/>
              </a:rPr>
              <a:t>VCB </a:t>
            </a:r>
            <a:r>
              <a:rPr kumimoji="0" lang="en-US" altLang="en-US" sz="1200" b="1" i="0" u="none" strike="noStrike" cap="none" normalizeH="0" baseline="0" dirty="0" err="1">
                <a:ln>
                  <a:noFill/>
                </a:ln>
                <a:solidFill>
                  <a:schemeClr val="bg1"/>
                </a:solidFill>
                <a:effectLst/>
                <a:latin typeface="Arial" panose="020B0604020202020204" pitchFamily="34" charset="0"/>
              </a:rPr>
              <a:t>có</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hệ</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thống</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hạ</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tầng</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công</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nghệ</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tiên</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tiến</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có</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thể</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kết</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nối</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hiệu</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quả</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với</a:t>
            </a:r>
            <a:r>
              <a:rPr kumimoji="0" lang="en-US" altLang="en-US" sz="1200" b="0" i="0" u="none" strike="noStrike" cap="none" normalizeH="0" baseline="0" dirty="0">
                <a:ln>
                  <a:noFill/>
                </a:ln>
                <a:solidFill>
                  <a:schemeClr val="bg1"/>
                </a:solidFill>
                <a:effectLst/>
                <a:latin typeface="Arial" panose="020B0604020202020204" pitchFamily="34" charset="0"/>
              </a:rPr>
              <a:t> CCP, </a:t>
            </a:r>
            <a:r>
              <a:rPr kumimoji="0" lang="en-US" altLang="en-US" sz="1200" b="0" i="0" u="none" strike="noStrike" cap="none" normalizeH="0" baseline="0" dirty="0" err="1">
                <a:ln>
                  <a:noFill/>
                </a:ln>
                <a:solidFill>
                  <a:schemeClr val="bg1"/>
                </a:solidFill>
                <a:effectLst/>
                <a:latin typeface="Arial" panose="020B0604020202020204" pitchFamily="34" charset="0"/>
              </a:rPr>
              <a:t>đảm</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bảo</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xử</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lý</a:t>
            </a:r>
            <a:r>
              <a:rPr kumimoji="0" lang="en-US" altLang="en-US" sz="1200" b="0" i="0" u="none" strike="noStrike" cap="none" normalizeH="0" baseline="0" dirty="0">
                <a:ln>
                  <a:noFill/>
                </a:ln>
                <a:solidFill>
                  <a:schemeClr val="bg1"/>
                </a:solidFill>
                <a:effectLst/>
                <a:latin typeface="Arial" panose="020B0604020202020204" pitchFamily="34" charset="0"/>
              </a:rPr>
              <a:t> giao </a:t>
            </a:r>
            <a:r>
              <a:rPr kumimoji="0" lang="en-US" altLang="en-US" sz="1200" b="0" i="0" u="none" strike="noStrike" cap="none" normalizeH="0" baseline="0" dirty="0" err="1">
                <a:ln>
                  <a:noFill/>
                </a:ln>
                <a:solidFill>
                  <a:schemeClr val="bg1"/>
                </a:solidFill>
                <a:effectLst/>
                <a:latin typeface="Arial" panose="020B0604020202020204" pitchFamily="34" charset="0"/>
              </a:rPr>
              <a:t>dịch</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nhanh</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chóng</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bảo</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mật</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và</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có</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khả</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năng</a:t>
            </a:r>
            <a:r>
              <a:rPr kumimoji="0" lang="en-US" altLang="en-US" sz="1200" b="0" i="0" u="none" strike="noStrike" cap="none" normalizeH="0" baseline="0" dirty="0">
                <a:ln>
                  <a:noFill/>
                </a:ln>
                <a:solidFill>
                  <a:schemeClr val="bg1"/>
                </a:solidFill>
                <a:effectLst/>
                <a:latin typeface="Arial" panose="020B0604020202020204" pitchFamily="34" charset="0"/>
              </a:rPr>
              <a:t> báo </a:t>
            </a:r>
            <a:r>
              <a:rPr kumimoji="0" lang="en-US" altLang="en-US" sz="1200" b="0" i="0" u="none" strike="noStrike" cap="none" normalizeH="0" baseline="0" dirty="0" err="1">
                <a:ln>
                  <a:noFill/>
                </a:ln>
                <a:solidFill>
                  <a:schemeClr val="bg1"/>
                </a:solidFill>
                <a:effectLst/>
                <a:latin typeface="Arial" panose="020B0604020202020204" pitchFamily="34" charset="0"/>
              </a:rPr>
              <a:t>cáo</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theo</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yêu</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cầu</a:t>
            </a:r>
            <a:r>
              <a:rPr kumimoji="0" lang="en-US" altLang="en-US" sz="1200" b="0" i="0" u="none" strike="noStrike" cap="none" normalizeH="0" baseline="0" dirty="0">
                <a:ln>
                  <a:noFill/>
                </a:ln>
                <a:solidFill>
                  <a:schemeClr val="bg1"/>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1" i="0" u="none" strike="noStrike" cap="none" normalizeH="0" baseline="0" dirty="0">
                <a:ln>
                  <a:noFill/>
                </a:ln>
                <a:solidFill>
                  <a:schemeClr val="bg1"/>
                </a:solidFill>
                <a:effectLst/>
                <a:latin typeface="Arial" panose="020B0604020202020204" pitchFamily="34" charset="0"/>
              </a:rPr>
              <a:t>VCB </a:t>
            </a:r>
            <a:r>
              <a:rPr lang="en-US" altLang="en-US" b="1" dirty="0">
                <a:solidFill>
                  <a:schemeClr val="bg1"/>
                </a:solidFill>
                <a:latin typeface="Arial" panose="020B0604020202020204" pitchFamily="34" charset="0"/>
              </a:rPr>
              <a:t>cam </a:t>
            </a:r>
            <a:r>
              <a:rPr lang="en-US" altLang="en-US" b="1" dirty="0" err="1">
                <a:solidFill>
                  <a:schemeClr val="bg1"/>
                </a:solidFill>
                <a:latin typeface="Arial" panose="020B0604020202020204" pitchFamily="34" charset="0"/>
              </a:rPr>
              <a:t>kết</a:t>
            </a:r>
            <a:r>
              <a:rPr lang="en-US" altLang="en-US" b="1" dirty="0">
                <a:solidFill>
                  <a:schemeClr val="bg1"/>
                </a:solidFill>
                <a:latin typeface="Arial" panose="020B0604020202020204" pitchFamily="34" charset="0"/>
              </a:rPr>
              <a:t> </a:t>
            </a:r>
            <a:r>
              <a:rPr lang="en-US" altLang="en-US" b="1" dirty="0" err="1">
                <a:solidFill>
                  <a:schemeClr val="bg1"/>
                </a:solidFill>
                <a:latin typeface="Arial" panose="020B0604020202020204" pitchFamily="34" charset="0"/>
              </a:rPr>
              <a:t>đ</a:t>
            </a:r>
            <a:r>
              <a:rPr kumimoji="0" lang="en-US" altLang="en-US" b="1" i="0" u="none" strike="noStrike" cap="none" normalizeH="0" baseline="0" dirty="0" err="1">
                <a:ln>
                  <a:noFill/>
                </a:ln>
                <a:solidFill>
                  <a:schemeClr val="bg1"/>
                </a:solidFill>
                <a:effectLst/>
                <a:latin typeface="Arial" panose="020B0604020202020204" pitchFamily="34" charset="0"/>
              </a:rPr>
              <a:t>iều</a:t>
            </a:r>
            <a:r>
              <a:rPr kumimoji="0" lang="en-US" altLang="en-US" b="1" i="0" u="none" strike="noStrike" cap="none" normalizeH="0" baseline="0" dirty="0">
                <a:ln>
                  <a:noFill/>
                </a:ln>
                <a:solidFill>
                  <a:schemeClr val="bg1"/>
                </a:solidFill>
                <a:effectLst/>
                <a:latin typeface="Arial" panose="020B0604020202020204" pitchFamily="34" charset="0"/>
              </a:rPr>
              <a:t> </a:t>
            </a:r>
            <a:r>
              <a:rPr kumimoji="0" lang="en-US" altLang="en-US" b="1" i="0" u="none" strike="noStrike" cap="none" normalizeH="0" baseline="0" dirty="0" err="1">
                <a:ln>
                  <a:noFill/>
                </a:ln>
                <a:solidFill>
                  <a:schemeClr val="bg1"/>
                </a:solidFill>
                <a:effectLst/>
                <a:latin typeface="Arial" panose="020B0604020202020204" pitchFamily="34" charset="0"/>
              </a:rPr>
              <a:t>chỉnh</a:t>
            </a:r>
            <a:r>
              <a:rPr kumimoji="0" lang="en-US" altLang="en-US" b="1" i="0" u="none" strike="noStrike" cap="none" normalizeH="0" baseline="0" dirty="0">
                <a:ln>
                  <a:noFill/>
                </a:ln>
                <a:solidFill>
                  <a:schemeClr val="bg1"/>
                </a:solidFill>
                <a:effectLst/>
                <a:latin typeface="Arial" panose="020B0604020202020204" pitchFamily="34" charset="0"/>
              </a:rPr>
              <a:t> </a:t>
            </a:r>
            <a:r>
              <a:rPr kumimoji="0" lang="en-US" altLang="en-US" b="1" i="0" u="none" strike="noStrike" cap="none" normalizeH="0" baseline="0" dirty="0" err="1">
                <a:ln>
                  <a:noFill/>
                </a:ln>
                <a:solidFill>
                  <a:schemeClr val="bg1"/>
                </a:solidFill>
                <a:effectLst/>
                <a:latin typeface="Arial" panose="020B0604020202020204" pitchFamily="34" charset="0"/>
              </a:rPr>
              <a:t>quy</a:t>
            </a:r>
            <a:r>
              <a:rPr kumimoji="0" lang="en-US" altLang="en-US" b="1" i="0" u="none" strike="noStrike" cap="none" normalizeH="0" baseline="0" dirty="0">
                <a:ln>
                  <a:noFill/>
                </a:ln>
                <a:solidFill>
                  <a:schemeClr val="bg1"/>
                </a:solidFill>
                <a:effectLst/>
                <a:latin typeface="Arial" panose="020B0604020202020204" pitchFamily="34" charset="0"/>
              </a:rPr>
              <a:t> </a:t>
            </a:r>
            <a:r>
              <a:rPr kumimoji="0" lang="en-US" altLang="en-US" b="1" i="0" u="none" strike="noStrike" cap="none" normalizeH="0" baseline="0" dirty="0" err="1">
                <a:ln>
                  <a:noFill/>
                </a:ln>
                <a:solidFill>
                  <a:schemeClr val="bg1"/>
                </a:solidFill>
                <a:effectLst/>
                <a:latin typeface="Arial" panose="020B0604020202020204" pitchFamily="34" charset="0"/>
              </a:rPr>
              <a:t>trình</a:t>
            </a:r>
            <a:r>
              <a:rPr kumimoji="0" lang="en-US" altLang="en-US" b="1" i="0" u="none" strike="noStrike" cap="none" normalizeH="0" baseline="0" dirty="0">
                <a:ln>
                  <a:noFill/>
                </a:ln>
                <a:solidFill>
                  <a:schemeClr val="bg1"/>
                </a:solidFill>
                <a:effectLst/>
                <a:latin typeface="Arial" panose="020B0604020202020204" pitchFamily="34" charset="0"/>
              </a:rPr>
              <a:t> </a:t>
            </a:r>
            <a:r>
              <a:rPr kumimoji="0" lang="en-US" altLang="en-US" b="1" i="0" u="none" strike="noStrike" cap="none" normalizeH="0" baseline="0" dirty="0" err="1">
                <a:ln>
                  <a:noFill/>
                </a:ln>
                <a:solidFill>
                  <a:schemeClr val="bg1"/>
                </a:solidFill>
                <a:effectLst/>
                <a:latin typeface="Arial" panose="020B0604020202020204" pitchFamily="34" charset="0"/>
              </a:rPr>
              <a:t>nội</a:t>
            </a:r>
            <a:r>
              <a:rPr kumimoji="0" lang="en-US" altLang="en-US" b="1" i="0" u="none" strike="noStrike" cap="none" normalizeH="0" baseline="0" dirty="0">
                <a:ln>
                  <a:noFill/>
                </a:ln>
                <a:solidFill>
                  <a:schemeClr val="bg1"/>
                </a:solidFill>
                <a:effectLst/>
                <a:latin typeface="Arial" panose="020B0604020202020204" pitchFamily="34" charset="0"/>
              </a:rPr>
              <a:t> </a:t>
            </a:r>
            <a:r>
              <a:rPr kumimoji="0" lang="en-US" altLang="en-US" b="1" i="0" u="none" strike="noStrike" cap="none" normalizeH="0" baseline="0" dirty="0" err="1">
                <a:ln>
                  <a:noFill/>
                </a:ln>
                <a:solidFill>
                  <a:schemeClr val="bg1"/>
                </a:solidFill>
                <a:effectLst/>
                <a:latin typeface="Arial" panose="020B0604020202020204" pitchFamily="34" charset="0"/>
              </a:rPr>
              <a:t>bộ</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và</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tuân</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thủ</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các</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quy</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định</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về</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ký</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quỹ</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xử</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lý</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rủi</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ro</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và</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các</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tiêu</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chuẩn</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giám</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sát</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của</a:t>
            </a:r>
            <a:r>
              <a:rPr kumimoji="0" lang="en-US" altLang="en-US" b="0" i="0" u="none" strike="noStrike" cap="none" normalizeH="0" baseline="0" dirty="0">
                <a:ln>
                  <a:noFill/>
                </a:ln>
                <a:solidFill>
                  <a:schemeClr val="bg1"/>
                </a:solidFill>
                <a:effectLst/>
                <a:latin typeface="Arial" panose="020B0604020202020204" pitchFamily="34" charset="0"/>
              </a:rPr>
              <a:t> CCP, </a:t>
            </a:r>
            <a:r>
              <a:rPr kumimoji="0" lang="en-US" altLang="en-US" b="0" i="0" u="none" strike="noStrike" cap="none" normalizeH="0" baseline="0" dirty="0" err="1">
                <a:ln>
                  <a:noFill/>
                </a:ln>
                <a:solidFill>
                  <a:schemeClr val="bg1"/>
                </a:solidFill>
                <a:effectLst/>
                <a:latin typeface="Arial" panose="020B0604020202020204" pitchFamily="34" charset="0"/>
              </a:rPr>
              <a:t>phù</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hợp</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với</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các</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tiêu</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chuẩn</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quốc</a:t>
            </a:r>
            <a:r>
              <a:rPr kumimoji="0" lang="en-US" altLang="en-US" b="0" i="0" u="none" strike="noStrike" cap="none" normalizeH="0" baseline="0" dirty="0">
                <a:ln>
                  <a:noFill/>
                </a:ln>
                <a:solidFill>
                  <a:schemeClr val="bg1"/>
                </a:solidFill>
                <a:effectLst/>
                <a:latin typeface="Arial" panose="020B0604020202020204" pitchFamily="34" charset="0"/>
              </a:rPr>
              <a:t> </a:t>
            </a:r>
            <a:r>
              <a:rPr kumimoji="0" lang="en-US" altLang="en-US" b="0" i="0" u="none" strike="noStrike" cap="none" normalizeH="0" baseline="0" dirty="0" err="1">
                <a:ln>
                  <a:noFill/>
                </a:ln>
                <a:solidFill>
                  <a:schemeClr val="bg1"/>
                </a:solidFill>
                <a:effectLst/>
                <a:latin typeface="Arial" panose="020B0604020202020204" pitchFamily="34" charset="0"/>
              </a:rPr>
              <a:t>tế</a:t>
            </a:r>
            <a:r>
              <a:rPr kumimoji="0" lang="en-US" altLang="en-US" b="0" i="0" u="none" strike="noStrike" cap="none" normalizeH="0" baseline="0" dirty="0">
                <a:ln>
                  <a:noFill/>
                </a:ln>
                <a:solidFill>
                  <a:schemeClr val="bg1"/>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chemeClr val="bg1"/>
                </a:solidFill>
                <a:effectLst/>
                <a:latin typeface="Arial" panose="020B0604020202020204" pitchFamily="34" charset="0"/>
              </a:rPr>
              <a:t>VCB </a:t>
            </a:r>
            <a:r>
              <a:rPr kumimoji="0" lang="en-US" altLang="en-US" sz="1200" b="1" i="0" u="none" strike="noStrike" cap="none" normalizeH="0" baseline="0" dirty="0" err="1">
                <a:ln>
                  <a:noFill/>
                </a:ln>
                <a:solidFill>
                  <a:schemeClr val="bg1"/>
                </a:solidFill>
                <a:effectLst/>
                <a:latin typeface="Arial" panose="020B0604020202020204" pitchFamily="34" charset="0"/>
              </a:rPr>
              <a:t>đồng</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thời</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phát</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triển</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quy</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trình</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dự</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phòng</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và</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xử</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lý</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khủng</a:t>
            </a:r>
            <a:r>
              <a:rPr kumimoji="0" lang="en-US" altLang="en-US" sz="1200" b="1"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err="1">
                <a:ln>
                  <a:noFill/>
                </a:ln>
                <a:solidFill>
                  <a:schemeClr val="bg1"/>
                </a:solidFill>
                <a:effectLst/>
                <a:latin typeface="Arial" panose="020B0604020202020204" pitchFamily="34" charset="0"/>
              </a:rPr>
              <a:t>hoảng</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trong</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trường</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hợp</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có</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sự</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cố</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hoặc</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biến</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động</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lớn</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trên</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thị</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trường</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nhằm</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duy</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trì</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sự</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ổn</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định</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và</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khả</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năng</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thanh</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toán</a:t>
            </a:r>
            <a:r>
              <a:rPr kumimoji="0" lang="en-US" altLang="en-US" sz="1000" b="0" i="0" u="none" strike="noStrike" cap="none" normalizeH="0" baseline="0" dirty="0">
                <a:ln>
                  <a:noFill/>
                </a:ln>
                <a:solidFill>
                  <a:schemeClr val="tx1"/>
                </a:solidFill>
                <a:effectLst/>
                <a:latin typeface="Arial" panose="020B0604020202020204" pitchFamily="34" charset="0"/>
              </a:rPr>
              <a:t>.</a:t>
            </a:r>
          </a:p>
          <a:p>
            <a:pPr marL="0" marR="0">
              <a:spcBef>
                <a:spcPts val="0"/>
              </a:spcBef>
              <a:spcAft>
                <a:spcPts val="0"/>
              </a:spcAft>
            </a:pPr>
            <a:endParaRPr lang="en-US" dirty="0"/>
          </a:p>
        </p:txBody>
      </p:sp>
      <p:sp>
        <p:nvSpPr>
          <p:cNvPr id="4" name="Slide Number Placeholder 3">
            <a:extLst>
              <a:ext uri="{FF2B5EF4-FFF2-40B4-BE49-F238E27FC236}">
                <a16:creationId xmlns:a16="http://schemas.microsoft.com/office/drawing/2014/main" id="{EAEF2036-86A9-C70F-DEC6-C559738575AD}"/>
              </a:ext>
            </a:extLst>
          </p:cNvPr>
          <p:cNvSpPr>
            <a:spLocks noGrp="1"/>
          </p:cNvSpPr>
          <p:nvPr>
            <p:ph type="sldNum" sz="quarter" idx="5"/>
          </p:nvPr>
        </p:nvSpPr>
        <p:spPr/>
        <p:txBody>
          <a:bodyPr/>
          <a:lstStyle/>
          <a:p>
            <a:fld id="{08167062-2A4D-4389-81F8-F06492BE3694}" type="slidenum">
              <a:rPr lang="en-US" smtClean="0"/>
              <a:t>13</a:t>
            </a:fld>
            <a:endParaRPr lang="en-US"/>
          </a:p>
        </p:txBody>
      </p:sp>
    </p:spTree>
    <p:extLst>
      <p:ext uri="{BB962C8B-B14F-4D97-AF65-F5344CB8AC3E}">
        <p14:creationId xmlns:p14="http://schemas.microsoft.com/office/powerpoint/2010/main" val="486243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4942B-A7B9-8B41-A08C-C76EE2E12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F17B8C-9F3C-4C9B-DF32-1D5531AF8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87C28A-1BF1-2F07-23BF-4E679E6DE9DA}"/>
              </a:ext>
            </a:extLst>
          </p:cNvPr>
          <p:cNvSpPr>
            <a:spLocks noGrp="1"/>
          </p:cNvSpPr>
          <p:nvPr>
            <p:ph type="body" idx="1"/>
          </p:nvPr>
        </p:nvSpPr>
        <p:spPr/>
        <p:txBody>
          <a:bodyPr/>
          <a:lstStyle/>
          <a:p>
            <a:pPr algn="just"/>
            <a:r>
              <a:rPr lang="vi-VN" b="1" dirty="0">
                <a:latin typeface="Arial (Body)"/>
              </a:rPr>
              <a:t>Đơn vị cung ứng vốn hỗ trợ thanh khoản cho thị trường:</a:t>
            </a:r>
          </a:p>
          <a:p>
            <a:pPr marL="285750" indent="-285750" algn="just">
              <a:buFont typeface="Wingdings" panose="05000000000000000000" pitchFamily="2" charset="2"/>
              <a:buChar char="§"/>
            </a:pPr>
            <a:r>
              <a:rPr lang="vi-VN" dirty="0">
                <a:latin typeface="Arial (Body)"/>
              </a:rPr>
              <a:t>Hiện tại VCB đang cấp tín dụng cho hơn 30 CTCK trên thị  trường với các loại hình là cho vay vốn hoặc bảo lãnh vay vốn và cung cấp các công cụ phòng ngừa rủi ro lãi suất và tỷ giá.</a:t>
            </a:r>
          </a:p>
          <a:p>
            <a:pPr marL="285750" indent="-285750" algn="just">
              <a:buFont typeface="Wingdings" panose="05000000000000000000" pitchFamily="2" charset="2"/>
              <a:buChar char="§"/>
            </a:pPr>
            <a:r>
              <a:rPr lang="vi-VN" dirty="0">
                <a:latin typeface="Arial (Body)"/>
              </a:rPr>
              <a:t>Kết nối thanh toán </a:t>
            </a:r>
            <a:r>
              <a:rPr lang="en-US" dirty="0" err="1">
                <a:latin typeface="Arial (Body)"/>
              </a:rPr>
              <a:t>tiền</a:t>
            </a:r>
            <a:r>
              <a:rPr lang="en-US" dirty="0">
                <a:latin typeface="Arial (Body)"/>
              </a:rPr>
              <a:t> giao </a:t>
            </a:r>
            <a:r>
              <a:rPr lang="en-US" dirty="0" err="1">
                <a:latin typeface="Arial (Body)"/>
              </a:rPr>
              <a:t>dịch</a:t>
            </a:r>
            <a:r>
              <a:rPr lang="en-US" dirty="0">
                <a:latin typeface="Arial (Body)"/>
              </a:rPr>
              <a:t> chứng </a:t>
            </a:r>
            <a:r>
              <a:rPr lang="en-US" dirty="0" err="1">
                <a:latin typeface="Arial (Body)"/>
              </a:rPr>
              <a:t>khoán</a:t>
            </a:r>
            <a:r>
              <a:rPr lang="en-US" dirty="0">
                <a:latin typeface="Arial (Body)"/>
              </a:rPr>
              <a:t> </a:t>
            </a:r>
            <a:r>
              <a:rPr lang="en-US" dirty="0" err="1">
                <a:latin typeface="Arial (Body)"/>
              </a:rPr>
              <a:t>cho</a:t>
            </a:r>
            <a:r>
              <a:rPr lang="en-US" dirty="0">
                <a:latin typeface="Arial (Body)"/>
              </a:rPr>
              <a:t> NĐT</a:t>
            </a:r>
            <a:endParaRPr lang="vi-VN" dirty="0">
              <a:latin typeface="Arial (Body)"/>
            </a:endParaRPr>
          </a:p>
          <a:p>
            <a:pPr algn="just"/>
            <a:r>
              <a:rPr lang="en-US" b="1" dirty="0" err="1">
                <a:latin typeface="Arial (Body)"/>
              </a:rPr>
              <a:t>Để</a:t>
            </a:r>
            <a:r>
              <a:rPr lang="en-US" b="1" dirty="0">
                <a:latin typeface="Arial (Body)"/>
              </a:rPr>
              <a:t> </a:t>
            </a:r>
            <a:r>
              <a:rPr lang="en-US" b="1" dirty="0" err="1">
                <a:latin typeface="Arial (Body)"/>
              </a:rPr>
              <a:t>chuẩn</a:t>
            </a:r>
            <a:r>
              <a:rPr lang="en-US" b="1" dirty="0">
                <a:latin typeface="Arial (Body)"/>
              </a:rPr>
              <a:t> </a:t>
            </a:r>
            <a:r>
              <a:rPr lang="en-US" b="1" dirty="0" err="1">
                <a:latin typeface="Arial (Body)"/>
              </a:rPr>
              <a:t>bị</a:t>
            </a:r>
            <a:r>
              <a:rPr lang="en-US" b="1" dirty="0">
                <a:latin typeface="Arial (Body)"/>
              </a:rPr>
              <a:t> </a:t>
            </a:r>
            <a:r>
              <a:rPr lang="en-US" b="1" dirty="0" err="1">
                <a:latin typeface="Arial (Body)"/>
              </a:rPr>
              <a:t>cho</a:t>
            </a:r>
            <a:r>
              <a:rPr lang="en-US" b="1" dirty="0">
                <a:latin typeface="Arial (Body)"/>
              </a:rPr>
              <a:t> CCP</a:t>
            </a:r>
            <a:r>
              <a:rPr lang="vi-VN" b="1" dirty="0">
                <a:latin typeface="Arial (Body)"/>
              </a:rPr>
              <a:t>:</a:t>
            </a:r>
          </a:p>
          <a:p>
            <a:pPr marL="285750" indent="-285750" algn="just">
              <a:buFont typeface="Wingdings" panose="05000000000000000000" pitchFamily="2" charset="2"/>
              <a:buChar char="§"/>
            </a:pPr>
            <a:r>
              <a:rPr lang="vi-VN" dirty="0">
                <a:latin typeface="Arial (Body)"/>
              </a:rPr>
              <a:t> VCB đang nghiên cứu và triển khai  cấu trúc hỗ trợ thanh khoản tức thời  nhằm cung cấp hỗ trợ tài chính kịp thời cho các thành viên bù trừ là công ty chứng khoán (CTCK) vào ngày thanh toán giao dịch. Cơ chế này được xây dựng trên nền tảng hạ tầng công nghệ tiên tiến  với khả năng giải ngân và thu nợ tự động, cho phép dòng tiền được cung cấp một cách nhanh chóng, giúp các CTCK đáp ứng yêu cầu thanh toán mà không bị gián đoạn. Hệ thống tự động hóa này giúp tối ưu hóa hiệu quả thanh khoản, giảm thiểu rủi ro chậm thanh toán và tăng cường sự ổn định cho thị trường.</a:t>
            </a:r>
            <a:r>
              <a:rPr lang="en-US" dirty="0">
                <a:latin typeface="Arial (Body)"/>
              </a:rPr>
              <a:t> </a:t>
            </a:r>
            <a:r>
              <a:rPr lang="vi-VN" dirty="0">
                <a:latin typeface="Arial (Body)"/>
              </a:rPr>
              <a:t>Bên cạnh đó, cơ chế hỗ trợ thanh khoản tức thời của VCB được thiết kế để:</a:t>
            </a:r>
          </a:p>
          <a:p>
            <a:pPr marL="742950" lvl="1" indent="-285750" algn="just">
              <a:buFont typeface="Wingdings" panose="05000000000000000000" pitchFamily="2" charset="2"/>
              <a:buChar char="ü"/>
            </a:pPr>
            <a:r>
              <a:rPr lang="vi-VN" dirty="0">
                <a:latin typeface="Arial (Body)"/>
              </a:rPr>
              <a:t>Đảm bảo tính minh bạch và chính xác  trong các giao dịch giải ngân và thu nợ.</a:t>
            </a:r>
          </a:p>
          <a:p>
            <a:pPr marL="742950" lvl="1" indent="-285750" algn="just">
              <a:buFont typeface="Wingdings" panose="05000000000000000000" pitchFamily="2" charset="2"/>
              <a:buChar char="ü"/>
            </a:pPr>
            <a:r>
              <a:rPr lang="vi-VN" dirty="0">
                <a:latin typeface="Arial (Body)"/>
              </a:rPr>
              <a:t>Tăng tốc độ xử lý giao dịch  thông qua các công nghệ tiên tiến, giúp các thành viên bù trừ nhanh chóng hoàn tất nghĩa vụ thanh toán.</a:t>
            </a:r>
          </a:p>
          <a:p>
            <a:pPr marL="742950" lvl="1" indent="-285750" algn="just">
              <a:buFont typeface="Wingdings" panose="05000000000000000000" pitchFamily="2" charset="2"/>
              <a:buChar char="ü"/>
            </a:pPr>
            <a:r>
              <a:rPr lang="vi-VN" dirty="0">
                <a:latin typeface="Arial (Body)"/>
              </a:rPr>
              <a:t>Giảm thiểu rủi ro hệ thống  cho các công ty chứng khoán, từ đó tăng cường sự ổn định của toàn thị trường chứng khoán.</a:t>
            </a:r>
          </a:p>
          <a:p>
            <a:pPr algn="just"/>
            <a:r>
              <a:rPr lang="en-US" dirty="0">
                <a:latin typeface="Arial (Body)"/>
              </a:rPr>
              <a:t>	</a:t>
            </a:r>
            <a:r>
              <a:rPr lang="vi-VN" dirty="0">
                <a:latin typeface="Arial (Body)"/>
              </a:rPr>
              <a:t>Sáng kiến này không chỉ là bước tiến quan trọng trong việc hỗ trợ các công ty chứng khoán, mà còn thể hiện cam kết của VCB trong việc đồng hành và cung cấp giải pháp tài chính hiện đại cho sự phát triển của thị trường chứng khoán Việt Nam.</a:t>
            </a:r>
          </a:p>
          <a:p>
            <a:pPr marL="285750" indent="-285750" algn="just">
              <a:buFont typeface="Wingdings" panose="05000000000000000000" pitchFamily="2" charset="2"/>
              <a:buChar char="§"/>
            </a:pPr>
            <a:r>
              <a:rPr lang="en-US" dirty="0"/>
              <a:t>H</a:t>
            </a:r>
            <a:r>
              <a:rPr lang="vi-VN" dirty="0"/>
              <a:t>ỗ trợ các TVBT là </a:t>
            </a:r>
            <a:r>
              <a:rPr lang="en-US" dirty="0"/>
              <a:t>CTCK</a:t>
            </a:r>
            <a:r>
              <a:rPr lang="vi-VN" dirty="0"/>
              <a:t> trong việc kết nối và xác nhận giao dịch ký quỹ với các ngân hàng của NĐT cá nhân và tổ chức nước ngoài. Với mạng lưới rộng khắp, gồm gần 1.200 ngân hàng đại lý tại 120 vùng lãnh thổ trên thế giới, NHLK có thể cung cấp các dịch vụ hỗ trợ sau:</a:t>
            </a:r>
            <a:endParaRPr lang="en-US" dirty="0">
              <a:latin typeface="Arial (Body)"/>
            </a:endParaRPr>
          </a:p>
          <a:p>
            <a:pPr marL="742950" lvl="1" indent="-285750" algn="just">
              <a:buFont typeface="Wingdings" panose="05000000000000000000" pitchFamily="2" charset="2"/>
              <a:buChar char="ü"/>
            </a:pPr>
            <a:r>
              <a:rPr lang="vi-VN" b="1" dirty="0"/>
              <a:t>Xác nhận và đối chiếu giao dịch ký quỹ</a:t>
            </a:r>
            <a:r>
              <a:rPr lang="vi-VN" dirty="0"/>
              <a:t>: NHLK sẽ phối hợp với các ngân hàng của NĐT nước ngoài để xác nhận các khoản ký quỹ, đảm bảo số tiền được nộp đúng hạn và đúng số lượng theo yêu cầu của CCP.</a:t>
            </a:r>
          </a:p>
          <a:p>
            <a:pPr marL="742950" lvl="1" indent="-285750" algn="just">
              <a:buFont typeface="Wingdings" panose="05000000000000000000" pitchFamily="2" charset="2"/>
              <a:buChar char="ü"/>
            </a:pPr>
            <a:r>
              <a:rPr lang="vi-VN" b="1" dirty="0"/>
              <a:t>Hỗ trợ thanh toán giao dịch quốc tế</a:t>
            </a:r>
            <a:r>
              <a:rPr lang="vi-VN" dirty="0"/>
              <a:t>: NHLK với mạng lưới đại lý rộng khắp có thể thực hiện các giao dịch thanh toán nhanh chóng và hiệu quả, đảm bảo thanh khoản và tính kịp thời cho các giao dịch chứng khoán quốc tế.</a:t>
            </a:r>
          </a:p>
          <a:p>
            <a:pPr marL="742950" lvl="1" indent="-285750" algn="just">
              <a:buFont typeface="Wingdings" panose="05000000000000000000" pitchFamily="2" charset="2"/>
              <a:buChar char="ü"/>
            </a:pPr>
            <a:r>
              <a:rPr lang="vi-VN" b="1" dirty="0"/>
              <a:t>Giám sát và báo cáo giao dịch quốc tế</a:t>
            </a:r>
            <a:r>
              <a:rPr lang="vi-VN" dirty="0"/>
              <a:t>: NHLK có thể cung cấp báo cáo chi tiết về giao dịch ký quỹ và thanh toán quốc tế, giúp công ty chứng khoán và các thành viên bù trừ quản lý và theo dõi dòng tiền một cách hiệu quả.</a:t>
            </a:r>
          </a:p>
          <a:p>
            <a:pPr marL="742950" lvl="1" indent="-285750" algn="just">
              <a:buFont typeface="Wingdings" panose="05000000000000000000" pitchFamily="2" charset="2"/>
              <a:buChar char="ü"/>
            </a:pPr>
            <a:r>
              <a:rPr lang="vi-VN" b="1" dirty="0"/>
              <a:t>Đảm bảo tính tuân thủ và hỗ trợ pháp lý</a:t>
            </a:r>
            <a:r>
              <a:rPr lang="vi-VN" dirty="0"/>
              <a:t>: NHLK hỗ trợ các thành viên bù trừ trong việc tuân thủ các quy định quốc tế về phòng chống rửa tiền và tuân thủ pháp lý, đảm bảo các giao dịch của NĐT nước ngoài được thực hiện an toàn và đúng luật..</a:t>
            </a:r>
          </a:p>
          <a:p>
            <a:pPr marL="742950" lvl="1" indent="-285750" algn="just">
              <a:buFont typeface="Wingdings" panose="05000000000000000000" pitchFamily="2" charset="2"/>
              <a:buChar char="§"/>
            </a:pPr>
            <a:endParaRPr lang="vi-VN" dirty="0">
              <a:latin typeface="Arial (Body)"/>
            </a:endParaRPr>
          </a:p>
          <a:p>
            <a:pPr marL="0" marR="0">
              <a:spcBef>
                <a:spcPts val="0"/>
              </a:spcBef>
              <a:spcAft>
                <a:spcPts val="0"/>
              </a:spcAft>
            </a:pPr>
            <a:endParaRPr lang="en-US" dirty="0"/>
          </a:p>
        </p:txBody>
      </p:sp>
      <p:sp>
        <p:nvSpPr>
          <p:cNvPr id="4" name="Slide Number Placeholder 3">
            <a:extLst>
              <a:ext uri="{FF2B5EF4-FFF2-40B4-BE49-F238E27FC236}">
                <a16:creationId xmlns:a16="http://schemas.microsoft.com/office/drawing/2014/main" id="{D6D21432-C773-64B4-1E61-718CE080A961}"/>
              </a:ext>
            </a:extLst>
          </p:cNvPr>
          <p:cNvSpPr>
            <a:spLocks noGrp="1"/>
          </p:cNvSpPr>
          <p:nvPr>
            <p:ph type="sldNum" sz="quarter" idx="5"/>
          </p:nvPr>
        </p:nvSpPr>
        <p:spPr/>
        <p:txBody>
          <a:bodyPr/>
          <a:lstStyle/>
          <a:p>
            <a:fld id="{08167062-2A4D-4389-81F8-F06492BE3694}" type="slidenum">
              <a:rPr lang="en-US" smtClean="0"/>
              <a:t>14</a:t>
            </a:fld>
            <a:endParaRPr lang="en-US"/>
          </a:p>
        </p:txBody>
      </p:sp>
    </p:spTree>
    <p:extLst>
      <p:ext uri="{BB962C8B-B14F-4D97-AF65-F5344CB8AC3E}">
        <p14:creationId xmlns:p14="http://schemas.microsoft.com/office/powerpoint/2010/main" val="2542834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7283F-C046-AD60-D6BA-ABEDA37ED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5DCF6D-7AC7-0073-9E77-986FFCD18C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EAFBC-B753-86A5-BC66-846032ED3282}"/>
              </a:ext>
            </a:extLst>
          </p:cNvPr>
          <p:cNvSpPr>
            <a:spLocks noGrp="1"/>
          </p:cNvSpPr>
          <p:nvPr>
            <p:ph type="body" idx="1"/>
          </p:nvPr>
        </p:nvSpPr>
        <p:spPr/>
        <p:txBody>
          <a:bodyPr/>
          <a:lstStyle/>
          <a:p>
            <a:pPr algn="just"/>
            <a:r>
              <a:rPr lang="vi-VN" b="1" dirty="0"/>
              <a:t>Sửa đổi các quy định pháp luật có liên quan: </a:t>
            </a:r>
            <a:r>
              <a:rPr lang="vi-VN" dirty="0"/>
              <a:t>Theo quy định tại Nghị định 155/2020/NĐ-CP của Chính phủ, từ ngày 01/01/2024, hoạt động bù trừ và thanh toán giao dịch chứng khoán trên thị trường chứng khoán Việt Nam phải tuân thủ theo cơ chế CCP. Tuy nhiên, đến thời điểm hiện tại, mô hình CCP vẫn chưa được chính thức triển khai, đòi hỏi các cơ quan chức năng phải tiến hành sửa đổi và hoàn thiện thêm các quy định pháp lý và hướng dẫn chi tiết để hỗ trợ việc áp dụng cơ chế này. Điều này bao gồm việc cập nhật các quy định về quản lý rủi ro, ký quỹ và các quy trình bù trừ nhằm đảm bảo hệ thống CCP vận hành hiệu quả và đáp ứng yêu cầu thực tiễn của thị trường.</a:t>
            </a:r>
          </a:p>
          <a:p>
            <a:r>
              <a:rPr lang="vi-VN" dirty="0"/>
              <a:t>Phát triển và nâng cấp hạ tầng công nghệ tương thích: Để đáp ứng yêu cầu của cơ chế CCP, cần đảm bảo hệ thống giám sát công nghệ đồng bộ với hệ thống CCP, hỗ trợ thành viên lưu ký trong quá trình tích hợp. Đối với hạ tầng công nghệ thông tin hiện tại của thị trường, Vietcombank (VCB) đánh giá rằng cần phải được nâng cấp thêm để đảm bảo đáp ứng các yêu cầu kỹ thuật của CCP, đặc biệt trong bối cảnh các ngân hàng thương mại không phải là thành viên bù trừ (TVBT). Việc này bao gồm cải thiện khả năng kết nối, xử lý giao dịch và bảo mật, giúp VCB và các tổ chức khác dễ dàng thích ứng với quy trình bù trừ và thanh toán mới của CCP.</a:t>
            </a:r>
            <a:endParaRPr lang="en-US" dirty="0"/>
          </a:p>
          <a:p>
            <a:r>
              <a:rPr lang="vi-VN" b="1" dirty="0"/>
              <a:t>Tăng cường đào tạo và chia sẻ thông tin: </a:t>
            </a:r>
            <a:r>
              <a:rPr lang="vi-VN" dirty="0"/>
              <a:t>Tổ chức các chương trình đào tạo, hướng dẫn và hội thảo nhằm cập nhật kiến thức cho các thành viên lưu ký và nhà đầu tư về cơ chế CCP. Những hoạt động này sẽ giúp các bên tham gia hiểu rõ hơn về quy trình bù trừ, quản lý rủi ro, các yêu cầu ký quỹ cũng như những thay đổi pháp lý và công nghệ liên quan, đảm bảo khả năng thích ứng nhanh chóng và hiệu quả khi cơ chế CCP được triển khai.</a:t>
            </a:r>
            <a:endParaRPr lang="en-US" dirty="0"/>
          </a:p>
          <a:p>
            <a:r>
              <a:rPr lang="vi-VN" b="1" dirty="0"/>
              <a:t>Xây dựng quy trình xử lý khủng hoảng và rủi ro hệ thống:</a:t>
            </a:r>
            <a:r>
              <a:rPr lang="vi-VN" dirty="0"/>
              <a:t> Thiết lập quy trình và các kế hoạch dự phòng để xử lý kịp thời các rủi ro hệ thống, chẳng hạn như trường hợp một thành viên lớn mất khả năng thanh toán, nhằm ngăn chặn tác động lan rộng trong thị trường. Quy trình này bao gồm các biện pháp can thiệp nhanh, cơ chế hỗ trợ thanh khoản khẩn cấp và các bước bảo vệ khác, đảm bảo sự ổn định và an toàn cho toàn bộ hệ thống CCP.</a:t>
            </a:r>
            <a:endParaRPr lang="en-US" dirty="0"/>
          </a:p>
          <a:p>
            <a:pPr marL="0" marR="0">
              <a:spcBef>
                <a:spcPts val="0"/>
              </a:spcBef>
              <a:spcAft>
                <a:spcPts val="0"/>
              </a:spcAft>
            </a:pPr>
            <a:endParaRPr lang="en-US" dirty="0"/>
          </a:p>
        </p:txBody>
      </p:sp>
      <p:sp>
        <p:nvSpPr>
          <p:cNvPr id="4" name="Slide Number Placeholder 3">
            <a:extLst>
              <a:ext uri="{FF2B5EF4-FFF2-40B4-BE49-F238E27FC236}">
                <a16:creationId xmlns:a16="http://schemas.microsoft.com/office/drawing/2014/main" id="{795A65ED-9C75-4C35-5A39-23F89786B36D}"/>
              </a:ext>
            </a:extLst>
          </p:cNvPr>
          <p:cNvSpPr>
            <a:spLocks noGrp="1"/>
          </p:cNvSpPr>
          <p:nvPr>
            <p:ph type="sldNum" sz="quarter" idx="5"/>
          </p:nvPr>
        </p:nvSpPr>
        <p:spPr/>
        <p:txBody>
          <a:bodyPr/>
          <a:lstStyle/>
          <a:p>
            <a:fld id="{08167062-2A4D-4389-81F8-F06492BE3694}" type="slidenum">
              <a:rPr lang="en-US" smtClean="0"/>
              <a:t>15</a:t>
            </a:fld>
            <a:endParaRPr lang="en-US"/>
          </a:p>
        </p:txBody>
      </p:sp>
    </p:spTree>
    <p:extLst>
      <p:ext uri="{BB962C8B-B14F-4D97-AF65-F5344CB8AC3E}">
        <p14:creationId xmlns:p14="http://schemas.microsoft.com/office/powerpoint/2010/main" val="17137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94F11A3-19D4-4D57-935F-AEA2CB39D53B}" type="slidenum">
              <a:rPr lang="en-US" altLang="en-US" smtClean="0"/>
              <a:pPr/>
              <a:t>2</a:t>
            </a:fld>
            <a:endParaRPr lang="en-US" altLang="en-US"/>
          </a:p>
        </p:txBody>
      </p:sp>
    </p:spTree>
    <p:extLst>
      <p:ext uri="{BB962C8B-B14F-4D97-AF65-F5344CB8AC3E}">
        <p14:creationId xmlns:p14="http://schemas.microsoft.com/office/powerpoint/2010/main" val="245539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77AE54-FED1-476B-B6A6-790B23358AD4}" type="slidenum">
              <a:rPr lang="en-US" smtClean="0"/>
              <a:t>3</a:t>
            </a:fld>
            <a:endParaRPr lang="en-US"/>
          </a:p>
        </p:txBody>
      </p:sp>
    </p:spTree>
    <p:extLst>
      <p:ext uri="{BB962C8B-B14F-4D97-AF65-F5344CB8AC3E}">
        <p14:creationId xmlns:p14="http://schemas.microsoft.com/office/powerpoint/2010/main" val="4068780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F423D-09B2-95CD-162A-27C37458A2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4BFC37-9F92-3C66-7608-5FE1FD2E3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66CD3-840F-0BD1-8415-F4BD9011EA1D}"/>
              </a:ext>
            </a:extLst>
          </p:cNvPr>
          <p:cNvSpPr>
            <a:spLocks noGrp="1"/>
          </p:cNvSpPr>
          <p:nvPr>
            <p:ph type="body" idx="1"/>
          </p:nvPr>
        </p:nvSpPr>
        <p:spPr/>
        <p:txBody>
          <a:bodyPr/>
          <a:lstStyle/>
          <a:p>
            <a:pPr marL="0" marR="0">
              <a:spcBef>
                <a:spcPts val="0"/>
              </a:spcBef>
              <a:spcAft>
                <a:spcPts val="0"/>
              </a:spcAft>
            </a:pPr>
            <a:r>
              <a:rPr lang="en-US" dirty="0"/>
              <a:t>`</a:t>
            </a:r>
          </a:p>
        </p:txBody>
      </p:sp>
      <p:sp>
        <p:nvSpPr>
          <p:cNvPr id="4" name="Slide Number Placeholder 3">
            <a:extLst>
              <a:ext uri="{FF2B5EF4-FFF2-40B4-BE49-F238E27FC236}">
                <a16:creationId xmlns:a16="http://schemas.microsoft.com/office/drawing/2014/main" id="{B5F68374-F9D7-6624-694A-5437DD9F842F}"/>
              </a:ext>
            </a:extLst>
          </p:cNvPr>
          <p:cNvSpPr>
            <a:spLocks noGrp="1"/>
          </p:cNvSpPr>
          <p:nvPr>
            <p:ph type="sldNum" sz="quarter" idx="5"/>
          </p:nvPr>
        </p:nvSpPr>
        <p:spPr/>
        <p:txBody>
          <a:bodyPr/>
          <a:lstStyle/>
          <a:p>
            <a:fld id="{08167062-2A4D-4389-81F8-F06492BE3694}" type="slidenum">
              <a:rPr lang="en-US" smtClean="0"/>
              <a:t>4</a:t>
            </a:fld>
            <a:endParaRPr lang="en-US"/>
          </a:p>
        </p:txBody>
      </p:sp>
    </p:spTree>
    <p:extLst>
      <p:ext uri="{BB962C8B-B14F-4D97-AF65-F5344CB8AC3E}">
        <p14:creationId xmlns:p14="http://schemas.microsoft.com/office/powerpoint/2010/main" val="149212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0BDD7-E05D-7913-B328-4D4D79AA2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2A8F5-3CB9-5485-372B-9B01AC003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469A9C-60B5-506F-53F5-B6FF2F06AF0C}"/>
              </a:ext>
            </a:extLst>
          </p:cNvPr>
          <p:cNvSpPr>
            <a:spLocks noGrp="1"/>
          </p:cNvSpPr>
          <p:nvPr>
            <p:ph type="body" idx="1"/>
          </p:nvPr>
        </p:nvSpPr>
        <p:spPr/>
        <p:txBody>
          <a:bodyPr/>
          <a:lstStyle/>
          <a:p>
            <a:pPr marL="0" marR="0">
              <a:spcBef>
                <a:spcPts val="0"/>
              </a:spcBef>
              <a:spcAft>
                <a:spcPts val="0"/>
              </a:spcAft>
            </a:pPr>
            <a:r>
              <a:rPr lang="en-US" dirty="0"/>
              <a:t>`</a:t>
            </a:r>
          </a:p>
        </p:txBody>
      </p:sp>
      <p:sp>
        <p:nvSpPr>
          <p:cNvPr id="4" name="Slide Number Placeholder 3">
            <a:extLst>
              <a:ext uri="{FF2B5EF4-FFF2-40B4-BE49-F238E27FC236}">
                <a16:creationId xmlns:a16="http://schemas.microsoft.com/office/drawing/2014/main" id="{B16375D9-705E-5ABB-0E4D-B5D0CE0EC612}"/>
              </a:ext>
            </a:extLst>
          </p:cNvPr>
          <p:cNvSpPr>
            <a:spLocks noGrp="1"/>
          </p:cNvSpPr>
          <p:nvPr>
            <p:ph type="sldNum" sz="quarter" idx="5"/>
          </p:nvPr>
        </p:nvSpPr>
        <p:spPr/>
        <p:txBody>
          <a:bodyPr/>
          <a:lstStyle/>
          <a:p>
            <a:fld id="{08167062-2A4D-4389-81F8-F06492BE3694}" type="slidenum">
              <a:rPr lang="en-US" smtClean="0"/>
              <a:t>5</a:t>
            </a:fld>
            <a:endParaRPr lang="en-US"/>
          </a:p>
        </p:txBody>
      </p:sp>
    </p:spTree>
    <p:extLst>
      <p:ext uri="{BB962C8B-B14F-4D97-AF65-F5344CB8AC3E}">
        <p14:creationId xmlns:p14="http://schemas.microsoft.com/office/powerpoint/2010/main" val="451142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BC66F-DFE4-1871-D11E-3D72E0474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C8FBD-BD2A-2413-4D44-D2257EAD44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877A4A-228E-5284-3080-77B23422B01F}"/>
              </a:ext>
            </a:extLst>
          </p:cNvPr>
          <p:cNvSpPr>
            <a:spLocks noGrp="1"/>
          </p:cNvSpPr>
          <p:nvPr>
            <p:ph type="body" idx="1"/>
          </p:nvPr>
        </p:nvSpPr>
        <p:spPr/>
        <p:txBody>
          <a:bodyPr/>
          <a:lstStyle/>
          <a:p>
            <a:pPr marL="0" marR="0">
              <a:spcBef>
                <a:spcPts val="0"/>
              </a:spcBef>
              <a:spcAft>
                <a:spcPts val="0"/>
              </a:spcAft>
            </a:pPr>
            <a:r>
              <a:rPr lang="en-US" dirty="0"/>
              <a:t>`</a:t>
            </a:r>
          </a:p>
        </p:txBody>
      </p:sp>
      <p:sp>
        <p:nvSpPr>
          <p:cNvPr id="4" name="Slide Number Placeholder 3">
            <a:extLst>
              <a:ext uri="{FF2B5EF4-FFF2-40B4-BE49-F238E27FC236}">
                <a16:creationId xmlns:a16="http://schemas.microsoft.com/office/drawing/2014/main" id="{6F52B42E-BD6B-8066-C240-722F691465E6}"/>
              </a:ext>
            </a:extLst>
          </p:cNvPr>
          <p:cNvSpPr>
            <a:spLocks noGrp="1"/>
          </p:cNvSpPr>
          <p:nvPr>
            <p:ph type="sldNum" sz="quarter" idx="5"/>
          </p:nvPr>
        </p:nvSpPr>
        <p:spPr/>
        <p:txBody>
          <a:bodyPr/>
          <a:lstStyle/>
          <a:p>
            <a:fld id="{08167062-2A4D-4389-81F8-F06492BE3694}" type="slidenum">
              <a:rPr lang="en-US" smtClean="0"/>
              <a:t>6</a:t>
            </a:fld>
            <a:endParaRPr lang="en-US"/>
          </a:p>
        </p:txBody>
      </p:sp>
    </p:spTree>
    <p:extLst>
      <p:ext uri="{BB962C8B-B14F-4D97-AF65-F5344CB8AC3E}">
        <p14:creationId xmlns:p14="http://schemas.microsoft.com/office/powerpoint/2010/main" val="2683717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80B19-3576-18F5-E5CF-C4D24A980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6AF59-E976-787D-30A5-77F1A5860E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D8E7E-7B01-479B-8720-F98A49B12D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latin typeface="Arial (Body)"/>
              </a:rPr>
              <a:t>Tăng cường niềm tin của NĐT và hỗ trợ nâng hạng thị trường</a:t>
            </a:r>
            <a:r>
              <a:rPr lang="vi-VN" sz="1200" dirty="0">
                <a:latin typeface="Arial (Body)"/>
              </a:rPr>
              <a:t>:</a:t>
            </a:r>
            <a:r>
              <a:rPr lang="en-US" sz="1200" dirty="0">
                <a:latin typeface="Arial (Body)"/>
              </a:rPr>
              <a:t> </a:t>
            </a:r>
            <a:r>
              <a:rPr lang="vi-VN" sz="1200" dirty="0">
                <a:latin typeface="Arial (Body)"/>
              </a:rPr>
              <a:t>Việc áp dụng cơ chế CCP giúp giảm thiểu rủi ro đối tác, đảm bảo các giao dịch được thanh toán an toàn và minh bạch, từ đó làm tăng niềm tin của NĐT vào thị trường chứng khoán Việt Nam.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t>Tạo nền tảng ổn định và bền vững cho thị trường</a:t>
            </a:r>
            <a:r>
              <a:rPr lang="vi-VN" sz="1200" dirty="0"/>
              <a:t>:</a:t>
            </a:r>
            <a:r>
              <a:rPr lang="en-US" sz="1200" dirty="0"/>
              <a:t> </a:t>
            </a:r>
            <a:r>
              <a:rPr lang="vi-VN" sz="1200" dirty="0"/>
              <a:t>Cơ chế CCP </a:t>
            </a:r>
            <a:r>
              <a:rPr lang="en-US" sz="1200" dirty="0" err="1">
                <a:latin typeface="Arial (Body)"/>
              </a:rPr>
              <a:t>giúp</a:t>
            </a:r>
            <a:r>
              <a:rPr lang="en-US" sz="1200" dirty="0"/>
              <a:t> </a:t>
            </a:r>
            <a:r>
              <a:rPr lang="vi-VN" sz="1200" dirty="0"/>
              <a:t>duy trì sự ổn định và bền vững cho </a:t>
            </a:r>
            <a:r>
              <a:rPr lang="en-US" sz="1200" dirty="0"/>
              <a:t>TTCK</a:t>
            </a:r>
            <a:r>
              <a:rPr lang="vi-VN" sz="1200" dirty="0"/>
              <a:t>. Bằng cách quản lý và phân tán rủi ro, CCP giúp ngăn chặn sự lan truyền rủi ro khi một thành viên không thực hiện được nghĩa vụ, bảo vệ hệ thống tài chính khỏi những biến động lớn. </a:t>
            </a:r>
            <a:r>
              <a:rPr lang="en-US" sz="1200" dirty="0"/>
              <a:t>Qua </a:t>
            </a:r>
            <a:r>
              <a:rPr lang="en-US" sz="1200" dirty="0" err="1"/>
              <a:t>đó</a:t>
            </a:r>
            <a:r>
              <a:rPr lang="en-US" sz="1200" dirty="0"/>
              <a:t> </a:t>
            </a:r>
            <a:r>
              <a:rPr lang="vi-VN" sz="1200" dirty="0"/>
              <a:t>tạo </a:t>
            </a:r>
            <a:r>
              <a:rPr lang="en-US" sz="1200" dirty="0" err="1">
                <a:latin typeface="Arial (Body)"/>
              </a:rPr>
              <a:t>ra</a:t>
            </a:r>
            <a:r>
              <a:rPr lang="vi-VN" sz="1200" dirty="0"/>
              <a:t> một môi trường đầu tư an toàn và ổn định hơn, là yếu tố quan trọng để phát triển </a:t>
            </a:r>
            <a:r>
              <a:rPr lang="en-US" sz="1200" dirty="0"/>
              <a:t>TTCK </a:t>
            </a:r>
            <a:r>
              <a:rPr lang="vi-VN" sz="1200" dirty="0"/>
              <a:t>Việt Nam một cách bền vững và lâu dài.</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t>Phù hợp với tiêu chuẩn quốc tế</a:t>
            </a:r>
            <a:r>
              <a:rPr lang="vi-VN" sz="1200" dirty="0"/>
              <a:t>: Áp dụng CCP giúp thị trường chứng khoán Việt Nam tiến gần hơn đến các chuẩn mực quốc tế, tạo điều kiện thuận lợi cho việc hội nhập với thị trường tài chính toàn cầu và thu hút dòng vốn quốc tế.</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t>Tăng cường khả năng giám sát và quản lý </a:t>
            </a:r>
            <a:r>
              <a:rPr lang="en-US" sz="1200" b="1" dirty="0"/>
              <a:t>TCKK </a:t>
            </a:r>
            <a:r>
              <a:rPr lang="vi-VN" sz="1200" b="1" dirty="0"/>
              <a:t>Việt Nam:</a:t>
            </a:r>
            <a:r>
              <a:rPr lang="en-US" sz="1200" b="1" dirty="0"/>
              <a:t> </a:t>
            </a:r>
            <a:r>
              <a:rPr lang="vi-VN" sz="1200" dirty="0"/>
              <a:t>CCP cung cấp dữ liệu tập trung và rõ ràng về tất cả các giao dịch, giúp cơ quan quản lý dễ dàng theo dõi và kiểm soát các rủi ro tiềm ẩn trong thị trường. Điều này không chỉ đảm bảo tính minh bạch và công bằng mà còn hạn chế các hành vi gian lận và thao túng giá, </a:t>
            </a:r>
          </a:p>
          <a:p>
            <a:pPr marL="0" marR="0">
              <a:spcBef>
                <a:spcPts val="0"/>
              </a:spcBef>
              <a:spcAft>
                <a:spcPts val="0"/>
              </a:spcAft>
            </a:pPr>
            <a:endParaRPr lang="en-US" dirty="0"/>
          </a:p>
        </p:txBody>
      </p:sp>
      <p:sp>
        <p:nvSpPr>
          <p:cNvPr id="4" name="Slide Number Placeholder 3">
            <a:extLst>
              <a:ext uri="{FF2B5EF4-FFF2-40B4-BE49-F238E27FC236}">
                <a16:creationId xmlns:a16="http://schemas.microsoft.com/office/drawing/2014/main" id="{22DE8559-7BD2-BBC4-92FC-967089BEC4CB}"/>
              </a:ext>
            </a:extLst>
          </p:cNvPr>
          <p:cNvSpPr>
            <a:spLocks noGrp="1"/>
          </p:cNvSpPr>
          <p:nvPr>
            <p:ph type="sldNum" sz="quarter" idx="5"/>
          </p:nvPr>
        </p:nvSpPr>
        <p:spPr/>
        <p:txBody>
          <a:bodyPr/>
          <a:lstStyle/>
          <a:p>
            <a:fld id="{08167062-2A4D-4389-81F8-F06492BE3694}" type="slidenum">
              <a:rPr lang="en-US" smtClean="0"/>
              <a:t>8</a:t>
            </a:fld>
            <a:endParaRPr lang="en-US"/>
          </a:p>
        </p:txBody>
      </p:sp>
    </p:spTree>
    <p:extLst>
      <p:ext uri="{BB962C8B-B14F-4D97-AF65-F5344CB8AC3E}">
        <p14:creationId xmlns:p14="http://schemas.microsoft.com/office/powerpoint/2010/main" val="394301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93B15-1B79-0973-AA38-0F016A5E0C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ACA88-1CCE-CA6E-B8E3-7142D532CE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026F19-E804-5B98-9E38-9C714A1AD719}"/>
              </a:ext>
            </a:extLst>
          </p:cNvPr>
          <p:cNvSpPr>
            <a:spLocks noGrp="1"/>
          </p:cNvSpPr>
          <p:nvPr>
            <p:ph type="body" idx="1"/>
          </p:nvPr>
        </p:nvSpPr>
        <p:spPr/>
        <p:txBody>
          <a:bodyPr/>
          <a:lstStyle/>
          <a:p>
            <a:pPr marL="0" marR="0">
              <a:spcBef>
                <a:spcPts val="0"/>
              </a:spcBef>
              <a:spcAft>
                <a:spcPts val="0"/>
              </a:spcAft>
            </a:pPr>
            <a:r>
              <a:rPr lang="en-US" b="1" dirty="0" err="1"/>
              <a:t>Cơ</a:t>
            </a:r>
            <a:r>
              <a:rPr lang="en-US" b="1" dirty="0"/>
              <a:t> quan </a:t>
            </a:r>
            <a:r>
              <a:rPr lang="en-US" b="1" dirty="0" err="1"/>
              <a:t>quản</a:t>
            </a:r>
            <a:r>
              <a:rPr lang="en-US" b="1" dirty="0"/>
              <a:t> </a:t>
            </a:r>
            <a:r>
              <a:rPr lang="en-US" b="1" dirty="0" err="1"/>
              <a:t>lý</a:t>
            </a: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solidFill>
                  <a:schemeClr val="bg1"/>
                </a:solidFill>
              </a:rPr>
              <a:t>Xây dựng khung pháp lý phù hợp</a:t>
            </a:r>
            <a:r>
              <a:rPr lang="vi-VN" sz="1200" dirty="0">
                <a:solidFill>
                  <a:schemeClr val="bg1"/>
                </a:solidFill>
              </a:rPr>
              <a:t>: Việc áp dụng CCP đòi hỏi khung pháp lý đầy đủ và nghiêm ngặt, phù hợp với các tiêu chuẩn quốc tế, để đảm bảo hiệu quả và an toàn cho thị trường</a:t>
            </a: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t>Nâng cao năng lực giám sát và quản lý</a:t>
            </a:r>
            <a:r>
              <a:rPr lang="vi-VN" sz="1200" dirty="0"/>
              <a:t>: Cơ quan quản lý cần cải tiến hệ thống giám sát để theo dõi rủi ro hệ thống, đảm bảo CCP vận hành đúng chuẩn và phát hiện kịp thời các rủi ro tiềm ẩn.</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solidFill>
                  <a:schemeClr val="bg1"/>
                </a:solidFill>
              </a:rPr>
              <a:t>Đảm bảo sự phối hợp giữa các bên liên quan</a:t>
            </a:r>
            <a:r>
              <a:rPr lang="vi-VN" sz="1200" dirty="0">
                <a:solidFill>
                  <a:schemeClr val="bg1"/>
                </a:solidFill>
              </a:rPr>
              <a:t>: Cơ quan quản lý phải phối hợp chặt chẽ với các thành viên lưu ký, ngân hàng, và các tổ chức tài chính khác để đảm bảo triển khai CCP đồng bộ và hiệu quả.</a:t>
            </a: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t>Đối phó với rủi ro hệ thống</a:t>
            </a:r>
            <a:r>
              <a:rPr lang="vi-VN" sz="1200" dirty="0"/>
              <a:t>: Nếu CCP gặp trục trặc cơ quan quản lý phải có biện pháp xử lý kịp thời để ngăn chặn rủi ro lan rộng, đảm bảo sự ổn định của thị trường.</a:t>
            </a:r>
            <a:endParaRPr lang="en-US" sz="1200" dirty="0"/>
          </a:p>
          <a:p>
            <a:pPr marL="0" marR="0">
              <a:spcBef>
                <a:spcPts val="0"/>
              </a:spcBef>
              <a:spcAft>
                <a:spcPts val="0"/>
              </a:spcAft>
            </a:pPr>
            <a:r>
              <a:rPr lang="en-US" dirty="0"/>
              <a:t>T</a:t>
            </a:r>
            <a:r>
              <a:rPr lang="en-US" b="1" dirty="0"/>
              <a:t>hành </a:t>
            </a:r>
            <a:r>
              <a:rPr lang="en-US" b="1" dirty="0" err="1"/>
              <a:t>viên</a:t>
            </a:r>
            <a:r>
              <a:rPr lang="en-US" b="1" dirty="0"/>
              <a:t> </a:t>
            </a:r>
            <a:r>
              <a:rPr lang="en-US" b="1" dirty="0" err="1"/>
              <a:t>lưu</a:t>
            </a:r>
            <a:r>
              <a:rPr lang="en-US" b="1" dirty="0"/>
              <a:t> </a:t>
            </a:r>
            <a:r>
              <a:rPr lang="en-US" b="1" dirty="0" err="1"/>
              <a:t>ký</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solidFill>
                  <a:schemeClr val="bg1"/>
                </a:solidFill>
              </a:rPr>
              <a:t>Quản lý rủi ro phức tạp hơn</a:t>
            </a:r>
            <a:r>
              <a:rPr lang="vi-VN" sz="1200" dirty="0">
                <a:solidFill>
                  <a:schemeClr val="bg1"/>
                </a:solidFill>
              </a:rPr>
              <a:t>: CCP yêu cầu các thành viên lưu ký phát triển hệ thống quản lý rủi ro tiên tiến, với khả năng đánh giá và giám sát rủi ro đối tác liên tục</a:t>
            </a: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t>Nâng cao năng lực tài chính và kỹ thuật</a:t>
            </a:r>
            <a:r>
              <a:rPr lang="vi-VN" sz="1200" dirty="0"/>
              <a:t>: Các thành viên lưu ký phải có nguồn tài chính đủ mạnh để đáp ứng yêu cầu ký quỹ, cùng với việc nâng cấp hạ tầng công nghệ để tương thích với hệ thống CCP.</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t>Điều chỉnh quy trình nội bộ</a:t>
            </a:r>
            <a:r>
              <a:rPr lang="vi-VN" sz="1200" dirty="0"/>
              <a:t>: Các thành viên lưu ký cần thay đổi quy trình giao dịch và thanh toán để tuân thủ các quy định và tiêu chuẩn mới do CCP đặt ra, điều này có thể gây gián đoạn ban đầu.</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solidFill>
                  <a:schemeClr val="bg1"/>
                </a:solidFill>
              </a:rPr>
              <a:t>Tăng chi phí hoạt động</a:t>
            </a:r>
            <a:r>
              <a:rPr lang="vi-VN" sz="1200" dirty="0">
                <a:solidFill>
                  <a:schemeClr val="bg1"/>
                </a:solidFill>
              </a:rPr>
              <a:t>: Việc duy trì ký quỹ và tuân thủ các yêu cầu của CCP có thể làm gia tăng chi phí, ảnh hưởng đến lợi nhuận của thành viên lưu ký.</a:t>
            </a: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ym typeface="Wingdings" panose="05000000000000000000" pitchFamily="2" charset="2"/>
              </a:rPr>
              <a:t> </a:t>
            </a:r>
            <a:r>
              <a:rPr lang="en-US" sz="1200" i="1" dirty="0">
                <a:solidFill>
                  <a:srgbClr val="C00000"/>
                </a:solidFill>
              </a:rPr>
              <a:t>“</a:t>
            </a:r>
            <a:r>
              <a:rPr lang="vi-VN" sz="1200" i="1" dirty="0">
                <a:solidFill>
                  <a:srgbClr val="C00000"/>
                </a:solidFill>
              </a:rPr>
              <a:t>Cơ quan quản lý và thành viên lưu ký cần phối hợp chặt chẽ trong xây dựng quy định, nâng cấp công nghệ, quản lý rủi ro, đào tạo, và xử lý khủng hoảng để đảm bảo cơ chế CCP vận hành hiệu quả và bền vững cho </a:t>
            </a:r>
            <a:r>
              <a:rPr lang="en-US" sz="1200" i="1" dirty="0">
                <a:solidFill>
                  <a:srgbClr val="C00000"/>
                </a:solidFill>
              </a:rPr>
              <a:t>TTCK</a:t>
            </a:r>
            <a:r>
              <a:rPr lang="vi-VN" sz="1200" i="1" dirty="0">
                <a:solidFill>
                  <a:srgbClr val="C00000"/>
                </a:solidFill>
              </a:rPr>
              <a:t>.</a:t>
            </a:r>
            <a:r>
              <a:rPr lang="en-US" sz="1200" i="1" dirty="0">
                <a:solidFill>
                  <a:srgbClr val="C0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a:spcBef>
                <a:spcPts val="0"/>
              </a:spcBef>
              <a:spcAft>
                <a:spcPts val="0"/>
              </a:spcAft>
            </a:pPr>
            <a:endParaRPr lang="en-US" b="1" dirty="0"/>
          </a:p>
        </p:txBody>
      </p:sp>
      <p:sp>
        <p:nvSpPr>
          <p:cNvPr id="4" name="Slide Number Placeholder 3">
            <a:extLst>
              <a:ext uri="{FF2B5EF4-FFF2-40B4-BE49-F238E27FC236}">
                <a16:creationId xmlns:a16="http://schemas.microsoft.com/office/drawing/2014/main" id="{44FDC155-E8F2-E932-F281-79EFA5DE1569}"/>
              </a:ext>
            </a:extLst>
          </p:cNvPr>
          <p:cNvSpPr>
            <a:spLocks noGrp="1"/>
          </p:cNvSpPr>
          <p:nvPr>
            <p:ph type="sldNum" sz="quarter" idx="5"/>
          </p:nvPr>
        </p:nvSpPr>
        <p:spPr/>
        <p:txBody>
          <a:bodyPr/>
          <a:lstStyle/>
          <a:p>
            <a:fld id="{08167062-2A4D-4389-81F8-F06492BE3694}" type="slidenum">
              <a:rPr lang="en-US" smtClean="0"/>
              <a:t>9</a:t>
            </a:fld>
            <a:endParaRPr lang="en-US"/>
          </a:p>
        </p:txBody>
      </p:sp>
    </p:spTree>
    <p:extLst>
      <p:ext uri="{BB962C8B-B14F-4D97-AF65-F5344CB8AC3E}">
        <p14:creationId xmlns:p14="http://schemas.microsoft.com/office/powerpoint/2010/main" val="2982340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4999"/>
              </a:lnSpc>
              <a:spcAft>
                <a:spcPts val="800"/>
              </a:spcAft>
              <a:defRPr/>
            </a:pPr>
            <a:r>
              <a:rPr lang="en-US"/>
              <a:t>Giới thiệu VCB:</a:t>
            </a:r>
          </a:p>
          <a:p>
            <a:pPr algn="just">
              <a:lnSpc>
                <a:spcPct val="114999"/>
              </a:lnSpc>
              <a:spcAft>
                <a:spcPts val="800"/>
              </a:spcAft>
              <a:defRPr/>
            </a:pPr>
            <a:r>
              <a:rPr lang="en-US"/>
              <a:t>Overview về VCB</a:t>
            </a:r>
          </a:p>
          <a:p>
            <a:pPr algn="just">
              <a:lnSpc>
                <a:spcPct val="114999"/>
              </a:lnSpc>
              <a:spcAft>
                <a:spcPts val="800"/>
              </a:spcAft>
              <a:defRPr/>
            </a:pPr>
            <a:endParaRPr lang="en-US"/>
          </a:p>
          <a:p>
            <a:pPr algn="just">
              <a:defRPr/>
            </a:pPr>
            <a:r>
              <a:rPr lang="en-US"/>
              <a:t>Trải qua hơn 60 năm xây dựng và trưởng thành, đến nay Vietcombank đã khẳng định vững chắc vị trí là doanh nghiệp có năng lực quản trị, chất lượng và hiệu quả cao nhất ngành ngân hàng với quy mô vốn hóa lớn nhất Việt Nam và vinh dự là ngân hàng Việt Nam duy nhất đứng trong số 90 ngân hàng niêm yết có quy mô vốn hóa lớn nhất toàn cầu. </a:t>
            </a:r>
          </a:p>
        </p:txBody>
      </p:sp>
      <p:sp>
        <p:nvSpPr>
          <p:cNvPr id="4" name="Slide Number Placeholder 3"/>
          <p:cNvSpPr>
            <a:spLocks noGrp="1"/>
          </p:cNvSpPr>
          <p:nvPr>
            <p:ph type="sldNum" sz="quarter" idx="5"/>
          </p:nvPr>
        </p:nvSpPr>
        <p:spPr/>
        <p:txBody>
          <a:bodyPr/>
          <a:lstStyle/>
          <a:p>
            <a:fld id="{08167062-2A4D-4389-81F8-F06492BE3694}" type="slidenum">
              <a:rPr lang="en-US" smtClean="0"/>
              <a:t>11</a:t>
            </a:fld>
            <a:endParaRPr lang="en-US"/>
          </a:p>
        </p:txBody>
      </p:sp>
    </p:spTree>
    <p:extLst>
      <p:ext uri="{BB962C8B-B14F-4D97-AF65-F5344CB8AC3E}">
        <p14:creationId xmlns:p14="http://schemas.microsoft.com/office/powerpoint/2010/main" val="3896635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A70F-831A-D22D-F46D-CDAC954A60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2F170D-D844-F7CE-EB79-6ABE2CB61D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630A23-7108-4E61-65FC-28F6A02A580F}"/>
              </a:ext>
            </a:extLst>
          </p:cNvPr>
          <p:cNvSpPr>
            <a:spLocks noGrp="1"/>
          </p:cNvSpPr>
          <p:nvPr>
            <p:ph type="dt" sz="half" idx="10"/>
          </p:nvPr>
        </p:nvSpPr>
        <p:spPr/>
        <p:txBody>
          <a:bodyPr/>
          <a:lstStyle/>
          <a:p>
            <a:fld id="{4F3153E8-82B0-44E2-B617-66FBACE118BF}" type="datetimeFigureOut">
              <a:rPr lang="en-US" smtClean="0"/>
              <a:t>11/8/2024</a:t>
            </a:fld>
            <a:endParaRPr lang="en-US"/>
          </a:p>
        </p:txBody>
      </p:sp>
      <p:sp>
        <p:nvSpPr>
          <p:cNvPr id="5" name="Footer Placeholder 4">
            <a:extLst>
              <a:ext uri="{FF2B5EF4-FFF2-40B4-BE49-F238E27FC236}">
                <a16:creationId xmlns:a16="http://schemas.microsoft.com/office/drawing/2014/main" id="{146E603C-006D-D079-BA7C-96051FDAE4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4703C-B68F-267A-C108-4DA73FA1E438}"/>
              </a:ext>
            </a:extLst>
          </p:cNvPr>
          <p:cNvSpPr>
            <a:spLocks noGrp="1"/>
          </p:cNvSpPr>
          <p:nvPr>
            <p:ph type="sldNum" sz="quarter" idx="12"/>
          </p:nvPr>
        </p:nvSpPr>
        <p:spPr/>
        <p:txBody>
          <a:bodyPr/>
          <a:lstStyle/>
          <a:p>
            <a:fld id="{BD402D0B-136D-4F54-8487-C4ABF177AC7E}" type="slidenum">
              <a:rPr lang="en-US" smtClean="0"/>
              <a:t>‹#›</a:t>
            </a:fld>
            <a:endParaRPr lang="en-US"/>
          </a:p>
        </p:txBody>
      </p:sp>
    </p:spTree>
    <p:extLst>
      <p:ext uri="{BB962C8B-B14F-4D97-AF65-F5344CB8AC3E}">
        <p14:creationId xmlns:p14="http://schemas.microsoft.com/office/powerpoint/2010/main" val="3398650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60540-1ACE-61DE-F46F-62EB591032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8625CE-2A79-1C2D-0DC7-A9CED461F7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1A3E0-6064-58D8-8ADA-28DCFA767924}"/>
              </a:ext>
            </a:extLst>
          </p:cNvPr>
          <p:cNvSpPr>
            <a:spLocks noGrp="1"/>
          </p:cNvSpPr>
          <p:nvPr>
            <p:ph type="dt" sz="half" idx="10"/>
          </p:nvPr>
        </p:nvSpPr>
        <p:spPr/>
        <p:txBody>
          <a:bodyPr/>
          <a:lstStyle/>
          <a:p>
            <a:fld id="{4F3153E8-82B0-44E2-B617-66FBACE118BF}" type="datetimeFigureOut">
              <a:rPr lang="en-US" smtClean="0"/>
              <a:t>11/8/2024</a:t>
            </a:fld>
            <a:endParaRPr lang="en-US"/>
          </a:p>
        </p:txBody>
      </p:sp>
      <p:sp>
        <p:nvSpPr>
          <p:cNvPr id="5" name="Footer Placeholder 4">
            <a:extLst>
              <a:ext uri="{FF2B5EF4-FFF2-40B4-BE49-F238E27FC236}">
                <a16:creationId xmlns:a16="http://schemas.microsoft.com/office/drawing/2014/main" id="{865DC0AA-6D23-9625-0F66-99EF1BA83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0D50A-1C79-AA48-3D11-5207F6EDC1E8}"/>
              </a:ext>
            </a:extLst>
          </p:cNvPr>
          <p:cNvSpPr>
            <a:spLocks noGrp="1"/>
          </p:cNvSpPr>
          <p:nvPr>
            <p:ph type="sldNum" sz="quarter" idx="12"/>
          </p:nvPr>
        </p:nvSpPr>
        <p:spPr/>
        <p:txBody>
          <a:bodyPr/>
          <a:lstStyle/>
          <a:p>
            <a:fld id="{BD402D0B-136D-4F54-8487-C4ABF177AC7E}" type="slidenum">
              <a:rPr lang="en-US" smtClean="0"/>
              <a:t>‹#›</a:t>
            </a:fld>
            <a:endParaRPr lang="en-US"/>
          </a:p>
        </p:txBody>
      </p:sp>
    </p:spTree>
    <p:extLst>
      <p:ext uri="{BB962C8B-B14F-4D97-AF65-F5344CB8AC3E}">
        <p14:creationId xmlns:p14="http://schemas.microsoft.com/office/powerpoint/2010/main" val="217029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BD8F55-4AB0-43A6-08A5-D09D13E781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34F2B8-67E8-CC6A-CA2A-69EF2350AC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8137B-5566-395F-F4A7-969969A1ACF9}"/>
              </a:ext>
            </a:extLst>
          </p:cNvPr>
          <p:cNvSpPr>
            <a:spLocks noGrp="1"/>
          </p:cNvSpPr>
          <p:nvPr>
            <p:ph type="dt" sz="half" idx="10"/>
          </p:nvPr>
        </p:nvSpPr>
        <p:spPr/>
        <p:txBody>
          <a:bodyPr/>
          <a:lstStyle/>
          <a:p>
            <a:fld id="{4F3153E8-82B0-44E2-B617-66FBACE118BF}" type="datetimeFigureOut">
              <a:rPr lang="en-US" smtClean="0"/>
              <a:t>11/8/2024</a:t>
            </a:fld>
            <a:endParaRPr lang="en-US"/>
          </a:p>
        </p:txBody>
      </p:sp>
      <p:sp>
        <p:nvSpPr>
          <p:cNvPr id="5" name="Footer Placeholder 4">
            <a:extLst>
              <a:ext uri="{FF2B5EF4-FFF2-40B4-BE49-F238E27FC236}">
                <a16:creationId xmlns:a16="http://schemas.microsoft.com/office/drawing/2014/main" id="{D74F9394-94AE-2AC8-E3D5-1D5FD2A66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CB5EA-3487-4322-4E7B-3BC6E5B850C0}"/>
              </a:ext>
            </a:extLst>
          </p:cNvPr>
          <p:cNvSpPr>
            <a:spLocks noGrp="1"/>
          </p:cNvSpPr>
          <p:nvPr>
            <p:ph type="sldNum" sz="quarter" idx="12"/>
          </p:nvPr>
        </p:nvSpPr>
        <p:spPr/>
        <p:txBody>
          <a:bodyPr/>
          <a:lstStyle/>
          <a:p>
            <a:fld id="{BD402D0B-136D-4F54-8487-C4ABF177AC7E}" type="slidenum">
              <a:rPr lang="en-US" smtClean="0"/>
              <a:t>‹#›</a:t>
            </a:fld>
            <a:endParaRPr lang="en-US"/>
          </a:p>
        </p:txBody>
      </p:sp>
    </p:spTree>
    <p:extLst>
      <p:ext uri="{BB962C8B-B14F-4D97-AF65-F5344CB8AC3E}">
        <p14:creationId xmlns:p14="http://schemas.microsoft.com/office/powerpoint/2010/main" val="4055846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fld id="{622CD849-99F4-214B-9372-EE9DB592A2B7}" type="datetime1">
              <a:rPr lang="en-US" smtClean="0"/>
              <a:t>11/8/2024</a:t>
            </a:fld>
            <a:endParaRPr lang="en-US"/>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965212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858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1­_Title Slide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F70178-856D-599F-332D-DD87DAD6AD13}"/>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65826" t="1" b="34130"/>
          <a:stretch/>
        </p:blipFill>
        <p:spPr>
          <a:xfrm>
            <a:off x="0" y="1423355"/>
            <a:ext cx="2863645" cy="5434645"/>
          </a:xfrm>
          <a:prstGeom prst="rect">
            <a:avLst/>
          </a:prstGeom>
        </p:spPr>
      </p:pic>
      <p:sp>
        <p:nvSpPr>
          <p:cNvPr id="7" name="Text Placeholder 6">
            <a:extLst>
              <a:ext uri="{FF2B5EF4-FFF2-40B4-BE49-F238E27FC236}">
                <a16:creationId xmlns:a16="http://schemas.microsoft.com/office/drawing/2014/main" id="{71AE4F6A-E01E-73CF-3ADB-291F87481874}"/>
              </a:ext>
            </a:extLst>
          </p:cNvPr>
          <p:cNvSpPr>
            <a:spLocks noGrp="1"/>
          </p:cNvSpPr>
          <p:nvPr>
            <p:ph type="body" sz="quarter" idx="10" hasCustomPrompt="1"/>
          </p:nvPr>
        </p:nvSpPr>
        <p:spPr>
          <a:xfrm>
            <a:off x="534140" y="1997104"/>
            <a:ext cx="1795363" cy="1911292"/>
          </a:xfrm>
        </p:spPr>
        <p:txBody>
          <a:bodyPr wrap="none" anchor="ctr">
            <a:spAutoFit/>
          </a:bodyPr>
          <a:lstStyle>
            <a:lvl1pPr marL="0" indent="0" algn="r">
              <a:buNone/>
              <a:defRPr sz="13800" b="1">
                <a:solidFill>
                  <a:schemeClr val="bg1">
                    <a:alpha val="34000"/>
                  </a:schemeClr>
                </a:solidFill>
                <a:latin typeface="Kuro Bold" panose="00000800000000000000"/>
              </a:defRPr>
            </a:lvl1pPr>
          </a:lstStyle>
          <a:p>
            <a:pPr lvl="0"/>
            <a:r>
              <a:rPr lang="en-US"/>
              <a:t>00</a:t>
            </a:r>
          </a:p>
        </p:txBody>
      </p:sp>
      <p:sp>
        <p:nvSpPr>
          <p:cNvPr id="2" name="Title 1">
            <a:extLst>
              <a:ext uri="{FF2B5EF4-FFF2-40B4-BE49-F238E27FC236}">
                <a16:creationId xmlns:a16="http://schemas.microsoft.com/office/drawing/2014/main" id="{D795500B-070F-2184-B363-FD80E5A00A68}"/>
              </a:ext>
            </a:extLst>
          </p:cNvPr>
          <p:cNvSpPr>
            <a:spLocks noGrp="1"/>
          </p:cNvSpPr>
          <p:nvPr>
            <p:ph type="ctrTitle"/>
          </p:nvPr>
        </p:nvSpPr>
        <p:spPr>
          <a:xfrm>
            <a:off x="2962274" y="1614487"/>
            <a:ext cx="9001125" cy="1490663"/>
          </a:xfrm>
          <a:prstGeom prst="rect">
            <a:avLst/>
          </a:prstGeom>
        </p:spPr>
        <p:txBody>
          <a:bodyPr lIns="0" tIns="0" rIns="0" bIns="0" anchor="b">
            <a:normAutofit/>
          </a:bodyPr>
          <a:lstStyle>
            <a:lvl1pPr algn="l">
              <a:defRPr sz="3200" b="1">
                <a:solidFill>
                  <a:schemeClr val="accent1"/>
                </a:solidFill>
                <a:latin typeface="Kuro Bold" panose="00000800000000000000"/>
              </a:defRPr>
            </a:lvl1pPr>
          </a:lstStyle>
          <a:p>
            <a:r>
              <a:rPr lang="en-US"/>
              <a:t>Click to edit Master title style</a:t>
            </a:r>
          </a:p>
        </p:txBody>
      </p:sp>
      <p:sp>
        <p:nvSpPr>
          <p:cNvPr id="3" name="Subtitle 2">
            <a:extLst>
              <a:ext uri="{FF2B5EF4-FFF2-40B4-BE49-F238E27FC236}">
                <a16:creationId xmlns:a16="http://schemas.microsoft.com/office/drawing/2014/main" id="{BDB7F99C-BF87-2B95-6173-A7358B6CADE1}"/>
              </a:ext>
            </a:extLst>
          </p:cNvPr>
          <p:cNvSpPr>
            <a:spLocks noGrp="1"/>
          </p:cNvSpPr>
          <p:nvPr>
            <p:ph type="subTitle" idx="1"/>
          </p:nvPr>
        </p:nvSpPr>
        <p:spPr>
          <a:xfrm>
            <a:off x="2962274" y="3197226"/>
            <a:ext cx="9001125" cy="627062"/>
          </a:xfrm>
          <a:prstGeom prst="rect">
            <a:avLst/>
          </a:prstGeom>
        </p:spPr>
        <p:txBody>
          <a:bodyPr lIns="0" tIns="0" rIns="0" bIns="0">
            <a:normAutofit/>
          </a:bodyPr>
          <a:lstStyle>
            <a:lvl1pPr marL="0" indent="0" algn="l">
              <a:buNone/>
              <a:defRPr sz="1800">
                <a:solidFill>
                  <a:schemeClr val="accent2"/>
                </a:solidFill>
                <a:latin typeface="Kuro Medium" panose="000006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3365122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1­_Title Slide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F70178-856D-599F-332D-DD87DAD6AD13}"/>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65826" t="1" b="34130"/>
          <a:stretch/>
        </p:blipFill>
        <p:spPr>
          <a:xfrm>
            <a:off x="0" y="1423355"/>
            <a:ext cx="2863645" cy="5434645"/>
          </a:xfrm>
          <a:prstGeom prst="rect">
            <a:avLst/>
          </a:prstGeom>
        </p:spPr>
      </p:pic>
      <p:sp>
        <p:nvSpPr>
          <p:cNvPr id="7" name="Text Placeholder 6">
            <a:extLst>
              <a:ext uri="{FF2B5EF4-FFF2-40B4-BE49-F238E27FC236}">
                <a16:creationId xmlns:a16="http://schemas.microsoft.com/office/drawing/2014/main" id="{71AE4F6A-E01E-73CF-3ADB-291F87481874}"/>
              </a:ext>
            </a:extLst>
          </p:cNvPr>
          <p:cNvSpPr>
            <a:spLocks noGrp="1"/>
          </p:cNvSpPr>
          <p:nvPr>
            <p:ph type="body" sz="quarter" idx="10" hasCustomPrompt="1"/>
          </p:nvPr>
        </p:nvSpPr>
        <p:spPr>
          <a:xfrm>
            <a:off x="534140" y="1997104"/>
            <a:ext cx="1795363" cy="1911292"/>
          </a:xfrm>
        </p:spPr>
        <p:txBody>
          <a:bodyPr wrap="none" anchor="ctr">
            <a:spAutoFit/>
          </a:bodyPr>
          <a:lstStyle>
            <a:lvl1pPr marL="0" indent="0" algn="r">
              <a:buNone/>
              <a:defRPr sz="13800" b="1">
                <a:solidFill>
                  <a:schemeClr val="bg1">
                    <a:alpha val="34000"/>
                  </a:schemeClr>
                </a:solidFill>
                <a:latin typeface="Kuro Bold" panose="00000800000000000000"/>
              </a:defRPr>
            </a:lvl1pPr>
          </a:lstStyle>
          <a:p>
            <a:pPr lvl="0"/>
            <a:r>
              <a:rPr lang="en-US"/>
              <a:t>00</a:t>
            </a:r>
          </a:p>
        </p:txBody>
      </p:sp>
      <p:sp>
        <p:nvSpPr>
          <p:cNvPr id="2" name="Title 1">
            <a:extLst>
              <a:ext uri="{FF2B5EF4-FFF2-40B4-BE49-F238E27FC236}">
                <a16:creationId xmlns:a16="http://schemas.microsoft.com/office/drawing/2014/main" id="{D795500B-070F-2184-B363-FD80E5A00A68}"/>
              </a:ext>
            </a:extLst>
          </p:cNvPr>
          <p:cNvSpPr>
            <a:spLocks noGrp="1"/>
          </p:cNvSpPr>
          <p:nvPr>
            <p:ph type="ctrTitle"/>
          </p:nvPr>
        </p:nvSpPr>
        <p:spPr>
          <a:xfrm>
            <a:off x="2962274" y="1614487"/>
            <a:ext cx="5843398" cy="1490663"/>
          </a:xfrm>
          <a:prstGeom prst="rect">
            <a:avLst/>
          </a:prstGeom>
        </p:spPr>
        <p:txBody>
          <a:bodyPr lIns="0" tIns="0" rIns="0" bIns="0" anchor="b">
            <a:normAutofit/>
          </a:bodyPr>
          <a:lstStyle>
            <a:lvl1pPr algn="l">
              <a:defRPr sz="3200" b="1">
                <a:solidFill>
                  <a:schemeClr val="accent1"/>
                </a:solidFill>
                <a:latin typeface="Kuro Bold" panose="00000800000000000000"/>
              </a:defRPr>
            </a:lvl1pPr>
          </a:lstStyle>
          <a:p>
            <a:r>
              <a:rPr lang="en-US"/>
              <a:t>Click to edit Master title style</a:t>
            </a:r>
          </a:p>
        </p:txBody>
      </p:sp>
      <p:sp>
        <p:nvSpPr>
          <p:cNvPr id="3" name="Subtitle 2">
            <a:extLst>
              <a:ext uri="{FF2B5EF4-FFF2-40B4-BE49-F238E27FC236}">
                <a16:creationId xmlns:a16="http://schemas.microsoft.com/office/drawing/2014/main" id="{BDB7F99C-BF87-2B95-6173-A7358B6CADE1}"/>
              </a:ext>
            </a:extLst>
          </p:cNvPr>
          <p:cNvSpPr>
            <a:spLocks noGrp="1"/>
          </p:cNvSpPr>
          <p:nvPr>
            <p:ph type="subTitle" idx="1"/>
          </p:nvPr>
        </p:nvSpPr>
        <p:spPr>
          <a:xfrm>
            <a:off x="2962274" y="3197226"/>
            <a:ext cx="5843398" cy="627062"/>
          </a:xfrm>
          <a:prstGeom prst="rect">
            <a:avLst/>
          </a:prstGeom>
        </p:spPr>
        <p:txBody>
          <a:bodyPr lIns="0" tIns="0" rIns="0" bIns="0">
            <a:normAutofit/>
          </a:bodyPr>
          <a:lstStyle>
            <a:lvl1pPr marL="0" indent="0" algn="l">
              <a:buNone/>
              <a:defRPr sz="1800">
                <a:solidFill>
                  <a:schemeClr val="accent2"/>
                </a:solidFill>
                <a:latin typeface="Kuro Medium" panose="000006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8014072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8FFE-C61B-5EB3-1D24-C640DA81BA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9E6583-64C5-84D3-B7E0-ED4EECD36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06CC1-D140-157C-4196-219505504989}"/>
              </a:ext>
            </a:extLst>
          </p:cNvPr>
          <p:cNvSpPr>
            <a:spLocks noGrp="1"/>
          </p:cNvSpPr>
          <p:nvPr>
            <p:ph type="dt" sz="half" idx="10"/>
          </p:nvPr>
        </p:nvSpPr>
        <p:spPr/>
        <p:txBody>
          <a:bodyPr/>
          <a:lstStyle/>
          <a:p>
            <a:fld id="{4F3153E8-82B0-44E2-B617-66FBACE118BF}" type="datetimeFigureOut">
              <a:rPr lang="en-US" smtClean="0"/>
              <a:t>11/8/2024</a:t>
            </a:fld>
            <a:endParaRPr lang="en-US"/>
          </a:p>
        </p:txBody>
      </p:sp>
      <p:sp>
        <p:nvSpPr>
          <p:cNvPr id="5" name="Footer Placeholder 4">
            <a:extLst>
              <a:ext uri="{FF2B5EF4-FFF2-40B4-BE49-F238E27FC236}">
                <a16:creationId xmlns:a16="http://schemas.microsoft.com/office/drawing/2014/main" id="{91811896-0C02-72ED-C719-E96612C21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8D487-C110-A1CD-31CD-5519AE1BA3AE}"/>
              </a:ext>
            </a:extLst>
          </p:cNvPr>
          <p:cNvSpPr>
            <a:spLocks noGrp="1"/>
          </p:cNvSpPr>
          <p:nvPr>
            <p:ph type="sldNum" sz="quarter" idx="12"/>
          </p:nvPr>
        </p:nvSpPr>
        <p:spPr/>
        <p:txBody>
          <a:bodyPr/>
          <a:lstStyle/>
          <a:p>
            <a:fld id="{BD402D0B-136D-4F54-8487-C4ABF177AC7E}" type="slidenum">
              <a:rPr lang="en-US" smtClean="0"/>
              <a:t>‹#›</a:t>
            </a:fld>
            <a:endParaRPr lang="en-US"/>
          </a:p>
        </p:txBody>
      </p:sp>
    </p:spTree>
    <p:extLst>
      <p:ext uri="{BB962C8B-B14F-4D97-AF65-F5344CB8AC3E}">
        <p14:creationId xmlns:p14="http://schemas.microsoft.com/office/powerpoint/2010/main" val="356599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D859-CB4B-8303-B00C-8EE523E40E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5DD2C6-B275-F022-3A97-186CF6765E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9DE077-684A-2FCE-0164-2F1A6163D86F}"/>
              </a:ext>
            </a:extLst>
          </p:cNvPr>
          <p:cNvSpPr>
            <a:spLocks noGrp="1"/>
          </p:cNvSpPr>
          <p:nvPr>
            <p:ph type="dt" sz="half" idx="10"/>
          </p:nvPr>
        </p:nvSpPr>
        <p:spPr/>
        <p:txBody>
          <a:bodyPr/>
          <a:lstStyle/>
          <a:p>
            <a:fld id="{4F3153E8-82B0-44E2-B617-66FBACE118BF}" type="datetimeFigureOut">
              <a:rPr lang="en-US" smtClean="0"/>
              <a:t>11/8/2024</a:t>
            </a:fld>
            <a:endParaRPr lang="en-US"/>
          </a:p>
        </p:txBody>
      </p:sp>
      <p:sp>
        <p:nvSpPr>
          <p:cNvPr id="5" name="Footer Placeholder 4">
            <a:extLst>
              <a:ext uri="{FF2B5EF4-FFF2-40B4-BE49-F238E27FC236}">
                <a16:creationId xmlns:a16="http://schemas.microsoft.com/office/drawing/2014/main" id="{93206498-67DF-52CF-CF1B-31689DE63E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A6624-D38C-2B61-6C3E-F33D06D580B1}"/>
              </a:ext>
            </a:extLst>
          </p:cNvPr>
          <p:cNvSpPr>
            <a:spLocks noGrp="1"/>
          </p:cNvSpPr>
          <p:nvPr>
            <p:ph type="sldNum" sz="quarter" idx="12"/>
          </p:nvPr>
        </p:nvSpPr>
        <p:spPr/>
        <p:txBody>
          <a:bodyPr/>
          <a:lstStyle/>
          <a:p>
            <a:fld id="{BD402D0B-136D-4F54-8487-C4ABF177AC7E}" type="slidenum">
              <a:rPr lang="en-US" smtClean="0"/>
              <a:t>‹#›</a:t>
            </a:fld>
            <a:endParaRPr lang="en-US"/>
          </a:p>
        </p:txBody>
      </p:sp>
    </p:spTree>
    <p:extLst>
      <p:ext uri="{BB962C8B-B14F-4D97-AF65-F5344CB8AC3E}">
        <p14:creationId xmlns:p14="http://schemas.microsoft.com/office/powerpoint/2010/main" val="319117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F601-835B-6436-8607-65976D7A50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9DE7DF-738C-35E4-25AE-622671D33B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2E4E33-EB8D-D66A-1320-F4EFC47983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5F614-AD23-7606-5A7A-C6163D1C7AFE}"/>
              </a:ext>
            </a:extLst>
          </p:cNvPr>
          <p:cNvSpPr>
            <a:spLocks noGrp="1"/>
          </p:cNvSpPr>
          <p:nvPr>
            <p:ph type="dt" sz="half" idx="10"/>
          </p:nvPr>
        </p:nvSpPr>
        <p:spPr/>
        <p:txBody>
          <a:bodyPr/>
          <a:lstStyle/>
          <a:p>
            <a:fld id="{4F3153E8-82B0-44E2-B617-66FBACE118BF}" type="datetimeFigureOut">
              <a:rPr lang="en-US" smtClean="0"/>
              <a:t>11/8/2024</a:t>
            </a:fld>
            <a:endParaRPr lang="en-US"/>
          </a:p>
        </p:txBody>
      </p:sp>
      <p:sp>
        <p:nvSpPr>
          <p:cNvPr id="6" name="Footer Placeholder 5">
            <a:extLst>
              <a:ext uri="{FF2B5EF4-FFF2-40B4-BE49-F238E27FC236}">
                <a16:creationId xmlns:a16="http://schemas.microsoft.com/office/drawing/2014/main" id="{8B576071-54E9-494C-B5B8-EFD39C47B9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2F43BE-C04F-6618-E294-ED9720522854}"/>
              </a:ext>
            </a:extLst>
          </p:cNvPr>
          <p:cNvSpPr>
            <a:spLocks noGrp="1"/>
          </p:cNvSpPr>
          <p:nvPr>
            <p:ph type="sldNum" sz="quarter" idx="12"/>
          </p:nvPr>
        </p:nvSpPr>
        <p:spPr/>
        <p:txBody>
          <a:bodyPr/>
          <a:lstStyle/>
          <a:p>
            <a:fld id="{BD402D0B-136D-4F54-8487-C4ABF177AC7E}" type="slidenum">
              <a:rPr lang="en-US" smtClean="0"/>
              <a:t>‹#›</a:t>
            </a:fld>
            <a:endParaRPr lang="en-US"/>
          </a:p>
        </p:txBody>
      </p:sp>
    </p:spTree>
    <p:extLst>
      <p:ext uri="{BB962C8B-B14F-4D97-AF65-F5344CB8AC3E}">
        <p14:creationId xmlns:p14="http://schemas.microsoft.com/office/powerpoint/2010/main" val="131060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15972-0DBC-37E1-9FC8-B9FFD543D5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BFCC9A-20AD-3357-63F1-98261B0F8E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FEA10F-BB31-C600-4C4E-8393CE2307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4F0839-8F07-BA89-93E9-56AADA2F57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9A8438-9703-80D4-81A7-22FB7246E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EC1682-D8A0-6058-EB79-7A9AE87111C6}"/>
              </a:ext>
            </a:extLst>
          </p:cNvPr>
          <p:cNvSpPr>
            <a:spLocks noGrp="1"/>
          </p:cNvSpPr>
          <p:nvPr>
            <p:ph type="dt" sz="half" idx="10"/>
          </p:nvPr>
        </p:nvSpPr>
        <p:spPr/>
        <p:txBody>
          <a:bodyPr/>
          <a:lstStyle/>
          <a:p>
            <a:fld id="{4F3153E8-82B0-44E2-B617-66FBACE118BF}" type="datetimeFigureOut">
              <a:rPr lang="en-US" smtClean="0"/>
              <a:t>11/8/2024</a:t>
            </a:fld>
            <a:endParaRPr lang="en-US"/>
          </a:p>
        </p:txBody>
      </p:sp>
      <p:sp>
        <p:nvSpPr>
          <p:cNvPr id="8" name="Footer Placeholder 7">
            <a:extLst>
              <a:ext uri="{FF2B5EF4-FFF2-40B4-BE49-F238E27FC236}">
                <a16:creationId xmlns:a16="http://schemas.microsoft.com/office/drawing/2014/main" id="{87E7872C-0D15-A8D5-1006-7130D0D4AB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4D5AB0-AAC6-3EE9-3023-CE820EFC8BB7}"/>
              </a:ext>
            </a:extLst>
          </p:cNvPr>
          <p:cNvSpPr>
            <a:spLocks noGrp="1"/>
          </p:cNvSpPr>
          <p:nvPr>
            <p:ph type="sldNum" sz="quarter" idx="12"/>
          </p:nvPr>
        </p:nvSpPr>
        <p:spPr/>
        <p:txBody>
          <a:bodyPr/>
          <a:lstStyle/>
          <a:p>
            <a:fld id="{BD402D0B-136D-4F54-8487-C4ABF177AC7E}" type="slidenum">
              <a:rPr lang="en-US" smtClean="0"/>
              <a:t>‹#›</a:t>
            </a:fld>
            <a:endParaRPr lang="en-US"/>
          </a:p>
        </p:txBody>
      </p:sp>
    </p:spTree>
    <p:extLst>
      <p:ext uri="{BB962C8B-B14F-4D97-AF65-F5344CB8AC3E}">
        <p14:creationId xmlns:p14="http://schemas.microsoft.com/office/powerpoint/2010/main" val="208030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44DB-C7F0-6925-2F14-4B58C61843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BA8039-8C24-A1DD-FEEE-124BBF62C57D}"/>
              </a:ext>
            </a:extLst>
          </p:cNvPr>
          <p:cNvSpPr>
            <a:spLocks noGrp="1"/>
          </p:cNvSpPr>
          <p:nvPr>
            <p:ph type="dt" sz="half" idx="10"/>
          </p:nvPr>
        </p:nvSpPr>
        <p:spPr/>
        <p:txBody>
          <a:bodyPr/>
          <a:lstStyle/>
          <a:p>
            <a:fld id="{4F3153E8-82B0-44E2-B617-66FBACE118BF}" type="datetimeFigureOut">
              <a:rPr lang="en-US" smtClean="0"/>
              <a:t>11/8/2024</a:t>
            </a:fld>
            <a:endParaRPr lang="en-US"/>
          </a:p>
        </p:txBody>
      </p:sp>
      <p:sp>
        <p:nvSpPr>
          <p:cNvPr id="4" name="Footer Placeholder 3">
            <a:extLst>
              <a:ext uri="{FF2B5EF4-FFF2-40B4-BE49-F238E27FC236}">
                <a16:creationId xmlns:a16="http://schemas.microsoft.com/office/drawing/2014/main" id="{A051B2B1-6EA5-93C1-37E3-1FAA1C73A7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565047-D7D8-D18F-6AD5-CB069EEAD35E}"/>
              </a:ext>
            </a:extLst>
          </p:cNvPr>
          <p:cNvSpPr>
            <a:spLocks noGrp="1"/>
          </p:cNvSpPr>
          <p:nvPr>
            <p:ph type="sldNum" sz="quarter" idx="12"/>
          </p:nvPr>
        </p:nvSpPr>
        <p:spPr/>
        <p:txBody>
          <a:bodyPr/>
          <a:lstStyle/>
          <a:p>
            <a:fld id="{BD402D0B-136D-4F54-8487-C4ABF177AC7E}" type="slidenum">
              <a:rPr lang="en-US" smtClean="0"/>
              <a:t>‹#›</a:t>
            </a:fld>
            <a:endParaRPr lang="en-US"/>
          </a:p>
        </p:txBody>
      </p:sp>
    </p:spTree>
    <p:extLst>
      <p:ext uri="{BB962C8B-B14F-4D97-AF65-F5344CB8AC3E}">
        <p14:creationId xmlns:p14="http://schemas.microsoft.com/office/powerpoint/2010/main" val="404753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359CC9-D78B-F15B-5CFF-265C5DFF0639}"/>
              </a:ext>
            </a:extLst>
          </p:cNvPr>
          <p:cNvSpPr>
            <a:spLocks noGrp="1"/>
          </p:cNvSpPr>
          <p:nvPr>
            <p:ph type="dt" sz="half" idx="10"/>
          </p:nvPr>
        </p:nvSpPr>
        <p:spPr/>
        <p:txBody>
          <a:bodyPr/>
          <a:lstStyle/>
          <a:p>
            <a:fld id="{4F3153E8-82B0-44E2-B617-66FBACE118BF}" type="datetimeFigureOut">
              <a:rPr lang="en-US" smtClean="0"/>
              <a:t>11/8/2024</a:t>
            </a:fld>
            <a:endParaRPr lang="en-US"/>
          </a:p>
        </p:txBody>
      </p:sp>
      <p:sp>
        <p:nvSpPr>
          <p:cNvPr id="3" name="Footer Placeholder 2">
            <a:extLst>
              <a:ext uri="{FF2B5EF4-FFF2-40B4-BE49-F238E27FC236}">
                <a16:creationId xmlns:a16="http://schemas.microsoft.com/office/drawing/2014/main" id="{1C29DFA3-594B-E14B-51CD-C6C6096E36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FE72F4-EE75-8B59-01E4-F7D54BDBC2F2}"/>
              </a:ext>
            </a:extLst>
          </p:cNvPr>
          <p:cNvSpPr>
            <a:spLocks noGrp="1"/>
          </p:cNvSpPr>
          <p:nvPr>
            <p:ph type="sldNum" sz="quarter" idx="12"/>
          </p:nvPr>
        </p:nvSpPr>
        <p:spPr/>
        <p:txBody>
          <a:bodyPr/>
          <a:lstStyle/>
          <a:p>
            <a:fld id="{BD402D0B-136D-4F54-8487-C4ABF177AC7E}" type="slidenum">
              <a:rPr lang="en-US" smtClean="0"/>
              <a:t>‹#›</a:t>
            </a:fld>
            <a:endParaRPr lang="en-US"/>
          </a:p>
        </p:txBody>
      </p:sp>
    </p:spTree>
    <p:extLst>
      <p:ext uri="{BB962C8B-B14F-4D97-AF65-F5344CB8AC3E}">
        <p14:creationId xmlns:p14="http://schemas.microsoft.com/office/powerpoint/2010/main" val="179566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3E2E-B4ED-1595-1CBF-59A9937A79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6B0AD-64B8-D362-8A19-4476068EB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55BEC3-94F1-9FF0-1B44-146C64AB7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A17BDD-25CE-FCD2-A618-B5872B260657}"/>
              </a:ext>
            </a:extLst>
          </p:cNvPr>
          <p:cNvSpPr>
            <a:spLocks noGrp="1"/>
          </p:cNvSpPr>
          <p:nvPr>
            <p:ph type="dt" sz="half" idx="10"/>
          </p:nvPr>
        </p:nvSpPr>
        <p:spPr/>
        <p:txBody>
          <a:bodyPr/>
          <a:lstStyle/>
          <a:p>
            <a:fld id="{4F3153E8-82B0-44E2-B617-66FBACE118BF}" type="datetimeFigureOut">
              <a:rPr lang="en-US" smtClean="0"/>
              <a:t>11/8/2024</a:t>
            </a:fld>
            <a:endParaRPr lang="en-US"/>
          </a:p>
        </p:txBody>
      </p:sp>
      <p:sp>
        <p:nvSpPr>
          <p:cNvPr id="6" name="Footer Placeholder 5">
            <a:extLst>
              <a:ext uri="{FF2B5EF4-FFF2-40B4-BE49-F238E27FC236}">
                <a16:creationId xmlns:a16="http://schemas.microsoft.com/office/drawing/2014/main" id="{67014590-A170-406E-DB0F-5C9C481FB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76E1A-820A-09B0-560A-49084E391957}"/>
              </a:ext>
            </a:extLst>
          </p:cNvPr>
          <p:cNvSpPr>
            <a:spLocks noGrp="1"/>
          </p:cNvSpPr>
          <p:nvPr>
            <p:ph type="sldNum" sz="quarter" idx="12"/>
          </p:nvPr>
        </p:nvSpPr>
        <p:spPr/>
        <p:txBody>
          <a:bodyPr/>
          <a:lstStyle/>
          <a:p>
            <a:fld id="{BD402D0B-136D-4F54-8487-C4ABF177AC7E}" type="slidenum">
              <a:rPr lang="en-US" smtClean="0"/>
              <a:t>‹#›</a:t>
            </a:fld>
            <a:endParaRPr lang="en-US"/>
          </a:p>
        </p:txBody>
      </p:sp>
    </p:spTree>
    <p:extLst>
      <p:ext uri="{BB962C8B-B14F-4D97-AF65-F5344CB8AC3E}">
        <p14:creationId xmlns:p14="http://schemas.microsoft.com/office/powerpoint/2010/main" val="404030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30AD-4B62-2311-8FB0-EAC3A4DB5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B5F467-1BFF-B10A-CF94-D2C1978CF9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44412E-13F7-870D-A31F-CE35C33B6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41B0B-E4D7-F47B-5DCD-02DF8A8EF9DF}"/>
              </a:ext>
            </a:extLst>
          </p:cNvPr>
          <p:cNvSpPr>
            <a:spLocks noGrp="1"/>
          </p:cNvSpPr>
          <p:nvPr>
            <p:ph type="dt" sz="half" idx="10"/>
          </p:nvPr>
        </p:nvSpPr>
        <p:spPr/>
        <p:txBody>
          <a:bodyPr/>
          <a:lstStyle/>
          <a:p>
            <a:fld id="{4F3153E8-82B0-44E2-B617-66FBACE118BF}" type="datetimeFigureOut">
              <a:rPr lang="en-US" smtClean="0"/>
              <a:t>11/8/2024</a:t>
            </a:fld>
            <a:endParaRPr lang="en-US"/>
          </a:p>
        </p:txBody>
      </p:sp>
      <p:sp>
        <p:nvSpPr>
          <p:cNvPr id="6" name="Footer Placeholder 5">
            <a:extLst>
              <a:ext uri="{FF2B5EF4-FFF2-40B4-BE49-F238E27FC236}">
                <a16:creationId xmlns:a16="http://schemas.microsoft.com/office/drawing/2014/main" id="{2758E1D3-A582-A78D-F5B5-B58F24417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DFF34-5E8A-63ED-7A56-8A17DA959477}"/>
              </a:ext>
            </a:extLst>
          </p:cNvPr>
          <p:cNvSpPr>
            <a:spLocks noGrp="1"/>
          </p:cNvSpPr>
          <p:nvPr>
            <p:ph type="sldNum" sz="quarter" idx="12"/>
          </p:nvPr>
        </p:nvSpPr>
        <p:spPr/>
        <p:txBody>
          <a:bodyPr/>
          <a:lstStyle/>
          <a:p>
            <a:fld id="{BD402D0B-136D-4F54-8487-C4ABF177AC7E}" type="slidenum">
              <a:rPr lang="en-US" smtClean="0"/>
              <a:t>‹#›</a:t>
            </a:fld>
            <a:endParaRPr lang="en-US"/>
          </a:p>
        </p:txBody>
      </p:sp>
    </p:spTree>
    <p:extLst>
      <p:ext uri="{BB962C8B-B14F-4D97-AF65-F5344CB8AC3E}">
        <p14:creationId xmlns:p14="http://schemas.microsoft.com/office/powerpoint/2010/main" val="3153722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D8C810-C15A-65D3-E079-A418217F1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D7DC22-972A-3231-E148-8AAF31FCAB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C735D-26C0-4E18-B229-686D55FE2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3153E8-82B0-44E2-B617-66FBACE118BF}" type="datetimeFigureOut">
              <a:rPr lang="en-US" smtClean="0"/>
              <a:t>11/8/2024</a:t>
            </a:fld>
            <a:endParaRPr lang="en-US"/>
          </a:p>
        </p:txBody>
      </p:sp>
      <p:sp>
        <p:nvSpPr>
          <p:cNvPr id="5" name="Footer Placeholder 4">
            <a:extLst>
              <a:ext uri="{FF2B5EF4-FFF2-40B4-BE49-F238E27FC236}">
                <a16:creationId xmlns:a16="http://schemas.microsoft.com/office/drawing/2014/main" id="{9A9A2F79-6666-668C-6E79-82A0AC19E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94670EF-1C05-909A-3535-D92F7D18A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402D0B-136D-4F54-8487-C4ABF177AC7E}" type="slidenum">
              <a:rPr lang="en-US" smtClean="0"/>
              <a:t>‹#›</a:t>
            </a:fld>
            <a:endParaRPr lang="en-US"/>
          </a:p>
        </p:txBody>
      </p:sp>
    </p:spTree>
    <p:extLst>
      <p:ext uri="{BB962C8B-B14F-4D97-AF65-F5344CB8AC3E}">
        <p14:creationId xmlns:p14="http://schemas.microsoft.com/office/powerpoint/2010/main" val="223820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8.jpe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9.png"/><Relationship Id="rId9" Type="http://schemas.openxmlformats.org/officeDocument/2006/relationships/image" Target="../media/image20.png"/><Relationship Id="rId1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8.jpe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9.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een and black background&#10;&#10;Description automatically generated with medium confidence">
            <a:extLst>
              <a:ext uri="{FF2B5EF4-FFF2-40B4-BE49-F238E27FC236}">
                <a16:creationId xmlns:a16="http://schemas.microsoft.com/office/drawing/2014/main" id="{C315A601-3348-C1B9-5C9E-6749651D7262}"/>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9"/>
          <a:stretch/>
        </p:blipFill>
        <p:spPr>
          <a:xfrm>
            <a:off x="-10633" y="-8878"/>
            <a:ext cx="12234059" cy="6877038"/>
          </a:xfrm>
          <a:prstGeom prst="rect">
            <a:avLst/>
          </a:prstGeom>
        </p:spPr>
      </p:pic>
      <p:pic>
        <p:nvPicPr>
          <p:cNvPr id="14" name="Picture 13" descr="A logo of a company&#10;&#10;Description automatically generated">
            <a:extLst>
              <a:ext uri="{FF2B5EF4-FFF2-40B4-BE49-F238E27FC236}">
                <a16:creationId xmlns:a16="http://schemas.microsoft.com/office/drawing/2014/main" id="{33856277-E6E6-6A28-3C3C-339CE6A92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465" y="182496"/>
            <a:ext cx="2222500" cy="950119"/>
          </a:xfrm>
          <a:prstGeom prst="rect">
            <a:avLst/>
          </a:prstGeom>
        </p:spPr>
      </p:pic>
      <p:sp>
        <p:nvSpPr>
          <p:cNvPr id="20" name="Rounded Rectangle 19">
            <a:extLst>
              <a:ext uri="{FF2B5EF4-FFF2-40B4-BE49-F238E27FC236}">
                <a16:creationId xmlns:a16="http://schemas.microsoft.com/office/drawing/2014/main" id="{24F69DFB-4EF8-8D69-7FD4-214A4F048046}"/>
              </a:ext>
            </a:extLst>
          </p:cNvPr>
          <p:cNvSpPr/>
          <p:nvPr/>
        </p:nvSpPr>
        <p:spPr>
          <a:xfrm>
            <a:off x="556946" y="6171351"/>
            <a:ext cx="3451116" cy="415518"/>
          </a:xfrm>
          <a:prstGeom prst="roundRect">
            <a:avLst>
              <a:gd name="adj" fmla="val 13862"/>
            </a:avLst>
          </a:prstGeom>
          <a:solidFill>
            <a:srgbClr val="8EBE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TextBox 24">
            <a:extLst>
              <a:ext uri="{FF2B5EF4-FFF2-40B4-BE49-F238E27FC236}">
                <a16:creationId xmlns:a16="http://schemas.microsoft.com/office/drawing/2014/main" id="{65054873-BFB3-FA7B-36E7-4C119A84DF79}"/>
              </a:ext>
            </a:extLst>
          </p:cNvPr>
          <p:cNvSpPr txBox="1"/>
          <p:nvPr/>
        </p:nvSpPr>
        <p:spPr>
          <a:xfrm>
            <a:off x="604393" y="6200589"/>
            <a:ext cx="2787943" cy="369332"/>
          </a:xfrm>
          <a:prstGeom prst="rect">
            <a:avLst/>
          </a:prstGeom>
          <a:noFill/>
        </p:spPr>
        <p:txBody>
          <a:bodyPr wrap="none" lIns="91440" tIns="45720" rIns="91440" bIns="45720" rtlCol="0" anchor="t">
            <a:spAutoFit/>
          </a:bodyPr>
          <a:lstStyle/>
          <a:p>
            <a:r>
              <a:rPr lang="en-US" b="1" dirty="0" err="1">
                <a:solidFill>
                  <a:schemeClr val="bg1"/>
                </a:solidFill>
                <a:latin typeface="Montserrat"/>
                <a:cs typeface="Arial"/>
              </a:rPr>
              <a:t>Đà</a:t>
            </a:r>
            <a:r>
              <a:rPr lang="en-US" b="1" dirty="0">
                <a:solidFill>
                  <a:schemeClr val="bg1"/>
                </a:solidFill>
                <a:latin typeface="Montserrat"/>
                <a:cs typeface="Arial"/>
              </a:rPr>
              <a:t> </a:t>
            </a:r>
            <a:r>
              <a:rPr lang="en-US" b="1" dirty="0" err="1">
                <a:solidFill>
                  <a:schemeClr val="bg1"/>
                </a:solidFill>
                <a:latin typeface="Montserrat"/>
                <a:cs typeface="Arial"/>
              </a:rPr>
              <a:t>Lạt</a:t>
            </a:r>
            <a:r>
              <a:rPr lang="en-US" b="1" dirty="0">
                <a:solidFill>
                  <a:schemeClr val="bg1"/>
                </a:solidFill>
                <a:latin typeface="Montserrat"/>
                <a:cs typeface="Arial"/>
              </a:rPr>
              <a:t>, </a:t>
            </a:r>
            <a:r>
              <a:rPr lang="en-US" b="1" dirty="0" err="1">
                <a:solidFill>
                  <a:schemeClr val="bg1"/>
                </a:solidFill>
                <a:latin typeface="Montserrat"/>
                <a:cs typeface="Arial"/>
              </a:rPr>
              <a:t>Tháng</a:t>
            </a:r>
            <a:r>
              <a:rPr lang="en-US" b="1" dirty="0">
                <a:solidFill>
                  <a:schemeClr val="bg1"/>
                </a:solidFill>
                <a:latin typeface="Montserrat"/>
                <a:cs typeface="Arial"/>
              </a:rPr>
              <a:t> 11-</a:t>
            </a:r>
            <a:r>
              <a:rPr lang="en-VN" b="1" dirty="0">
                <a:solidFill>
                  <a:schemeClr val="bg1"/>
                </a:solidFill>
                <a:latin typeface="Montserrat"/>
                <a:cs typeface="Arial"/>
              </a:rPr>
              <a:t>2024</a:t>
            </a:r>
          </a:p>
        </p:txBody>
      </p:sp>
      <p:sp>
        <p:nvSpPr>
          <p:cNvPr id="3" name="TextBox 2">
            <a:extLst>
              <a:ext uri="{FF2B5EF4-FFF2-40B4-BE49-F238E27FC236}">
                <a16:creationId xmlns:a16="http://schemas.microsoft.com/office/drawing/2014/main" id="{5E1C4E80-8845-0BDC-098C-611C50E1316D}"/>
              </a:ext>
            </a:extLst>
          </p:cNvPr>
          <p:cNvSpPr txBox="1"/>
          <p:nvPr/>
        </p:nvSpPr>
        <p:spPr>
          <a:xfrm>
            <a:off x="319493" y="2419696"/>
            <a:ext cx="11278202" cy="958980"/>
          </a:xfrm>
          <a:prstGeom prst="rect">
            <a:avLst/>
          </a:prstGeom>
          <a:noFill/>
        </p:spPr>
        <p:txBody>
          <a:bodyPr wrap="square" rtlCol="0">
            <a:spAutoFit/>
          </a:bodyPr>
          <a:lstStyle/>
          <a:p>
            <a:pPr algn="ctr"/>
            <a:r>
              <a:rPr lang="vi-VN" sz="2400" b="1" dirty="0">
                <a:solidFill>
                  <a:schemeClr val="bg1"/>
                </a:solidFill>
              </a:rPr>
              <a:t>ÁP DỤNG CƠ CHẾ CCP TRONG </a:t>
            </a:r>
            <a:r>
              <a:rPr lang="en-US" sz="2400" b="1" dirty="0">
                <a:solidFill>
                  <a:schemeClr val="bg1"/>
                </a:solidFill>
              </a:rPr>
              <a:t>GIAO DỊCH </a:t>
            </a:r>
            <a:r>
              <a:rPr lang="vi-VN" sz="2400" b="1" dirty="0">
                <a:solidFill>
                  <a:schemeClr val="bg1"/>
                </a:solidFill>
              </a:rPr>
              <a:t>CHỨNG KHOÁN</a:t>
            </a:r>
            <a:r>
              <a:rPr lang="en-US" sz="2400" b="1" dirty="0">
                <a:solidFill>
                  <a:schemeClr val="bg1"/>
                </a:solidFill>
              </a:rPr>
              <a:t> -</a:t>
            </a:r>
            <a:r>
              <a:rPr lang="vi-VN" sz="2400" b="1" dirty="0">
                <a:solidFill>
                  <a:schemeClr val="bg1"/>
                </a:solidFill>
              </a:rPr>
              <a:t> </a:t>
            </a:r>
            <a:endParaRPr lang="en-US" sz="2400" b="1" dirty="0">
              <a:solidFill>
                <a:schemeClr val="bg1"/>
              </a:solidFill>
            </a:endParaRPr>
          </a:p>
          <a:p>
            <a:pPr algn="ctr">
              <a:lnSpc>
                <a:spcPct val="150000"/>
              </a:lnSpc>
            </a:pPr>
            <a:r>
              <a:rPr lang="vi-VN" sz="2400" b="1" dirty="0">
                <a:solidFill>
                  <a:schemeClr val="bg1"/>
                </a:solidFill>
              </a:rPr>
              <a:t>CƠ HỘI VÀ THÁCH THỨC </a:t>
            </a:r>
            <a:r>
              <a:rPr lang="en-US" sz="2400" b="1" dirty="0">
                <a:solidFill>
                  <a:schemeClr val="bg1"/>
                </a:solidFill>
              </a:rPr>
              <a:t>ĐỐI VỚI </a:t>
            </a:r>
            <a:r>
              <a:rPr lang="vi-VN" sz="2400" b="1" dirty="0">
                <a:solidFill>
                  <a:schemeClr val="bg1"/>
                </a:solidFill>
              </a:rPr>
              <a:t>THÀNH VIÊN LƯU KÝ</a:t>
            </a:r>
            <a:endParaRPr lang="en-VN" sz="2400" b="1" dirty="0">
              <a:solidFill>
                <a:schemeClr val="bg1"/>
              </a:solidFill>
            </a:endParaRPr>
          </a:p>
        </p:txBody>
      </p:sp>
      <p:sp>
        <p:nvSpPr>
          <p:cNvPr id="4" name="TextBox 3">
            <a:extLst>
              <a:ext uri="{FF2B5EF4-FFF2-40B4-BE49-F238E27FC236}">
                <a16:creationId xmlns:a16="http://schemas.microsoft.com/office/drawing/2014/main" id="{8FE3038C-FE6C-60ED-169D-4C01000F76DC}"/>
              </a:ext>
            </a:extLst>
          </p:cNvPr>
          <p:cNvSpPr txBox="1"/>
          <p:nvPr/>
        </p:nvSpPr>
        <p:spPr>
          <a:xfrm>
            <a:off x="2124730" y="1145373"/>
            <a:ext cx="9909542" cy="584775"/>
          </a:xfrm>
          <a:prstGeom prst="rect">
            <a:avLst/>
          </a:prstGeom>
          <a:noFill/>
        </p:spPr>
        <p:txBody>
          <a:bodyPr wrap="square" lIns="91440" tIns="45720" rIns="91440" bIns="45720" rtlCol="0" anchor="t">
            <a:spAutoFit/>
          </a:bodyPr>
          <a:lstStyle/>
          <a:p>
            <a:r>
              <a:rPr lang="en-US" sz="3200" b="1" dirty="0">
                <a:solidFill>
                  <a:schemeClr val="bg1"/>
                </a:solidFill>
                <a:latin typeface="Arial (Body)"/>
                <a:ea typeface="+mn-lt"/>
                <a:cs typeface="+mn-lt"/>
              </a:rPr>
              <a:t>HỘI NGHỊ THÀNH VIÊN LƯU KÝ – VSDC </a:t>
            </a:r>
            <a:endParaRPr lang="en-US" sz="1400" dirty="0">
              <a:solidFill>
                <a:schemeClr val="bg1"/>
              </a:solidFill>
              <a:latin typeface="Arial (Body)"/>
              <a:ea typeface="+mn-lt"/>
              <a:cs typeface="+mn-lt"/>
            </a:endParaRPr>
          </a:p>
        </p:txBody>
      </p:sp>
      <p:sp>
        <p:nvSpPr>
          <p:cNvPr id="5" name="Rectangle 4">
            <a:extLst>
              <a:ext uri="{FF2B5EF4-FFF2-40B4-BE49-F238E27FC236}">
                <a16:creationId xmlns:a16="http://schemas.microsoft.com/office/drawing/2014/main" id="{C0E12CE0-D6D3-2364-384C-C68191D78243}"/>
              </a:ext>
            </a:extLst>
          </p:cNvPr>
          <p:cNvSpPr/>
          <p:nvPr/>
        </p:nvSpPr>
        <p:spPr>
          <a:xfrm>
            <a:off x="4837688" y="1805847"/>
            <a:ext cx="2241813" cy="45719"/>
          </a:xfrm>
          <a:prstGeom prst="rect">
            <a:avLst/>
          </a:prstGeom>
          <a:solidFill>
            <a:srgbClr val="8EBD40"/>
          </a:solidFill>
          <a:ln>
            <a:noFill/>
          </a:ln>
          <a:effectLst>
            <a:outerShdw blurRad="152400" dist="50800" dir="2700000" algn="tl"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0965" algn="l">
              <a:buClr>
                <a:srgbClr val="008C4F"/>
              </a:buClr>
              <a:buSzPct val="100000"/>
            </a:pPr>
            <a:endParaRPr lang="en-VN" sz="1800" u="sng">
              <a:sym typeface="Trebuchet MS" panose="020B0603020202020204" pitchFamily="34" charset="0"/>
            </a:endParaRPr>
          </a:p>
        </p:txBody>
      </p:sp>
    </p:spTree>
    <p:extLst>
      <p:ext uri="{BB962C8B-B14F-4D97-AF65-F5344CB8AC3E}">
        <p14:creationId xmlns:p14="http://schemas.microsoft.com/office/powerpoint/2010/main" val="4212384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F3A1A-9B56-1159-D416-7309D6C14BC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A6B097B-5155-DC9B-DF93-6C64D243BD0D}"/>
              </a:ext>
            </a:extLst>
          </p:cNvPr>
          <p:cNvSpPr>
            <a:spLocks noGrp="1"/>
          </p:cNvSpPr>
          <p:nvPr>
            <p:ph type="body" sz="quarter" idx="10"/>
          </p:nvPr>
        </p:nvSpPr>
        <p:spPr>
          <a:xfrm>
            <a:off x="176349" y="1950938"/>
            <a:ext cx="2153154" cy="2003625"/>
          </a:xfrm>
        </p:spPr>
        <p:txBody>
          <a:bodyPr/>
          <a:lstStyle/>
          <a:p>
            <a:r>
              <a:rPr lang="en-US" dirty="0">
                <a:latin typeface="Arial" panose="020B0604020202020204" pitchFamily="34" charset="0"/>
                <a:cs typeface="Arial" panose="020B0604020202020204" pitchFamily="34" charset="0"/>
              </a:rPr>
              <a:t>03</a:t>
            </a:r>
          </a:p>
        </p:txBody>
      </p:sp>
      <p:sp>
        <p:nvSpPr>
          <p:cNvPr id="6" name="TextBox 5">
            <a:extLst>
              <a:ext uri="{FF2B5EF4-FFF2-40B4-BE49-F238E27FC236}">
                <a16:creationId xmlns:a16="http://schemas.microsoft.com/office/drawing/2014/main" id="{53736777-4A96-EFAB-DD06-5FBF549516A4}"/>
              </a:ext>
            </a:extLst>
          </p:cNvPr>
          <p:cNvSpPr txBox="1"/>
          <p:nvPr/>
        </p:nvSpPr>
        <p:spPr>
          <a:xfrm>
            <a:off x="3064392" y="2526804"/>
            <a:ext cx="8150266" cy="830997"/>
          </a:xfrm>
          <a:prstGeom prst="rect">
            <a:avLst/>
          </a:prstGeom>
          <a:noFill/>
        </p:spPr>
        <p:txBody>
          <a:bodyPr wrap="square" lIns="91440" tIns="45720" rIns="91440" bIns="45720" anchor="t">
            <a:spAutoFit/>
          </a:bodyPr>
          <a:lstStyle/>
          <a:p>
            <a:pPr algn="ctr"/>
            <a:r>
              <a:rPr lang="vi-VN" sz="2400" b="1" dirty="0">
                <a:solidFill>
                  <a:srgbClr val="27673B"/>
                </a:solidFill>
                <a:latin typeface="Arial (Body)"/>
                <a:ea typeface="+mj-ea"/>
                <a:cs typeface="+mj-cs"/>
              </a:rPr>
              <a:t>NGÂN HÀNG VIETCOMBANK </a:t>
            </a:r>
            <a:endParaRPr lang="en-US" sz="2400" b="1" dirty="0">
              <a:solidFill>
                <a:srgbClr val="27673B"/>
              </a:solidFill>
              <a:latin typeface="Arial (Body)"/>
              <a:ea typeface="+mj-ea"/>
              <a:cs typeface="+mj-cs"/>
            </a:endParaRPr>
          </a:p>
          <a:p>
            <a:pPr algn="ctr"/>
            <a:r>
              <a:rPr lang="vi-VN" sz="2400" b="1" dirty="0">
                <a:solidFill>
                  <a:srgbClr val="27673B"/>
                </a:solidFill>
                <a:latin typeface="Arial (Body)"/>
                <a:ea typeface="+mj-ea"/>
                <a:cs typeface="+mj-cs"/>
              </a:rPr>
              <a:t>SỰ CHUẨN BỊ THAM GIA VÀO CƠ CHẾ CCP</a:t>
            </a:r>
          </a:p>
        </p:txBody>
      </p:sp>
    </p:spTree>
    <p:custDataLst>
      <p:tags r:id="rId1"/>
    </p:custDataLst>
    <p:extLst>
      <p:ext uri="{BB962C8B-B14F-4D97-AF65-F5344CB8AC3E}">
        <p14:creationId xmlns:p14="http://schemas.microsoft.com/office/powerpoint/2010/main" val="449651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75A234-B302-AC62-A311-568C6FE366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4" y="5840"/>
            <a:ext cx="6850618" cy="6858000"/>
          </a:xfrm>
          <a:prstGeom prst="rect">
            <a:avLst/>
          </a:prstGeom>
        </p:spPr>
      </p:pic>
      <p:sp>
        <p:nvSpPr>
          <p:cNvPr id="50" name="Title 1">
            <a:extLst>
              <a:ext uri="{FF2B5EF4-FFF2-40B4-BE49-F238E27FC236}">
                <a16:creationId xmlns:a16="http://schemas.microsoft.com/office/drawing/2014/main" id="{9332EFFC-9BF1-FBB6-050A-E1E3E247996C}"/>
              </a:ext>
            </a:extLst>
          </p:cNvPr>
          <p:cNvSpPr>
            <a:spLocks noGrp="1"/>
          </p:cNvSpPr>
          <p:nvPr>
            <p:ph type="title"/>
          </p:nvPr>
        </p:nvSpPr>
        <p:spPr>
          <a:xfrm>
            <a:off x="725054" y="187228"/>
            <a:ext cx="9762621" cy="567779"/>
          </a:xfrm>
        </p:spPr>
        <p:txBody>
          <a:bodyPr>
            <a:normAutofit/>
          </a:bodyPr>
          <a:lstStyle/>
          <a:p>
            <a:r>
              <a:rPr lang="en-US" sz="2400" b="1" i="0" u="none" strike="noStrike" kern="1200" baseline="0" dirty="0">
                <a:solidFill>
                  <a:srgbClr val="27673B"/>
                </a:solidFill>
                <a:latin typeface="Arial (Body)"/>
              </a:rPr>
              <a:t>TỔNG QUAN VỀ  VIETCOMBANK</a:t>
            </a:r>
          </a:p>
        </p:txBody>
      </p:sp>
      <p:sp>
        <p:nvSpPr>
          <p:cNvPr id="51" name="Rounded Rectangle 16">
            <a:extLst>
              <a:ext uri="{FF2B5EF4-FFF2-40B4-BE49-F238E27FC236}">
                <a16:creationId xmlns:a16="http://schemas.microsoft.com/office/drawing/2014/main" id="{97D2D363-4D11-53DF-39D3-585817B34ECC}"/>
              </a:ext>
            </a:extLst>
          </p:cNvPr>
          <p:cNvSpPr/>
          <p:nvPr/>
        </p:nvSpPr>
        <p:spPr>
          <a:xfrm>
            <a:off x="218209" y="312214"/>
            <a:ext cx="350981" cy="317809"/>
          </a:xfrm>
          <a:prstGeom prst="roundRect">
            <a:avLst/>
          </a:prstGeom>
          <a:solidFill>
            <a:srgbClr val="2E9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cxnSp>
        <p:nvCxnSpPr>
          <p:cNvPr id="3" name="Connector: Elbow 2">
            <a:extLst>
              <a:ext uri="{FF2B5EF4-FFF2-40B4-BE49-F238E27FC236}">
                <a16:creationId xmlns:a16="http://schemas.microsoft.com/office/drawing/2014/main" id="{896F249D-3215-AE10-8E72-BDBC66B606A0}"/>
              </a:ext>
            </a:extLst>
          </p:cNvPr>
          <p:cNvCxnSpPr>
            <a:cxnSpLocks/>
            <a:stCxn id="284" idx="0"/>
          </p:cNvCxnSpPr>
          <p:nvPr/>
        </p:nvCxnSpPr>
        <p:spPr>
          <a:xfrm rot="16200000" flipV="1">
            <a:off x="5447913" y="1570430"/>
            <a:ext cx="518246" cy="2655903"/>
          </a:xfrm>
          <a:prstGeom prst="bentConnector3">
            <a:avLst>
              <a:gd name="adj1" fmla="val 50000"/>
            </a:avLst>
          </a:prstGeom>
          <a:ln>
            <a:solidFill>
              <a:schemeClr val="accent3"/>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36" name="Title 1">
            <a:extLst>
              <a:ext uri="{FF2B5EF4-FFF2-40B4-BE49-F238E27FC236}">
                <a16:creationId xmlns:a16="http://schemas.microsoft.com/office/drawing/2014/main" id="{C0B21FA7-C01C-D646-7B7F-7B59A2D8C881}"/>
              </a:ext>
            </a:extLst>
          </p:cNvPr>
          <p:cNvSpPr txBox="1">
            <a:spLocks/>
          </p:cNvSpPr>
          <p:nvPr/>
        </p:nvSpPr>
        <p:spPr>
          <a:xfrm>
            <a:off x="8644023" y="868902"/>
            <a:ext cx="3235600" cy="460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x-none" sz="1950" b="1" i="0" kern="1200" dirty="0">
                <a:solidFill>
                  <a:schemeClr val="accent1"/>
                </a:solidFill>
                <a:latin typeface="Kuro Medium" pitchFamily="2" charset="77"/>
                <a:ea typeface="+mn-ea"/>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400" b="1" i="0" u="none" strike="noStrike" kern="1200" cap="none" spc="0" normalizeH="0" baseline="30000" noProof="0" dirty="0">
              <a:ln>
                <a:noFill/>
              </a:ln>
              <a:solidFill>
                <a:srgbClr val="27673B"/>
              </a:solidFill>
              <a:effectLst/>
              <a:uLnTx/>
              <a:uFillTx/>
              <a:latin typeface="Kuro Medium" pitchFamily="2" charset="77"/>
              <a:ea typeface="+mn-ea"/>
              <a:cs typeface="+mn-cs"/>
            </a:endParaRPr>
          </a:p>
        </p:txBody>
      </p:sp>
      <p:sp>
        <p:nvSpPr>
          <p:cNvPr id="237" name="Title 2">
            <a:extLst>
              <a:ext uri="{FF2B5EF4-FFF2-40B4-BE49-F238E27FC236}">
                <a16:creationId xmlns:a16="http://schemas.microsoft.com/office/drawing/2014/main" id="{8B2BFF02-91FD-2D7B-B338-6C936420A091}"/>
              </a:ext>
            </a:extLst>
          </p:cNvPr>
          <p:cNvSpPr txBox="1">
            <a:spLocks/>
          </p:cNvSpPr>
          <p:nvPr/>
        </p:nvSpPr>
        <p:spPr>
          <a:xfrm>
            <a:off x="457734" y="6359934"/>
            <a:ext cx="11548114" cy="3637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lang="en-US" sz="800" dirty="0" err="1">
                <a:solidFill>
                  <a:prstClr val="black"/>
                </a:solidFill>
                <a:latin typeface="Kuro Light" panose="00000400000000000000" pitchFamily="50" charset="0"/>
                <a:ea typeface="Verdana" panose="020B0604030504040204" pitchFamily="34" charset="0"/>
                <a:cs typeface="Arial" panose="020B0604020202020204" pitchFamily="34" charset="0"/>
              </a:rPr>
              <a:t>Nguồn</a:t>
            </a:r>
            <a:r>
              <a:rPr kumimoji="0" lang="en-US" sz="800" b="0"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 </a:t>
            </a:r>
            <a:r>
              <a:rPr lang="en-US" sz="800" dirty="0">
                <a:solidFill>
                  <a:prstClr val="black"/>
                </a:solidFill>
                <a:latin typeface="Kuro Light" panose="00000400000000000000" pitchFamily="50" charset="0"/>
                <a:ea typeface="Verdana" panose="020B0604030504040204" pitchFamily="34" charset="0"/>
                <a:cs typeface="Arial" panose="020B0604020202020204" pitchFamily="34" charset="0"/>
              </a:rPr>
              <a:t>VCB </a:t>
            </a:r>
            <a:r>
              <a:rPr lang="en-US" sz="800" dirty="0" err="1">
                <a:solidFill>
                  <a:prstClr val="black"/>
                </a:solidFill>
                <a:latin typeface="Kuro Light" panose="00000400000000000000" pitchFamily="50" charset="0"/>
                <a:ea typeface="Verdana" panose="020B0604030504040204" pitchFamily="34" charset="0"/>
                <a:cs typeface="Arial" panose="020B0604020202020204" pitchFamily="34" charset="0"/>
              </a:rPr>
              <a:t>công</a:t>
            </a:r>
            <a:r>
              <a:rPr lang="en-US" sz="800" dirty="0">
                <a:solidFill>
                  <a:prstClr val="black"/>
                </a:solidFill>
                <a:latin typeface="Kuro Light" panose="00000400000000000000" pitchFamily="50" charset="0"/>
                <a:ea typeface="Verdana" panose="020B0604030504040204" pitchFamily="34" charset="0"/>
                <a:cs typeface="Arial" panose="020B0604020202020204" pitchFamily="34" charset="0"/>
              </a:rPr>
              <a:t> </a:t>
            </a:r>
            <a:r>
              <a:rPr lang="en-US" sz="800" dirty="0" err="1">
                <a:solidFill>
                  <a:prstClr val="black"/>
                </a:solidFill>
                <a:latin typeface="Kuro Light" panose="00000400000000000000" pitchFamily="50" charset="0"/>
                <a:ea typeface="Verdana" panose="020B0604030504040204" pitchFamily="34" charset="0"/>
                <a:cs typeface="Arial" panose="020B0604020202020204" pitchFamily="34" charset="0"/>
              </a:rPr>
              <a:t>bố</a:t>
            </a:r>
            <a:r>
              <a:rPr lang="en-US" sz="800" dirty="0">
                <a:solidFill>
                  <a:prstClr val="black"/>
                </a:solidFill>
                <a:latin typeface="Kuro Light" panose="00000400000000000000" pitchFamily="50" charset="0"/>
                <a:ea typeface="Verdana" panose="020B0604030504040204" pitchFamily="34" charset="0"/>
                <a:cs typeface="Arial" panose="020B0604020202020204" pitchFamily="34" charset="0"/>
              </a:rPr>
              <a:t> </a:t>
            </a:r>
            <a:r>
              <a:rPr lang="en-US" sz="800" dirty="0" err="1">
                <a:solidFill>
                  <a:prstClr val="black"/>
                </a:solidFill>
                <a:latin typeface="Kuro Light" panose="00000400000000000000" pitchFamily="50" charset="0"/>
                <a:ea typeface="Verdana" panose="020B0604030504040204" pitchFamily="34" charset="0"/>
                <a:cs typeface="Arial" panose="020B0604020202020204" pitchFamily="34" charset="0"/>
              </a:rPr>
              <a:t>thông</a:t>
            </a:r>
            <a:r>
              <a:rPr lang="en-US" sz="800" dirty="0">
                <a:solidFill>
                  <a:prstClr val="black"/>
                </a:solidFill>
                <a:latin typeface="Kuro Light" panose="00000400000000000000" pitchFamily="50" charset="0"/>
                <a:ea typeface="Verdana" panose="020B0604030504040204" pitchFamily="34" charset="0"/>
                <a:cs typeface="Arial" panose="020B0604020202020204" pitchFamily="34" charset="0"/>
              </a:rPr>
              <a:t> tin, </a:t>
            </a:r>
            <a:r>
              <a:rPr lang="en-US" sz="800" dirty="0" err="1">
                <a:solidFill>
                  <a:prstClr val="black"/>
                </a:solidFill>
                <a:latin typeface="Kuro Light" panose="00000400000000000000" pitchFamily="50" charset="0"/>
                <a:ea typeface="Verdana" panose="020B0604030504040204" pitchFamily="34" charset="0"/>
                <a:cs typeface="Arial" panose="020B0604020202020204" pitchFamily="34" charset="0"/>
              </a:rPr>
              <a:t>Số</a:t>
            </a:r>
            <a:r>
              <a:rPr lang="en-US" sz="800" dirty="0">
                <a:solidFill>
                  <a:prstClr val="black"/>
                </a:solidFill>
                <a:latin typeface="Kuro Light" panose="00000400000000000000" pitchFamily="50" charset="0"/>
                <a:ea typeface="Verdana" panose="020B0604030504040204" pitchFamily="34" charset="0"/>
                <a:cs typeface="Arial" panose="020B0604020202020204" pitchFamily="34" charset="0"/>
              </a:rPr>
              <a:t> </a:t>
            </a:r>
            <a:r>
              <a:rPr lang="en-US" sz="800" dirty="0" err="1">
                <a:solidFill>
                  <a:prstClr val="black"/>
                </a:solidFill>
                <a:latin typeface="Kuro Light" panose="00000400000000000000" pitchFamily="50" charset="0"/>
                <a:ea typeface="Verdana" panose="020B0604030504040204" pitchFamily="34" charset="0"/>
                <a:cs typeface="Arial" panose="020B0604020202020204" pitchFamily="34" charset="0"/>
              </a:rPr>
              <a:t>liệu</a:t>
            </a:r>
            <a:r>
              <a:rPr lang="en-US" sz="800" dirty="0">
                <a:solidFill>
                  <a:prstClr val="black"/>
                </a:solidFill>
                <a:latin typeface="Kuro Light" panose="00000400000000000000" pitchFamily="50" charset="0"/>
                <a:ea typeface="Verdana" panose="020B0604030504040204" pitchFamily="34" charset="0"/>
                <a:cs typeface="Arial" panose="020B0604020202020204" pitchFamily="34" charset="0"/>
              </a:rPr>
              <a:t> </a:t>
            </a:r>
            <a:r>
              <a:rPr lang="en-US" sz="800" dirty="0" err="1">
                <a:solidFill>
                  <a:prstClr val="black"/>
                </a:solidFill>
                <a:latin typeface="Kuro Light" panose="00000400000000000000" pitchFamily="50" charset="0"/>
                <a:ea typeface="Verdana" panose="020B0604030504040204" pitchFamily="34" charset="0"/>
                <a:cs typeface="Arial" panose="020B0604020202020204" pitchFamily="34" charset="0"/>
              </a:rPr>
              <a:t>thị</a:t>
            </a:r>
            <a:r>
              <a:rPr lang="en-US" sz="800" dirty="0">
                <a:solidFill>
                  <a:prstClr val="black"/>
                </a:solidFill>
                <a:latin typeface="Kuro Light" panose="00000400000000000000" pitchFamily="50" charset="0"/>
                <a:ea typeface="Verdana" panose="020B0604030504040204" pitchFamily="34" charset="0"/>
                <a:cs typeface="Arial" panose="020B0604020202020204" pitchFamily="34" charset="0"/>
              </a:rPr>
              <a:t> </a:t>
            </a:r>
            <a:r>
              <a:rPr lang="en-US" sz="800" dirty="0" err="1">
                <a:solidFill>
                  <a:prstClr val="black"/>
                </a:solidFill>
                <a:latin typeface="Kuro Light" panose="00000400000000000000" pitchFamily="50" charset="0"/>
                <a:ea typeface="Verdana" panose="020B0604030504040204" pitchFamily="34" charset="0"/>
                <a:cs typeface="Arial" panose="020B0604020202020204" pitchFamily="34" charset="0"/>
              </a:rPr>
              <a:t>trường</a:t>
            </a:r>
            <a:r>
              <a:rPr lang="en-US" sz="800" dirty="0">
                <a:solidFill>
                  <a:prstClr val="black"/>
                </a:solidFill>
                <a:latin typeface="Kuro Light" panose="00000400000000000000" pitchFamily="50" charset="0"/>
                <a:ea typeface="Verdana" panose="020B0604030504040204" pitchFamily="34" charset="0"/>
                <a:cs typeface="Arial" panose="020B0604020202020204" pitchFamily="34" charset="0"/>
              </a:rPr>
              <a:t> </a:t>
            </a:r>
            <a:r>
              <a:rPr lang="en-US" sz="800" dirty="0" err="1">
                <a:solidFill>
                  <a:prstClr val="black"/>
                </a:solidFill>
                <a:latin typeface="Kuro Light" panose="00000400000000000000" pitchFamily="50" charset="0"/>
                <a:ea typeface="Verdana" panose="020B0604030504040204" pitchFamily="34" charset="0"/>
                <a:cs typeface="Arial" panose="020B0604020202020204" pitchFamily="34" charset="0"/>
              </a:rPr>
              <a:t>Tháng</a:t>
            </a:r>
            <a:r>
              <a:rPr lang="en-US" sz="800" dirty="0">
                <a:solidFill>
                  <a:prstClr val="black"/>
                </a:solidFill>
                <a:latin typeface="Kuro Light" panose="00000400000000000000" pitchFamily="50" charset="0"/>
                <a:ea typeface="Verdana" panose="020B0604030504040204" pitchFamily="34" charset="0"/>
                <a:cs typeface="Arial" panose="020B0604020202020204" pitchFamily="34" charset="0"/>
              </a:rPr>
              <a:t> </a:t>
            </a:r>
            <a:r>
              <a:rPr kumimoji="0" lang="en-US" sz="800" b="0"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6 2024. </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800" b="0" i="0" u="none" strike="noStrike" kern="1200" cap="none" spc="0" normalizeH="0" baseline="0" noProof="0" dirty="0" err="1">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Ghi</a:t>
            </a:r>
            <a:r>
              <a:rPr kumimoji="0" lang="en-US" sz="800" b="0"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 </a:t>
            </a:r>
            <a:r>
              <a:rPr kumimoji="0" lang="en-US" sz="800" b="0" i="0" u="none" strike="noStrike" kern="1200" cap="none" spc="0" normalizeH="0" baseline="0" noProof="0" dirty="0" err="1">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chú</a:t>
            </a:r>
            <a:r>
              <a:rPr kumimoji="0" lang="en-US" sz="800" b="0"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 (1) </a:t>
            </a:r>
            <a:r>
              <a:rPr kumimoji="0" lang="en-US" sz="800" b="0" i="0" u="none" strike="noStrike" kern="1200" cap="none" spc="0" normalizeH="0" baseline="0" noProof="0" dirty="0" err="1">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Tháng</a:t>
            </a:r>
            <a:r>
              <a:rPr kumimoji="0" lang="en-US" sz="800" b="0"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 7 2024. (2) VPĐD/</a:t>
            </a:r>
            <a:r>
              <a:rPr kumimoji="0" lang="en-US" sz="800" b="0" i="0" u="none" strike="noStrike" kern="1200" cap="none" spc="0" normalizeH="0" baseline="0" noProof="0" dirty="0" err="1">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Công</a:t>
            </a:r>
            <a:r>
              <a:rPr kumimoji="0" lang="en-US" sz="800" b="0"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 ty con </a:t>
            </a:r>
            <a:r>
              <a:rPr kumimoji="0" lang="en-US" sz="800" b="0" i="0" u="none" strike="noStrike" kern="1200" cap="none" spc="0" normalizeH="0" baseline="0" noProof="0" dirty="0" err="1">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tại</a:t>
            </a:r>
            <a:r>
              <a:rPr kumimoji="0" lang="en-US" sz="800" b="0"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 Singapore, </a:t>
            </a:r>
            <a:r>
              <a:rPr kumimoji="0" lang="en-US" sz="800" b="0" i="0" u="none" strike="noStrike" kern="1200" cap="none" spc="0" normalizeH="0" baseline="0" noProof="0" dirty="0" err="1">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Lào</a:t>
            </a:r>
            <a:r>
              <a:rPr kumimoji="0" lang="en-US" sz="800" b="0"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 Hong Kong, </a:t>
            </a:r>
            <a:r>
              <a:rPr lang="en-US" sz="800" dirty="0" err="1">
                <a:solidFill>
                  <a:prstClr val="black"/>
                </a:solidFill>
                <a:latin typeface="Kuro Light" panose="00000400000000000000" pitchFamily="50" charset="0"/>
                <a:ea typeface="Verdana" panose="020B0604030504040204" pitchFamily="34" charset="0"/>
                <a:cs typeface="Arial" panose="020B0604020202020204" pitchFamily="34" charset="0"/>
              </a:rPr>
              <a:t>Mỹ</a:t>
            </a:r>
            <a:r>
              <a:rPr lang="en-US" sz="800" dirty="0">
                <a:solidFill>
                  <a:prstClr val="black"/>
                </a:solidFill>
                <a:latin typeface="Kuro Light" panose="00000400000000000000" pitchFamily="50" charset="0"/>
                <a:ea typeface="Verdana" panose="020B0604030504040204" pitchFamily="34" charset="0"/>
                <a:cs typeface="Arial" panose="020B0604020202020204" pitchFamily="34" charset="0"/>
              </a:rPr>
              <a:t>. </a:t>
            </a:r>
            <a:r>
              <a:rPr kumimoji="0" lang="en-US" sz="800" b="0"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(3) Bao </a:t>
            </a:r>
            <a:r>
              <a:rPr kumimoji="0" lang="en-US" sz="800" b="0" i="0" u="none" strike="noStrike" kern="1200" cap="none" spc="0" normalizeH="0" baseline="0" noProof="0" dirty="0" err="1">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gồm</a:t>
            </a:r>
            <a:r>
              <a:rPr kumimoji="0" lang="en-US" sz="800" b="0"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 23 CN </a:t>
            </a:r>
            <a:r>
              <a:rPr kumimoji="0" lang="en-US" sz="800" b="0" i="0" u="none" strike="noStrike" kern="1200" cap="none" spc="0" normalizeH="0" baseline="0" noProof="0" dirty="0" err="1">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đa</a:t>
            </a:r>
            <a:r>
              <a:rPr kumimoji="0" lang="en-US" sz="800" b="0"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 </a:t>
            </a:r>
            <a:r>
              <a:rPr kumimoji="0" lang="en-US" sz="800" b="0" i="0" u="none" strike="noStrike" kern="1200" cap="none" spc="0" normalizeH="0" baseline="0" noProof="0" dirty="0" err="1">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chức</a:t>
            </a:r>
            <a:r>
              <a:rPr kumimoji="0" lang="en-US" sz="800" b="0"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 </a:t>
            </a:r>
            <a:r>
              <a:rPr kumimoji="0" lang="en-US" sz="800" b="0" i="0" u="none" strike="noStrike" kern="1200" cap="none" spc="0" normalizeH="0" baseline="0" noProof="0" dirty="0" err="1">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năng</a:t>
            </a:r>
            <a:r>
              <a:rPr kumimoji="0" lang="en-US" sz="800" b="0"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 </a:t>
            </a:r>
            <a:r>
              <a:rPr kumimoji="0" lang="en-US" sz="800" b="0" i="0" u="none" strike="noStrike" kern="1200" cap="none" spc="0" normalizeH="0" baseline="0" noProof="0" dirty="0" err="1">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và</a:t>
            </a:r>
            <a:r>
              <a:rPr kumimoji="0" lang="en-US" sz="800" b="0"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 107 CN </a:t>
            </a:r>
            <a:r>
              <a:rPr kumimoji="0" lang="en-US" sz="800" b="0" i="0" u="none" strike="noStrike" kern="1200" cap="none" spc="0" normalizeH="0" baseline="0" noProof="0" dirty="0" err="1">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tập</a:t>
            </a:r>
            <a:r>
              <a:rPr kumimoji="0" lang="en-US" sz="800" b="0"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 </a:t>
            </a:r>
            <a:r>
              <a:rPr kumimoji="0" lang="en-US" sz="800" b="0" i="0" u="none" strike="noStrike" kern="1200" cap="none" spc="0" normalizeH="0" baseline="0" noProof="0" dirty="0" err="1">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trung</a:t>
            </a:r>
            <a:r>
              <a:rPr kumimoji="0" lang="en-US" sz="800" b="0"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 </a:t>
            </a:r>
            <a:r>
              <a:rPr kumimoji="0" lang="en-US" sz="800" b="0" i="0" u="none" strike="noStrike" kern="1200" cap="none" spc="0" normalizeH="0" baseline="0" noProof="0" dirty="0" err="1">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bán</a:t>
            </a:r>
            <a:r>
              <a:rPr kumimoji="0" lang="en-US" sz="800" b="0"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 </a:t>
            </a:r>
            <a:r>
              <a:rPr kumimoji="0" lang="en-US" sz="800" b="0" i="0" u="none" strike="noStrike" kern="1200" cap="none" spc="0" normalizeH="0" baseline="0" noProof="0" dirty="0" err="1">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lẻ</a:t>
            </a:r>
            <a:r>
              <a:rPr kumimoji="0" lang="en-US" sz="800" b="0"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rPr>
              <a:t>. </a:t>
            </a:r>
            <a:endParaRPr kumimoji="0" lang="vi-VN" sz="800" b="1"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vi-VN" sz="800" b="1" i="0" u="none" strike="noStrike" kern="1200" cap="none" spc="0" normalizeH="0" baseline="0" noProof="0" dirty="0">
              <a:ln>
                <a:noFill/>
              </a:ln>
              <a:solidFill>
                <a:prstClr val="black"/>
              </a:solidFill>
              <a:effectLst/>
              <a:uLnTx/>
              <a:uFillTx/>
              <a:latin typeface="Kuro Light" panose="00000400000000000000" pitchFamily="50" charset="0"/>
              <a:ea typeface="Verdana" panose="020B0604030504040204" pitchFamily="34" charset="0"/>
              <a:cs typeface="Arial" panose="020B0604020202020204" pitchFamily="34" charset="0"/>
            </a:endParaRPr>
          </a:p>
        </p:txBody>
      </p:sp>
      <p:grpSp>
        <p:nvGrpSpPr>
          <p:cNvPr id="238" name="Group 237">
            <a:extLst>
              <a:ext uri="{FF2B5EF4-FFF2-40B4-BE49-F238E27FC236}">
                <a16:creationId xmlns:a16="http://schemas.microsoft.com/office/drawing/2014/main" id="{FDE11C7C-F0E2-5A45-53E5-A60B5C170BA3}"/>
              </a:ext>
            </a:extLst>
          </p:cNvPr>
          <p:cNvGrpSpPr/>
          <p:nvPr/>
        </p:nvGrpSpPr>
        <p:grpSpPr>
          <a:xfrm>
            <a:off x="1255023" y="714269"/>
            <a:ext cx="6743072" cy="1924989"/>
            <a:chOff x="2713910" y="1295701"/>
            <a:chExt cx="5435900" cy="1343558"/>
          </a:xfrm>
        </p:grpSpPr>
        <p:grpSp>
          <p:nvGrpSpPr>
            <p:cNvPr id="239" name="Group 238">
              <a:extLst>
                <a:ext uri="{FF2B5EF4-FFF2-40B4-BE49-F238E27FC236}">
                  <a16:creationId xmlns:a16="http://schemas.microsoft.com/office/drawing/2014/main" id="{61B6FC65-E716-DCE8-9C6B-8B9F2B552F99}"/>
                </a:ext>
              </a:extLst>
            </p:cNvPr>
            <p:cNvGrpSpPr/>
            <p:nvPr/>
          </p:nvGrpSpPr>
          <p:grpSpPr>
            <a:xfrm>
              <a:off x="3639836" y="1944688"/>
              <a:ext cx="2844000" cy="694571"/>
              <a:chOff x="4456253" y="1294257"/>
              <a:chExt cx="2844000" cy="828000"/>
            </a:xfrm>
          </p:grpSpPr>
          <p:sp>
            <p:nvSpPr>
              <p:cNvPr id="256" name="Rectangle: Rounded Corners 255">
                <a:extLst>
                  <a:ext uri="{FF2B5EF4-FFF2-40B4-BE49-F238E27FC236}">
                    <a16:creationId xmlns:a16="http://schemas.microsoft.com/office/drawing/2014/main" id="{E1D19BB8-3607-54C2-6053-30FCB3A44952}"/>
                  </a:ext>
                </a:extLst>
              </p:cNvPr>
              <p:cNvSpPr/>
              <p:nvPr/>
            </p:nvSpPr>
            <p:spPr>
              <a:xfrm>
                <a:off x="4456253" y="1294257"/>
                <a:ext cx="2844000" cy="828000"/>
              </a:xfrm>
              <a:prstGeom prst="roundRect">
                <a:avLst/>
              </a:prstGeom>
              <a:noFill/>
              <a:ln>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7" name="Rectangle: Rounded Corners 256">
                <a:extLst>
                  <a:ext uri="{FF2B5EF4-FFF2-40B4-BE49-F238E27FC236}">
                    <a16:creationId xmlns:a16="http://schemas.microsoft.com/office/drawing/2014/main" id="{C535672E-C9E7-AE8B-A15B-629FD7BBF3DE}"/>
                  </a:ext>
                </a:extLst>
              </p:cNvPr>
              <p:cNvSpPr/>
              <p:nvPr/>
            </p:nvSpPr>
            <p:spPr>
              <a:xfrm>
                <a:off x="4479403" y="1321724"/>
                <a:ext cx="2789498" cy="761166"/>
              </a:xfrm>
              <a:prstGeom prst="roundRect">
                <a:avLst/>
              </a:prstGeom>
              <a:solidFill>
                <a:srgbClr val="004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40" name="Picture 239">
              <a:extLst>
                <a:ext uri="{FF2B5EF4-FFF2-40B4-BE49-F238E27FC236}">
                  <a16:creationId xmlns:a16="http://schemas.microsoft.com/office/drawing/2014/main" id="{AE3EB953-4EC1-4FE9-9614-535D45A28E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4257" y="1982720"/>
              <a:ext cx="1881467" cy="611472"/>
            </a:xfrm>
            <a:prstGeom prst="rect">
              <a:avLst/>
            </a:prstGeom>
          </p:spPr>
        </p:pic>
        <p:sp>
          <p:nvSpPr>
            <p:cNvPr id="241" name="Rectangle: Rounded Corners 240">
              <a:extLst>
                <a:ext uri="{FF2B5EF4-FFF2-40B4-BE49-F238E27FC236}">
                  <a16:creationId xmlns:a16="http://schemas.microsoft.com/office/drawing/2014/main" id="{15AA5D1D-58DD-57E5-9CD6-64B4142CEA22}"/>
                </a:ext>
              </a:extLst>
            </p:cNvPr>
            <p:cNvSpPr/>
            <p:nvPr/>
          </p:nvSpPr>
          <p:spPr>
            <a:xfrm>
              <a:off x="3662986" y="1754528"/>
              <a:ext cx="1795458" cy="12552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2" name="Rectangle: Rounded Corners 241">
              <a:extLst>
                <a:ext uri="{FF2B5EF4-FFF2-40B4-BE49-F238E27FC236}">
                  <a16:creationId xmlns:a16="http://schemas.microsoft.com/office/drawing/2014/main" id="{3E9E1E5D-3C60-1AB3-A800-C338CDD8B9DE}"/>
                </a:ext>
              </a:extLst>
            </p:cNvPr>
            <p:cNvSpPr/>
            <p:nvPr/>
          </p:nvSpPr>
          <p:spPr>
            <a:xfrm>
              <a:off x="5471160" y="1754528"/>
              <a:ext cx="549090" cy="12552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3" name="Rectangle: Rounded Corners 242">
              <a:extLst>
                <a:ext uri="{FF2B5EF4-FFF2-40B4-BE49-F238E27FC236}">
                  <a16:creationId xmlns:a16="http://schemas.microsoft.com/office/drawing/2014/main" id="{2796EB1D-6A7F-2066-7E50-A7CDFF3ED0D7}"/>
                </a:ext>
              </a:extLst>
            </p:cNvPr>
            <p:cNvSpPr/>
            <p:nvPr/>
          </p:nvSpPr>
          <p:spPr>
            <a:xfrm>
              <a:off x="6032966" y="1754528"/>
              <a:ext cx="333773" cy="12552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4" name="Rectangle: Rounded Corners 243">
              <a:extLst>
                <a:ext uri="{FF2B5EF4-FFF2-40B4-BE49-F238E27FC236}">
                  <a16:creationId xmlns:a16="http://schemas.microsoft.com/office/drawing/2014/main" id="{97C5B80B-5445-6EE9-B3DB-40D6659B3888}"/>
                </a:ext>
              </a:extLst>
            </p:cNvPr>
            <p:cNvSpPr/>
            <p:nvPr/>
          </p:nvSpPr>
          <p:spPr>
            <a:xfrm>
              <a:off x="6379455" y="1754528"/>
              <a:ext cx="102479" cy="12552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5" name="Title 2">
              <a:extLst>
                <a:ext uri="{FF2B5EF4-FFF2-40B4-BE49-F238E27FC236}">
                  <a16:creationId xmlns:a16="http://schemas.microsoft.com/office/drawing/2014/main" id="{28B4AA55-6AA4-BFBE-19BF-AF0AA022B456}"/>
                </a:ext>
              </a:extLst>
            </p:cNvPr>
            <p:cNvSpPr txBox="1">
              <a:spLocks/>
            </p:cNvSpPr>
            <p:nvPr/>
          </p:nvSpPr>
          <p:spPr>
            <a:xfrm>
              <a:off x="4101275" y="1497865"/>
              <a:ext cx="792000" cy="2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1200" b="0" i="0" u="none" strike="noStrike" kern="1200" cap="none" spc="0" normalizeH="0" baseline="0" noProof="0">
                  <a:ln>
                    <a:noFill/>
                  </a:ln>
                  <a:solidFill>
                    <a:srgbClr val="27673B"/>
                  </a:solidFill>
                  <a:effectLst/>
                  <a:uLnTx/>
                  <a:uFillTx/>
                  <a:latin typeface="Kuro Medium" panose="00000600000000000000" pitchFamily="50" charset="0"/>
                  <a:ea typeface="Verdana" panose="020B0604030504040204" pitchFamily="34" charset="0"/>
                  <a:cs typeface="Arial" panose="020B0604020202020204" pitchFamily="34" charset="0"/>
                </a:rPr>
                <a:t>74.8%</a:t>
              </a:r>
              <a:endParaRPr kumimoji="0" lang="en-US" sz="900" b="0" i="0" u="none" strike="noStrike" kern="1200" cap="none" spc="0" normalizeH="0" baseline="0" noProof="0">
                <a:ln>
                  <a:noFill/>
                </a:ln>
                <a:solidFill>
                  <a:srgbClr val="27673B"/>
                </a:solidFill>
                <a:effectLst/>
                <a:uLnTx/>
                <a:uFillTx/>
                <a:latin typeface="Kuro Medium" panose="00000600000000000000" pitchFamily="50" charset="0"/>
                <a:ea typeface="Verdana" panose="020B0604030504040204" pitchFamily="34" charset="0"/>
                <a:cs typeface="Arial" panose="020B0604020202020204" pitchFamily="34" charset="0"/>
              </a:endParaRPr>
            </a:p>
          </p:txBody>
        </p:sp>
        <p:sp>
          <p:nvSpPr>
            <p:cNvPr id="246" name="Title 2">
              <a:extLst>
                <a:ext uri="{FF2B5EF4-FFF2-40B4-BE49-F238E27FC236}">
                  <a16:creationId xmlns:a16="http://schemas.microsoft.com/office/drawing/2014/main" id="{BDB7F0DA-D181-C364-FC37-276362EA1831}"/>
                </a:ext>
              </a:extLst>
            </p:cNvPr>
            <p:cNvSpPr txBox="1">
              <a:spLocks/>
            </p:cNvSpPr>
            <p:nvPr/>
          </p:nvSpPr>
          <p:spPr>
            <a:xfrm>
              <a:off x="5262340" y="1497865"/>
              <a:ext cx="792000" cy="2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1200" b="0" i="0" u="none" strike="noStrike" kern="1200" cap="none" spc="0" normalizeH="0" baseline="0" noProof="0">
                  <a:ln>
                    <a:noFill/>
                  </a:ln>
                  <a:solidFill>
                    <a:srgbClr val="8DC63F"/>
                  </a:solidFill>
                  <a:effectLst/>
                  <a:uLnTx/>
                  <a:uFillTx/>
                  <a:latin typeface="Kuro Medium" panose="00000600000000000000" pitchFamily="50" charset="0"/>
                  <a:ea typeface="Verdana" panose="020B0604030504040204" pitchFamily="34" charset="0"/>
                  <a:cs typeface="Arial" panose="020B0604020202020204" pitchFamily="34" charset="0"/>
                </a:rPr>
                <a:t>15.0%</a:t>
              </a:r>
              <a:endParaRPr kumimoji="0" lang="en-US" sz="900" b="0" i="0" u="none" strike="noStrike" kern="1200" cap="none" spc="0" normalizeH="0" baseline="0" noProof="0">
                <a:ln>
                  <a:noFill/>
                </a:ln>
                <a:solidFill>
                  <a:srgbClr val="8DC63F"/>
                </a:solidFill>
                <a:effectLst/>
                <a:uLnTx/>
                <a:uFillTx/>
                <a:latin typeface="Kuro Medium" panose="00000600000000000000" pitchFamily="50" charset="0"/>
                <a:ea typeface="Verdana" panose="020B0604030504040204" pitchFamily="34" charset="0"/>
                <a:cs typeface="Arial" panose="020B0604020202020204" pitchFamily="34" charset="0"/>
              </a:endParaRPr>
            </a:p>
          </p:txBody>
        </p:sp>
        <p:sp>
          <p:nvSpPr>
            <p:cNvPr id="247" name="Title 2">
              <a:extLst>
                <a:ext uri="{FF2B5EF4-FFF2-40B4-BE49-F238E27FC236}">
                  <a16:creationId xmlns:a16="http://schemas.microsoft.com/office/drawing/2014/main" id="{8E593D9F-F3B6-76DD-DFE5-DAF88DC5FF06}"/>
                </a:ext>
              </a:extLst>
            </p:cNvPr>
            <p:cNvSpPr txBox="1">
              <a:spLocks/>
            </p:cNvSpPr>
            <p:nvPr/>
          </p:nvSpPr>
          <p:spPr>
            <a:xfrm>
              <a:off x="5734425" y="1497865"/>
              <a:ext cx="792000" cy="2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1200" b="0" i="0" u="none" strike="noStrike" kern="1200" cap="none" spc="0" normalizeH="0" baseline="0" noProof="0">
                  <a:ln>
                    <a:noFill/>
                  </a:ln>
                  <a:solidFill>
                    <a:srgbClr val="DFB235"/>
                  </a:solidFill>
                  <a:effectLst/>
                  <a:uLnTx/>
                  <a:uFillTx/>
                  <a:latin typeface="Kuro Medium" panose="00000600000000000000" pitchFamily="50" charset="0"/>
                  <a:ea typeface="Verdana" panose="020B0604030504040204" pitchFamily="34" charset="0"/>
                  <a:cs typeface="Arial" panose="020B0604020202020204" pitchFamily="34" charset="0"/>
                </a:rPr>
                <a:t>8.4%</a:t>
              </a:r>
              <a:endParaRPr kumimoji="0" lang="en-US" sz="900" b="0" i="0" u="none" strike="noStrike" kern="1200" cap="none" spc="0" normalizeH="0" baseline="0" noProof="0">
                <a:ln>
                  <a:noFill/>
                </a:ln>
                <a:solidFill>
                  <a:srgbClr val="DFB235"/>
                </a:solidFill>
                <a:effectLst/>
                <a:uLnTx/>
                <a:uFillTx/>
                <a:latin typeface="Kuro Medium" panose="00000600000000000000" pitchFamily="50" charset="0"/>
                <a:ea typeface="Verdana" panose="020B0604030504040204" pitchFamily="34" charset="0"/>
                <a:cs typeface="Arial" panose="020B0604020202020204" pitchFamily="34" charset="0"/>
              </a:endParaRPr>
            </a:p>
          </p:txBody>
        </p:sp>
        <p:sp>
          <p:nvSpPr>
            <p:cNvPr id="248" name="Title 2">
              <a:extLst>
                <a:ext uri="{FF2B5EF4-FFF2-40B4-BE49-F238E27FC236}">
                  <a16:creationId xmlns:a16="http://schemas.microsoft.com/office/drawing/2014/main" id="{F0096ECE-8DCF-19FB-6FE7-398E2E500448}"/>
                </a:ext>
              </a:extLst>
            </p:cNvPr>
            <p:cNvSpPr txBox="1">
              <a:spLocks/>
            </p:cNvSpPr>
            <p:nvPr/>
          </p:nvSpPr>
          <p:spPr>
            <a:xfrm>
              <a:off x="6169033" y="1497865"/>
              <a:ext cx="792000" cy="2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1200">
                  <a:solidFill>
                    <a:srgbClr val="E7E6E6">
                      <a:lumMod val="50000"/>
                    </a:srgbClr>
                  </a:solidFill>
                  <a:latin typeface="Kuro Medium" panose="00000600000000000000" pitchFamily="50" charset="0"/>
                  <a:ea typeface="Verdana" panose="020B0604030504040204" pitchFamily="34" charset="0"/>
                  <a:cs typeface="Arial" panose="020B0604020202020204" pitchFamily="34" charset="0"/>
                </a:rPr>
                <a:t>1</a:t>
              </a:r>
              <a:r>
                <a:rPr kumimoji="0" lang="en-US" sz="1200" b="0" i="0" u="none" strike="noStrike" kern="1200" cap="none" spc="0" normalizeH="0" baseline="0" noProof="0">
                  <a:ln>
                    <a:noFill/>
                  </a:ln>
                  <a:solidFill>
                    <a:srgbClr val="E7E6E6">
                      <a:lumMod val="50000"/>
                    </a:srgbClr>
                  </a:solidFill>
                  <a:effectLst/>
                  <a:uLnTx/>
                  <a:uFillTx/>
                  <a:latin typeface="Kuro Medium" panose="00000600000000000000" pitchFamily="50" charset="0"/>
                  <a:ea typeface="Verdana" panose="020B0604030504040204" pitchFamily="34" charset="0"/>
                  <a:cs typeface="Arial" panose="020B0604020202020204" pitchFamily="34" charset="0"/>
                </a:rPr>
                <a:t>.8%</a:t>
              </a:r>
              <a:endParaRPr kumimoji="0" lang="en-US" sz="900" b="0" i="0" u="none" strike="noStrike" kern="1200" cap="none" spc="0" normalizeH="0" baseline="0" noProof="0">
                <a:ln>
                  <a:noFill/>
                </a:ln>
                <a:solidFill>
                  <a:srgbClr val="E7E6E6">
                    <a:lumMod val="50000"/>
                  </a:srgbClr>
                </a:solidFill>
                <a:effectLst/>
                <a:uLnTx/>
                <a:uFillTx/>
                <a:latin typeface="Kuro Medium" panose="00000600000000000000" pitchFamily="50" charset="0"/>
                <a:ea typeface="Verdana" panose="020B0604030504040204" pitchFamily="34" charset="0"/>
                <a:cs typeface="Arial" panose="020B0604020202020204" pitchFamily="34" charset="0"/>
              </a:endParaRPr>
            </a:p>
          </p:txBody>
        </p:sp>
        <p:sp>
          <p:nvSpPr>
            <p:cNvPr id="249" name="Title 2">
              <a:extLst>
                <a:ext uri="{FF2B5EF4-FFF2-40B4-BE49-F238E27FC236}">
                  <a16:creationId xmlns:a16="http://schemas.microsoft.com/office/drawing/2014/main" id="{ABEAE305-F388-85FA-D51E-12494134DBE5}"/>
                </a:ext>
              </a:extLst>
            </p:cNvPr>
            <p:cNvSpPr txBox="1">
              <a:spLocks/>
            </p:cNvSpPr>
            <p:nvPr/>
          </p:nvSpPr>
          <p:spPr>
            <a:xfrm>
              <a:off x="6097697" y="1306391"/>
              <a:ext cx="1254034" cy="2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1000" b="0" i="0" u="none" strike="noStrike" kern="1200" cap="none" spc="0" normalizeH="0" baseline="0" noProof="0" dirty="0" err="1">
                  <a:ln>
                    <a:noFill/>
                  </a:ln>
                  <a:solidFill>
                    <a:srgbClr val="DFB235"/>
                  </a:solidFill>
                  <a:effectLst/>
                  <a:uLnTx/>
                  <a:uFillTx/>
                  <a:latin typeface="Kuro Medium" panose="00000600000000000000" pitchFamily="50" charset="0"/>
                  <a:ea typeface="Verdana" panose="020B0604030504040204" pitchFamily="34" charset="0"/>
                  <a:cs typeface="Arial" panose="020B0604020202020204" pitchFamily="34" charset="0"/>
                </a:rPr>
                <a:t>Nhà</a:t>
              </a:r>
              <a:r>
                <a:rPr kumimoji="0" lang="en-US" sz="1000" b="0" i="0" u="none" strike="noStrike" kern="1200" cap="none" spc="0" normalizeH="0" baseline="0" noProof="0" dirty="0">
                  <a:ln>
                    <a:noFill/>
                  </a:ln>
                  <a:solidFill>
                    <a:srgbClr val="DFB235"/>
                  </a:solidFill>
                  <a:effectLst/>
                  <a:uLnTx/>
                  <a:uFillTx/>
                  <a:latin typeface="Kuro Medium" panose="00000600000000000000" pitchFamily="50" charset="0"/>
                  <a:ea typeface="Verdana" panose="020B0604030504040204" pitchFamily="34" charset="0"/>
                  <a:cs typeface="Arial" panose="020B0604020202020204" pitchFamily="34" charset="0"/>
                </a:rPr>
                <a:t> </a:t>
              </a:r>
              <a:r>
                <a:rPr kumimoji="0" lang="en-US" sz="1000" b="0" i="0" u="none" strike="noStrike" kern="1200" cap="none" spc="0" normalizeH="0" baseline="0" noProof="0" dirty="0" err="1">
                  <a:ln>
                    <a:noFill/>
                  </a:ln>
                  <a:solidFill>
                    <a:srgbClr val="DFB235"/>
                  </a:solidFill>
                  <a:effectLst/>
                  <a:uLnTx/>
                  <a:uFillTx/>
                  <a:latin typeface="Kuro Medium" panose="00000600000000000000" pitchFamily="50" charset="0"/>
                  <a:ea typeface="Verdana" panose="020B0604030504040204" pitchFamily="34" charset="0"/>
                  <a:cs typeface="Arial" panose="020B0604020202020204" pitchFamily="34" charset="0"/>
                </a:rPr>
                <a:t>đầu</a:t>
              </a:r>
              <a:r>
                <a:rPr kumimoji="0" lang="en-US" sz="1000" b="0" i="0" u="none" strike="noStrike" kern="1200" cap="none" spc="0" normalizeH="0" baseline="0" noProof="0" dirty="0">
                  <a:ln>
                    <a:noFill/>
                  </a:ln>
                  <a:solidFill>
                    <a:srgbClr val="DFB235"/>
                  </a:solidFill>
                  <a:effectLst/>
                  <a:uLnTx/>
                  <a:uFillTx/>
                  <a:latin typeface="Kuro Medium" panose="00000600000000000000" pitchFamily="50" charset="0"/>
                  <a:ea typeface="Verdana" panose="020B0604030504040204" pitchFamily="34" charset="0"/>
                  <a:cs typeface="Arial" panose="020B0604020202020204" pitchFamily="34" charset="0"/>
                </a:rPr>
                <a:t> </a:t>
              </a:r>
              <a:r>
                <a:rPr kumimoji="0" lang="en-US" sz="1000" b="0" i="0" u="none" strike="noStrike" kern="1200" cap="none" spc="0" normalizeH="0" baseline="0" noProof="0" dirty="0" err="1">
                  <a:ln>
                    <a:noFill/>
                  </a:ln>
                  <a:solidFill>
                    <a:srgbClr val="DFB235"/>
                  </a:solidFill>
                  <a:effectLst/>
                  <a:uLnTx/>
                  <a:uFillTx/>
                  <a:latin typeface="Kuro Medium" panose="00000600000000000000" pitchFamily="50" charset="0"/>
                  <a:ea typeface="Verdana" panose="020B0604030504040204" pitchFamily="34" charset="0"/>
                  <a:cs typeface="Arial" panose="020B0604020202020204" pitchFamily="34" charset="0"/>
                </a:rPr>
                <a:t>tư</a:t>
              </a:r>
              <a:r>
                <a:rPr kumimoji="0" lang="en-US" sz="1000" b="0" i="0" u="none" strike="noStrike" kern="1200" cap="none" spc="0" normalizeH="0" baseline="0" noProof="0" dirty="0">
                  <a:ln>
                    <a:noFill/>
                  </a:ln>
                  <a:solidFill>
                    <a:srgbClr val="DFB235"/>
                  </a:solidFill>
                  <a:effectLst/>
                  <a:uLnTx/>
                  <a:uFillTx/>
                  <a:latin typeface="Kuro Medium" panose="00000600000000000000" pitchFamily="50" charset="0"/>
                  <a:ea typeface="Verdana" panose="020B0604030504040204" pitchFamily="34" charset="0"/>
                  <a:cs typeface="Arial" panose="020B0604020202020204" pitchFamily="34" charset="0"/>
                </a:rPr>
                <a:t> </a:t>
              </a:r>
              <a:r>
                <a:rPr kumimoji="0" lang="en-US" sz="1000" b="0" i="0" u="none" strike="noStrike" kern="1200" cap="none" spc="0" normalizeH="0" baseline="0" noProof="0" dirty="0" err="1">
                  <a:ln>
                    <a:noFill/>
                  </a:ln>
                  <a:solidFill>
                    <a:srgbClr val="DFB235"/>
                  </a:solidFill>
                  <a:effectLst/>
                  <a:uLnTx/>
                  <a:uFillTx/>
                  <a:latin typeface="Kuro Medium" panose="00000600000000000000" pitchFamily="50" charset="0"/>
                  <a:ea typeface="Verdana" panose="020B0604030504040204" pitchFamily="34" charset="0"/>
                  <a:cs typeface="Arial" panose="020B0604020202020204" pitchFamily="34" charset="0"/>
                </a:rPr>
                <a:t>ước</a:t>
              </a:r>
              <a:r>
                <a:rPr kumimoji="0" lang="en-US" sz="1000" b="0" i="0" u="none" strike="noStrike" kern="1200" cap="none" spc="0" normalizeH="0" baseline="0" noProof="0" dirty="0">
                  <a:ln>
                    <a:noFill/>
                  </a:ln>
                  <a:solidFill>
                    <a:srgbClr val="DFB235"/>
                  </a:solidFill>
                  <a:effectLst/>
                  <a:uLnTx/>
                  <a:uFillTx/>
                  <a:latin typeface="Kuro Medium" panose="00000600000000000000" pitchFamily="50" charset="0"/>
                  <a:ea typeface="Verdana" panose="020B0604030504040204" pitchFamily="34" charset="0"/>
                  <a:cs typeface="Arial" panose="020B0604020202020204" pitchFamily="34" charset="0"/>
                </a:rPr>
                <a:t> </a:t>
              </a:r>
              <a:r>
                <a:rPr kumimoji="0" lang="en-US" sz="1000" b="0" i="0" u="none" strike="noStrike" kern="1200" cap="none" spc="0" normalizeH="0" baseline="0" noProof="0" dirty="0" err="1">
                  <a:ln>
                    <a:noFill/>
                  </a:ln>
                  <a:solidFill>
                    <a:srgbClr val="DFB235"/>
                  </a:solidFill>
                  <a:effectLst/>
                  <a:uLnTx/>
                  <a:uFillTx/>
                  <a:latin typeface="Kuro Medium" panose="00000600000000000000" pitchFamily="50" charset="0"/>
                  <a:ea typeface="Verdana" panose="020B0604030504040204" pitchFamily="34" charset="0"/>
                  <a:cs typeface="Arial" panose="020B0604020202020204" pitchFamily="34" charset="0"/>
                </a:rPr>
                <a:t>ngoài</a:t>
              </a:r>
              <a:endParaRPr kumimoji="0" lang="en-US" sz="1000" b="0" i="0" u="none" strike="noStrike" kern="1200" cap="none" spc="0" normalizeH="0" baseline="0" noProof="0" dirty="0">
                <a:ln>
                  <a:noFill/>
                </a:ln>
                <a:solidFill>
                  <a:srgbClr val="DFB235"/>
                </a:solidFill>
                <a:effectLst/>
                <a:uLnTx/>
                <a:uFillTx/>
                <a:latin typeface="Kuro Medium" panose="00000600000000000000" pitchFamily="50" charset="0"/>
                <a:ea typeface="Verdana" panose="020B0604030504040204" pitchFamily="34" charset="0"/>
                <a:cs typeface="Arial" panose="020B0604020202020204" pitchFamily="34" charset="0"/>
              </a:endParaRPr>
            </a:p>
          </p:txBody>
        </p:sp>
        <p:sp>
          <p:nvSpPr>
            <p:cNvPr id="250" name="Title 2">
              <a:extLst>
                <a:ext uri="{FF2B5EF4-FFF2-40B4-BE49-F238E27FC236}">
                  <a16:creationId xmlns:a16="http://schemas.microsoft.com/office/drawing/2014/main" id="{413050EA-2ABF-EBFA-84A8-BD47F29B8E66}"/>
                </a:ext>
              </a:extLst>
            </p:cNvPr>
            <p:cNvSpPr txBox="1">
              <a:spLocks/>
            </p:cNvSpPr>
            <p:nvPr/>
          </p:nvSpPr>
          <p:spPr>
            <a:xfrm>
              <a:off x="6816773" y="1538528"/>
              <a:ext cx="1333037" cy="2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1000" b="0" i="0" u="none" strike="noStrike" kern="1200" cap="none" spc="0" normalizeH="0" baseline="0" noProof="0" dirty="0" err="1">
                  <a:ln>
                    <a:noFill/>
                  </a:ln>
                  <a:solidFill>
                    <a:srgbClr val="E7E6E6">
                      <a:lumMod val="50000"/>
                    </a:srgbClr>
                  </a:solidFill>
                  <a:effectLst/>
                  <a:uLnTx/>
                  <a:uFillTx/>
                  <a:latin typeface="Kuro Medium" panose="00000600000000000000" pitchFamily="50" charset="0"/>
                  <a:ea typeface="Verdana" panose="020B0604030504040204" pitchFamily="34" charset="0"/>
                  <a:cs typeface="Arial" panose="020B0604020202020204" pitchFamily="34" charset="0"/>
                </a:rPr>
                <a:t>Nhà</a:t>
              </a:r>
              <a:r>
                <a:rPr kumimoji="0" lang="en-US" sz="1000" b="0" i="0" u="none" strike="noStrike" kern="1200" cap="none" spc="0" normalizeH="0" baseline="0" noProof="0" dirty="0">
                  <a:ln>
                    <a:noFill/>
                  </a:ln>
                  <a:solidFill>
                    <a:srgbClr val="E7E6E6">
                      <a:lumMod val="50000"/>
                    </a:srgbClr>
                  </a:solidFill>
                  <a:effectLst/>
                  <a:uLnTx/>
                  <a:uFillTx/>
                  <a:latin typeface="Kuro Medium" panose="00000600000000000000" pitchFamily="50" charset="0"/>
                  <a:ea typeface="Verdana" panose="020B0604030504040204" pitchFamily="34" charset="0"/>
                  <a:cs typeface="Arial" panose="020B0604020202020204" pitchFamily="34" charset="0"/>
                </a:rPr>
                <a:t> </a:t>
              </a:r>
              <a:r>
                <a:rPr kumimoji="0" lang="en-US" sz="1000" b="0" i="0" u="none" strike="noStrike" kern="1200" cap="none" spc="0" normalizeH="0" baseline="0" noProof="0" dirty="0" err="1">
                  <a:ln>
                    <a:noFill/>
                  </a:ln>
                  <a:solidFill>
                    <a:srgbClr val="E7E6E6">
                      <a:lumMod val="50000"/>
                    </a:srgbClr>
                  </a:solidFill>
                  <a:effectLst/>
                  <a:uLnTx/>
                  <a:uFillTx/>
                  <a:latin typeface="Kuro Medium" panose="00000600000000000000" pitchFamily="50" charset="0"/>
                  <a:ea typeface="Verdana" panose="020B0604030504040204" pitchFamily="34" charset="0"/>
                  <a:cs typeface="Arial" panose="020B0604020202020204" pitchFamily="34" charset="0"/>
                </a:rPr>
                <a:t>đầu</a:t>
              </a:r>
              <a:r>
                <a:rPr kumimoji="0" lang="en-US" sz="1000" b="0" i="0" u="none" strike="noStrike" kern="1200" cap="none" spc="0" normalizeH="0" baseline="0" noProof="0" dirty="0">
                  <a:ln>
                    <a:noFill/>
                  </a:ln>
                  <a:solidFill>
                    <a:srgbClr val="E7E6E6">
                      <a:lumMod val="50000"/>
                    </a:srgbClr>
                  </a:solidFill>
                  <a:effectLst/>
                  <a:uLnTx/>
                  <a:uFillTx/>
                  <a:latin typeface="Kuro Medium" panose="00000600000000000000" pitchFamily="50" charset="0"/>
                  <a:ea typeface="Verdana" panose="020B0604030504040204" pitchFamily="34" charset="0"/>
                  <a:cs typeface="Arial" panose="020B0604020202020204" pitchFamily="34" charset="0"/>
                </a:rPr>
                <a:t> </a:t>
              </a:r>
              <a:r>
                <a:rPr kumimoji="0" lang="en-US" sz="1000" b="0" i="0" u="none" strike="noStrike" kern="1200" cap="none" spc="0" normalizeH="0" baseline="0" noProof="0" dirty="0" err="1">
                  <a:ln>
                    <a:noFill/>
                  </a:ln>
                  <a:solidFill>
                    <a:srgbClr val="E7E6E6">
                      <a:lumMod val="50000"/>
                    </a:srgbClr>
                  </a:solidFill>
                  <a:effectLst/>
                  <a:uLnTx/>
                  <a:uFillTx/>
                  <a:latin typeface="Kuro Medium" panose="00000600000000000000" pitchFamily="50" charset="0"/>
                  <a:ea typeface="Verdana" panose="020B0604030504040204" pitchFamily="34" charset="0"/>
                  <a:cs typeface="Arial" panose="020B0604020202020204" pitchFamily="34" charset="0"/>
                </a:rPr>
                <a:t>tư</a:t>
              </a:r>
              <a:r>
                <a:rPr kumimoji="0" lang="en-US" sz="1000" b="0" i="0" u="none" strike="noStrike" kern="1200" cap="none" spc="0" normalizeH="0" baseline="0" noProof="0" dirty="0">
                  <a:ln>
                    <a:noFill/>
                  </a:ln>
                  <a:solidFill>
                    <a:srgbClr val="E7E6E6">
                      <a:lumMod val="50000"/>
                    </a:srgbClr>
                  </a:solidFill>
                  <a:effectLst/>
                  <a:uLnTx/>
                  <a:uFillTx/>
                  <a:latin typeface="Kuro Medium" panose="00000600000000000000" pitchFamily="50" charset="0"/>
                  <a:ea typeface="Verdana" panose="020B0604030504040204" pitchFamily="34" charset="0"/>
                  <a:cs typeface="Arial" panose="020B0604020202020204" pitchFamily="34" charset="0"/>
                </a:rPr>
                <a:t> </a:t>
              </a:r>
              <a:r>
                <a:rPr kumimoji="0" lang="en-US" sz="1000" b="0" i="0" u="none" strike="noStrike" kern="1200" cap="none" spc="0" normalizeH="0" baseline="0" noProof="0" dirty="0" err="1">
                  <a:ln>
                    <a:noFill/>
                  </a:ln>
                  <a:solidFill>
                    <a:srgbClr val="E7E6E6">
                      <a:lumMod val="50000"/>
                    </a:srgbClr>
                  </a:solidFill>
                  <a:effectLst/>
                  <a:uLnTx/>
                  <a:uFillTx/>
                  <a:latin typeface="Kuro Medium" panose="00000600000000000000" pitchFamily="50" charset="0"/>
                  <a:ea typeface="Verdana" panose="020B0604030504040204" pitchFamily="34" charset="0"/>
                  <a:cs typeface="Arial" panose="020B0604020202020204" pitchFamily="34" charset="0"/>
                </a:rPr>
                <a:t>trong</a:t>
              </a:r>
              <a:r>
                <a:rPr kumimoji="0" lang="en-US" sz="1000" b="0" i="0" u="none" strike="noStrike" kern="1200" cap="none" spc="0" normalizeH="0" baseline="0" noProof="0" dirty="0">
                  <a:ln>
                    <a:noFill/>
                  </a:ln>
                  <a:solidFill>
                    <a:srgbClr val="E7E6E6">
                      <a:lumMod val="50000"/>
                    </a:srgbClr>
                  </a:solidFill>
                  <a:effectLst/>
                  <a:uLnTx/>
                  <a:uFillTx/>
                  <a:latin typeface="Kuro Medium" panose="00000600000000000000" pitchFamily="50" charset="0"/>
                  <a:ea typeface="Verdana" panose="020B0604030504040204" pitchFamily="34" charset="0"/>
                  <a:cs typeface="Arial" panose="020B0604020202020204" pitchFamily="34" charset="0"/>
                </a:rPr>
                <a:t> </a:t>
              </a:r>
              <a:r>
                <a:rPr kumimoji="0" lang="en-US" sz="1000" b="0" i="0" u="none" strike="noStrike" kern="1200" cap="none" spc="0" normalizeH="0" baseline="0" noProof="0" dirty="0" err="1">
                  <a:ln>
                    <a:noFill/>
                  </a:ln>
                  <a:solidFill>
                    <a:srgbClr val="E7E6E6">
                      <a:lumMod val="50000"/>
                    </a:srgbClr>
                  </a:solidFill>
                  <a:effectLst/>
                  <a:uLnTx/>
                  <a:uFillTx/>
                  <a:latin typeface="Kuro Medium" panose="00000600000000000000" pitchFamily="50" charset="0"/>
                  <a:ea typeface="Verdana" panose="020B0604030504040204" pitchFamily="34" charset="0"/>
                  <a:cs typeface="Arial" panose="020B0604020202020204" pitchFamily="34" charset="0"/>
                </a:rPr>
                <a:t>nước</a:t>
              </a:r>
              <a:endParaRPr kumimoji="0" lang="en-US" sz="1000" b="0" i="0" u="none" strike="noStrike" kern="1200" cap="none" spc="0" normalizeH="0" baseline="0" noProof="0" dirty="0">
                <a:ln>
                  <a:noFill/>
                </a:ln>
                <a:solidFill>
                  <a:srgbClr val="E7E6E6">
                    <a:lumMod val="50000"/>
                  </a:srgbClr>
                </a:solidFill>
                <a:effectLst/>
                <a:uLnTx/>
                <a:uFillTx/>
                <a:latin typeface="Kuro Medium" panose="00000600000000000000" pitchFamily="50" charset="0"/>
                <a:ea typeface="Verdana" panose="020B0604030504040204" pitchFamily="34" charset="0"/>
                <a:cs typeface="Arial" panose="020B0604020202020204" pitchFamily="34" charset="0"/>
              </a:endParaRPr>
            </a:p>
          </p:txBody>
        </p:sp>
        <p:sp>
          <p:nvSpPr>
            <p:cNvPr id="251" name="Title 2">
              <a:extLst>
                <a:ext uri="{FF2B5EF4-FFF2-40B4-BE49-F238E27FC236}">
                  <a16:creationId xmlns:a16="http://schemas.microsoft.com/office/drawing/2014/main" id="{8FE3D73D-DE0A-3A18-DC28-B528F08DFA79}"/>
                </a:ext>
              </a:extLst>
            </p:cNvPr>
            <p:cNvSpPr txBox="1">
              <a:spLocks/>
            </p:cNvSpPr>
            <p:nvPr/>
          </p:nvSpPr>
          <p:spPr>
            <a:xfrm>
              <a:off x="3517283" y="1295701"/>
              <a:ext cx="1711751" cy="2399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1000" b="0" i="0" u="none" strike="noStrike" kern="1200" cap="none" spc="0" normalizeH="0" baseline="0" noProof="0" dirty="0" err="1">
                  <a:ln>
                    <a:noFill/>
                  </a:ln>
                  <a:solidFill>
                    <a:srgbClr val="27673B"/>
                  </a:solidFill>
                  <a:effectLst/>
                  <a:uLnTx/>
                  <a:uFillTx/>
                  <a:latin typeface="Kuro Medium" panose="00000600000000000000" pitchFamily="50" charset="0"/>
                  <a:ea typeface="Verdana" panose="020B0604030504040204" pitchFamily="34" charset="0"/>
                  <a:cs typeface="Arial" panose="020B0604020202020204" pitchFamily="34" charset="0"/>
                </a:rPr>
                <a:t>Ngân</a:t>
              </a:r>
              <a:r>
                <a:rPr kumimoji="0" lang="en-US" sz="1000" b="0" i="0" u="none" strike="noStrike" kern="1200" cap="none" spc="0" normalizeH="0" baseline="0" noProof="0" dirty="0">
                  <a:ln>
                    <a:noFill/>
                  </a:ln>
                  <a:solidFill>
                    <a:srgbClr val="27673B"/>
                  </a:solidFill>
                  <a:effectLst/>
                  <a:uLnTx/>
                  <a:uFillTx/>
                  <a:latin typeface="Kuro Medium" panose="00000600000000000000" pitchFamily="50" charset="0"/>
                  <a:ea typeface="Verdana" panose="020B0604030504040204" pitchFamily="34" charset="0"/>
                  <a:cs typeface="Arial" panose="020B0604020202020204" pitchFamily="34" charset="0"/>
                </a:rPr>
                <a:t> </a:t>
              </a:r>
              <a:r>
                <a:rPr kumimoji="0" lang="en-US" sz="1000" b="0" i="0" u="none" strike="noStrike" kern="1200" cap="none" spc="0" normalizeH="0" baseline="0" noProof="0" dirty="0" err="1">
                  <a:ln>
                    <a:noFill/>
                  </a:ln>
                  <a:solidFill>
                    <a:srgbClr val="27673B"/>
                  </a:solidFill>
                  <a:effectLst/>
                  <a:uLnTx/>
                  <a:uFillTx/>
                  <a:latin typeface="Kuro Medium" panose="00000600000000000000" pitchFamily="50" charset="0"/>
                  <a:ea typeface="Verdana" panose="020B0604030504040204" pitchFamily="34" charset="0"/>
                  <a:cs typeface="Arial" panose="020B0604020202020204" pitchFamily="34" charset="0"/>
                </a:rPr>
                <a:t>hàng</a:t>
              </a:r>
              <a:r>
                <a:rPr kumimoji="0" lang="en-US" sz="1000" b="0" i="0" u="none" strike="noStrike" kern="1200" cap="none" spc="0" normalizeH="0" baseline="0" noProof="0" dirty="0">
                  <a:ln>
                    <a:noFill/>
                  </a:ln>
                  <a:solidFill>
                    <a:srgbClr val="27673B"/>
                  </a:solidFill>
                  <a:effectLst/>
                  <a:uLnTx/>
                  <a:uFillTx/>
                  <a:latin typeface="Kuro Medium" panose="00000600000000000000" pitchFamily="50" charset="0"/>
                  <a:ea typeface="Verdana" panose="020B0604030504040204" pitchFamily="34" charset="0"/>
                  <a:cs typeface="Arial" panose="020B0604020202020204" pitchFamily="34" charset="0"/>
                </a:rPr>
                <a:t> </a:t>
              </a:r>
              <a:r>
                <a:rPr kumimoji="0" lang="en-US" sz="1000" b="0" i="0" u="none" strike="noStrike" kern="1200" cap="none" spc="0" normalizeH="0" baseline="0" noProof="0" dirty="0" err="1">
                  <a:ln>
                    <a:noFill/>
                  </a:ln>
                  <a:solidFill>
                    <a:srgbClr val="27673B"/>
                  </a:solidFill>
                  <a:effectLst/>
                  <a:uLnTx/>
                  <a:uFillTx/>
                  <a:latin typeface="Kuro Medium" panose="00000600000000000000" pitchFamily="50" charset="0"/>
                  <a:ea typeface="Verdana" panose="020B0604030504040204" pitchFamily="34" charset="0"/>
                  <a:cs typeface="Arial" panose="020B0604020202020204" pitchFamily="34" charset="0"/>
                </a:rPr>
                <a:t>Nhà</a:t>
              </a:r>
              <a:r>
                <a:rPr kumimoji="0" lang="en-US" sz="1000" b="0" i="0" u="none" strike="noStrike" kern="1200" cap="none" spc="0" normalizeH="0" baseline="0" noProof="0" dirty="0">
                  <a:ln>
                    <a:noFill/>
                  </a:ln>
                  <a:solidFill>
                    <a:srgbClr val="27673B"/>
                  </a:solidFill>
                  <a:effectLst/>
                  <a:uLnTx/>
                  <a:uFillTx/>
                  <a:latin typeface="Kuro Medium" panose="00000600000000000000" pitchFamily="50" charset="0"/>
                  <a:ea typeface="Verdana" panose="020B0604030504040204" pitchFamily="34" charset="0"/>
                  <a:cs typeface="Arial" panose="020B0604020202020204" pitchFamily="34" charset="0"/>
                </a:rPr>
                <a:t> </a:t>
              </a:r>
              <a:r>
                <a:rPr kumimoji="0" lang="en-US" sz="1000" b="0" i="0" u="none" strike="noStrike" kern="1200" cap="none" spc="0" normalizeH="0" baseline="0" noProof="0" dirty="0" err="1">
                  <a:ln>
                    <a:noFill/>
                  </a:ln>
                  <a:solidFill>
                    <a:srgbClr val="27673B"/>
                  </a:solidFill>
                  <a:effectLst/>
                  <a:uLnTx/>
                  <a:uFillTx/>
                  <a:latin typeface="Kuro Medium" panose="00000600000000000000" pitchFamily="50" charset="0"/>
                  <a:ea typeface="Verdana" panose="020B0604030504040204" pitchFamily="34" charset="0"/>
                  <a:cs typeface="Arial" panose="020B0604020202020204" pitchFamily="34" charset="0"/>
                </a:rPr>
                <a:t>nước</a:t>
              </a:r>
              <a:endParaRPr kumimoji="0" lang="en-US" sz="1000" b="0" i="0" u="none" strike="noStrike" kern="1200" cap="none" spc="0" normalizeH="0" baseline="0" noProof="0" dirty="0">
                <a:ln>
                  <a:noFill/>
                </a:ln>
                <a:solidFill>
                  <a:srgbClr val="27673B"/>
                </a:solidFill>
                <a:effectLst/>
                <a:uLnTx/>
                <a:uFillTx/>
                <a:latin typeface="Kuro Medium" panose="00000600000000000000" pitchFamily="50" charset="0"/>
                <a:ea typeface="Verdana" panose="020B0604030504040204" pitchFamily="34" charset="0"/>
                <a:cs typeface="Arial" panose="020B0604020202020204" pitchFamily="34" charset="0"/>
              </a:endParaRPr>
            </a:p>
          </p:txBody>
        </p:sp>
        <p:sp>
          <p:nvSpPr>
            <p:cNvPr id="252" name="Title 2">
              <a:extLst>
                <a:ext uri="{FF2B5EF4-FFF2-40B4-BE49-F238E27FC236}">
                  <a16:creationId xmlns:a16="http://schemas.microsoft.com/office/drawing/2014/main" id="{FBFB0CBE-A30A-0A0E-673D-7B0A0441A31C}"/>
                </a:ext>
              </a:extLst>
            </p:cNvPr>
            <p:cNvSpPr txBox="1">
              <a:spLocks/>
            </p:cNvSpPr>
            <p:nvPr/>
          </p:nvSpPr>
          <p:spPr>
            <a:xfrm>
              <a:off x="5141084" y="1319604"/>
              <a:ext cx="1044000" cy="2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1000" b="0" i="0" u="none" strike="noStrike" kern="1200" cap="none" spc="0" normalizeH="0" baseline="0" noProof="0" dirty="0">
                  <a:ln>
                    <a:noFill/>
                  </a:ln>
                  <a:solidFill>
                    <a:srgbClr val="8DC63F"/>
                  </a:solidFill>
                  <a:effectLst/>
                  <a:uLnTx/>
                  <a:uFillTx/>
                  <a:latin typeface="Kuro Medium" panose="00000600000000000000" pitchFamily="50" charset="0"/>
                  <a:ea typeface="Verdana" panose="020B0604030504040204" pitchFamily="34" charset="0"/>
                  <a:cs typeface="Arial" panose="020B0604020202020204" pitchFamily="34" charset="0"/>
                </a:rPr>
                <a:t>Mizuho</a:t>
              </a:r>
            </a:p>
          </p:txBody>
        </p:sp>
        <p:sp>
          <p:nvSpPr>
            <p:cNvPr id="253" name="Title 2">
              <a:extLst>
                <a:ext uri="{FF2B5EF4-FFF2-40B4-BE49-F238E27FC236}">
                  <a16:creationId xmlns:a16="http://schemas.microsoft.com/office/drawing/2014/main" id="{ADF43435-4F77-835F-FC0E-9172976DFB17}"/>
                </a:ext>
              </a:extLst>
            </p:cNvPr>
            <p:cNvSpPr txBox="1">
              <a:spLocks/>
            </p:cNvSpPr>
            <p:nvPr/>
          </p:nvSpPr>
          <p:spPr>
            <a:xfrm>
              <a:off x="2713910" y="1573527"/>
              <a:ext cx="1711751" cy="4494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1000" b="0" i="0" u="none" strike="noStrike" kern="1200" cap="none" spc="0" normalizeH="0" baseline="0" noProof="0" dirty="0" err="1">
                  <a:ln>
                    <a:noFill/>
                  </a:ln>
                  <a:solidFill>
                    <a:prstClr val="black">
                      <a:lumMod val="75000"/>
                      <a:lumOff val="25000"/>
                    </a:prstClr>
                  </a:solidFill>
                  <a:effectLst/>
                  <a:uLnTx/>
                  <a:uFillTx/>
                  <a:latin typeface="Kuro Medium" panose="00000600000000000000" pitchFamily="50" charset="0"/>
                  <a:ea typeface="Verdana" panose="020B0604030504040204" pitchFamily="34" charset="0"/>
                  <a:cs typeface="Arial" panose="020B0604020202020204" pitchFamily="34" charset="0"/>
                </a:rPr>
                <a:t>Cổ</a:t>
              </a:r>
              <a:r>
                <a:rPr kumimoji="0" lang="en-US" sz="1000" b="0" i="0" u="none" strike="noStrike" kern="1200" cap="none" spc="0" normalizeH="0" baseline="0" noProof="0" dirty="0">
                  <a:ln>
                    <a:noFill/>
                  </a:ln>
                  <a:solidFill>
                    <a:prstClr val="black">
                      <a:lumMod val="75000"/>
                      <a:lumOff val="25000"/>
                    </a:prstClr>
                  </a:solidFill>
                  <a:effectLst/>
                  <a:uLnTx/>
                  <a:uFillTx/>
                  <a:latin typeface="Kuro Medium" panose="00000600000000000000" pitchFamily="50" charset="0"/>
                  <a:ea typeface="Verdana" panose="020B0604030504040204" pitchFamily="34" charset="0"/>
                  <a:cs typeface="Arial" panose="020B0604020202020204" pitchFamily="34" charset="0"/>
                </a:rPr>
                <a:t> </a:t>
              </a:r>
              <a:r>
                <a:rPr kumimoji="0" lang="en-US" sz="1000" b="0" i="0" u="none" strike="noStrike" kern="1200" cap="none" spc="0" normalizeH="0" baseline="0" noProof="0" dirty="0" err="1">
                  <a:ln>
                    <a:noFill/>
                  </a:ln>
                  <a:solidFill>
                    <a:prstClr val="black">
                      <a:lumMod val="75000"/>
                      <a:lumOff val="25000"/>
                    </a:prstClr>
                  </a:solidFill>
                  <a:effectLst/>
                  <a:uLnTx/>
                  <a:uFillTx/>
                  <a:latin typeface="Kuro Medium" panose="00000600000000000000" pitchFamily="50" charset="0"/>
                  <a:ea typeface="Verdana" panose="020B0604030504040204" pitchFamily="34" charset="0"/>
                  <a:cs typeface="Arial" panose="020B0604020202020204" pitchFamily="34" charset="0"/>
                </a:rPr>
                <a:t>phần</a:t>
              </a:r>
              <a:r>
                <a:rPr kumimoji="0" lang="en-US" sz="1000" b="0" i="0" u="none" strike="noStrike" kern="1200" cap="none" spc="0" normalizeH="0" baseline="0" noProof="0" dirty="0">
                  <a:ln>
                    <a:noFill/>
                  </a:ln>
                  <a:solidFill>
                    <a:prstClr val="black">
                      <a:lumMod val="75000"/>
                      <a:lumOff val="25000"/>
                    </a:prstClr>
                  </a:solidFill>
                  <a:effectLst/>
                  <a:uLnTx/>
                  <a:uFillTx/>
                  <a:latin typeface="Kuro Medium" panose="00000600000000000000" pitchFamily="50" charset="0"/>
                  <a:ea typeface="Verdana" panose="020B0604030504040204" pitchFamily="34" charset="0"/>
                  <a:cs typeface="Arial" panose="020B0604020202020204" pitchFamily="34" charset="0"/>
                </a:rPr>
                <a:t> </a:t>
              </a:r>
              <a:r>
                <a:rPr kumimoji="0" lang="en-US" sz="1000" b="0" i="0" u="none" strike="noStrike" kern="1200" cap="none" spc="0" normalizeH="0" baseline="30000" noProof="0" dirty="0">
                  <a:ln>
                    <a:noFill/>
                  </a:ln>
                  <a:solidFill>
                    <a:prstClr val="black">
                      <a:lumMod val="75000"/>
                      <a:lumOff val="25000"/>
                    </a:prstClr>
                  </a:solidFill>
                  <a:effectLst/>
                  <a:uLnTx/>
                  <a:uFillTx/>
                  <a:latin typeface="Kuro Medium" panose="00000600000000000000" pitchFamily="50" charset="0"/>
                  <a:ea typeface="Verdana" panose="020B0604030504040204" pitchFamily="34" charset="0"/>
                  <a:cs typeface="Arial" panose="020B0604020202020204" pitchFamily="34" charset="0"/>
                </a:rPr>
                <a:t>(1)</a:t>
              </a:r>
            </a:p>
          </p:txBody>
        </p:sp>
        <p:cxnSp>
          <p:nvCxnSpPr>
            <p:cNvPr id="254" name="Straight Connector 253">
              <a:extLst>
                <a:ext uri="{FF2B5EF4-FFF2-40B4-BE49-F238E27FC236}">
                  <a16:creationId xmlns:a16="http://schemas.microsoft.com/office/drawing/2014/main" id="{191AB7CA-2E96-A503-635E-CA89F02915A3}"/>
                </a:ext>
              </a:extLst>
            </p:cNvPr>
            <p:cNvCxnSpPr>
              <a:cxnSpLocks/>
            </p:cNvCxnSpPr>
            <p:nvPr/>
          </p:nvCxnSpPr>
          <p:spPr>
            <a:xfrm>
              <a:off x="6712826" y="1652953"/>
              <a:ext cx="1705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5" name="Connector: Elbow 254">
              <a:extLst>
                <a:ext uri="{FF2B5EF4-FFF2-40B4-BE49-F238E27FC236}">
                  <a16:creationId xmlns:a16="http://schemas.microsoft.com/office/drawing/2014/main" id="{96E8B8C6-877A-C4AA-F18A-8CBE4533A470}"/>
                </a:ext>
              </a:extLst>
            </p:cNvPr>
            <p:cNvCxnSpPr>
              <a:cxnSpLocks/>
            </p:cNvCxnSpPr>
            <p:nvPr/>
          </p:nvCxnSpPr>
          <p:spPr>
            <a:xfrm flipV="1">
              <a:off x="6054340" y="1463613"/>
              <a:ext cx="111220" cy="92575"/>
            </a:xfrm>
            <a:prstGeom prst="bentConnector3">
              <a:avLst>
                <a:gd name="adj1" fmla="val 328"/>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58" name="Rectangle 257">
            <a:extLst>
              <a:ext uri="{FF2B5EF4-FFF2-40B4-BE49-F238E27FC236}">
                <a16:creationId xmlns:a16="http://schemas.microsoft.com/office/drawing/2014/main" id="{FA3A9A24-4A76-C870-691C-A1806D9621BB}"/>
              </a:ext>
            </a:extLst>
          </p:cNvPr>
          <p:cNvSpPr/>
          <p:nvPr/>
        </p:nvSpPr>
        <p:spPr>
          <a:xfrm>
            <a:off x="10926143" y="4874946"/>
            <a:ext cx="959103" cy="69618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2"/>
              </a:solidFill>
              <a:effectLst/>
              <a:uLnTx/>
              <a:uFillTx/>
              <a:latin typeface="Calibri" panose="020F0502020204030204"/>
              <a:ea typeface="+mn-ea"/>
              <a:cs typeface="+mn-cs"/>
            </a:endParaRPr>
          </a:p>
        </p:txBody>
      </p:sp>
      <p:grpSp>
        <p:nvGrpSpPr>
          <p:cNvPr id="259" name="Group 258">
            <a:extLst>
              <a:ext uri="{FF2B5EF4-FFF2-40B4-BE49-F238E27FC236}">
                <a16:creationId xmlns:a16="http://schemas.microsoft.com/office/drawing/2014/main" id="{32E929B3-A453-3592-26A6-EEA30BBC8F99}"/>
              </a:ext>
            </a:extLst>
          </p:cNvPr>
          <p:cNvGrpSpPr/>
          <p:nvPr/>
        </p:nvGrpSpPr>
        <p:grpSpPr>
          <a:xfrm>
            <a:off x="436893" y="3144294"/>
            <a:ext cx="2560320" cy="398240"/>
            <a:chOff x="4456253" y="1294257"/>
            <a:chExt cx="2844000" cy="828000"/>
          </a:xfrm>
          <a:solidFill>
            <a:schemeClr val="accent4">
              <a:lumMod val="50000"/>
            </a:schemeClr>
          </a:solidFill>
        </p:grpSpPr>
        <p:sp>
          <p:nvSpPr>
            <p:cNvPr id="260" name="Rectangle: Rounded Corners 259">
              <a:extLst>
                <a:ext uri="{FF2B5EF4-FFF2-40B4-BE49-F238E27FC236}">
                  <a16:creationId xmlns:a16="http://schemas.microsoft.com/office/drawing/2014/main" id="{5FB2EDB1-72A9-B7E2-D520-94E981C5ADBA}"/>
                </a:ext>
              </a:extLst>
            </p:cNvPr>
            <p:cNvSpPr/>
            <p:nvPr/>
          </p:nvSpPr>
          <p:spPr>
            <a:xfrm>
              <a:off x="4456253" y="1294257"/>
              <a:ext cx="2844000" cy="828000"/>
            </a:xfrm>
            <a:prstGeom prst="roundRect">
              <a:avLst/>
            </a:prstGeom>
            <a:grp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7673B"/>
                </a:solidFill>
                <a:effectLst/>
                <a:uLnTx/>
                <a:uFillTx/>
                <a:latin typeface="Kuro Medium" panose="00000600000000000000" pitchFamily="50" charset="0"/>
                <a:ea typeface="+mn-ea"/>
                <a:cs typeface="+mn-cs"/>
              </a:endParaRPr>
            </a:p>
          </p:txBody>
        </p:sp>
        <p:sp>
          <p:nvSpPr>
            <p:cNvPr id="261" name="Rectangle: Rounded Corners 260">
              <a:extLst>
                <a:ext uri="{FF2B5EF4-FFF2-40B4-BE49-F238E27FC236}">
                  <a16:creationId xmlns:a16="http://schemas.microsoft.com/office/drawing/2014/main" id="{6290723A-0950-C3D6-5E4E-DE1E6A945342}"/>
                </a:ext>
              </a:extLst>
            </p:cNvPr>
            <p:cNvSpPr/>
            <p:nvPr/>
          </p:nvSpPr>
          <p:spPr>
            <a:xfrm>
              <a:off x="4479403" y="1321725"/>
              <a:ext cx="2789498" cy="761165"/>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Kuro Medium" panose="00000600000000000000" pitchFamily="50" charset="0"/>
                  <a:ea typeface="+mn-ea"/>
                  <a:cs typeface="+mn-cs"/>
                </a:rPr>
                <a:t>Ngân</a:t>
              </a:r>
              <a:r>
                <a:rPr kumimoji="0" lang="en-US" sz="1200" b="0" i="0" u="none" strike="noStrike" kern="1200" cap="none" spc="0" normalizeH="0" baseline="0" noProof="0" dirty="0">
                  <a:ln>
                    <a:noFill/>
                  </a:ln>
                  <a:solidFill>
                    <a:prstClr val="white"/>
                  </a:solidFill>
                  <a:effectLst/>
                  <a:uLnTx/>
                  <a:uFillTx/>
                  <a:latin typeface="Kuro Medium" panose="00000600000000000000" pitchFamily="50" charset="0"/>
                  <a:ea typeface="+mn-ea"/>
                  <a:cs typeface="+mn-cs"/>
                </a:rPr>
                <a:t> </a:t>
              </a:r>
              <a:r>
                <a:rPr kumimoji="0" lang="en-US" sz="1200" b="0" i="0" u="none" strike="noStrike" kern="1200" cap="none" spc="0" normalizeH="0" baseline="0" noProof="0" dirty="0" err="1">
                  <a:ln>
                    <a:noFill/>
                  </a:ln>
                  <a:solidFill>
                    <a:prstClr val="white"/>
                  </a:solidFill>
                  <a:effectLst/>
                  <a:uLnTx/>
                  <a:uFillTx/>
                  <a:latin typeface="Kuro Medium" panose="00000600000000000000" pitchFamily="50" charset="0"/>
                  <a:ea typeface="+mn-ea"/>
                  <a:cs typeface="+mn-cs"/>
                </a:rPr>
                <a:t>hàng</a:t>
              </a:r>
              <a:r>
                <a:rPr kumimoji="0" lang="en-US" sz="1200" b="0" i="0" u="none" strike="noStrike" kern="1200" cap="none" spc="0" normalizeH="0" baseline="0" noProof="0" dirty="0">
                  <a:ln>
                    <a:noFill/>
                  </a:ln>
                  <a:solidFill>
                    <a:prstClr val="white"/>
                  </a:solidFill>
                  <a:effectLst/>
                  <a:uLnTx/>
                  <a:uFillTx/>
                  <a:latin typeface="Kuro Medium" panose="00000600000000000000" pitchFamily="50" charset="0"/>
                  <a:ea typeface="+mn-ea"/>
                  <a:cs typeface="+mn-cs"/>
                </a:rPr>
                <a:t> </a:t>
              </a:r>
              <a:r>
                <a:rPr kumimoji="0" lang="en-US" sz="1200" b="0" i="0" u="none" strike="noStrike" kern="1200" cap="none" spc="0" normalizeH="0" baseline="0" noProof="0" dirty="0" err="1">
                  <a:ln>
                    <a:noFill/>
                  </a:ln>
                  <a:solidFill>
                    <a:prstClr val="white"/>
                  </a:solidFill>
                  <a:effectLst/>
                  <a:uLnTx/>
                  <a:uFillTx/>
                  <a:latin typeface="Kuro Medium" panose="00000600000000000000" pitchFamily="50" charset="0"/>
                  <a:ea typeface="+mn-ea"/>
                  <a:cs typeface="+mn-cs"/>
                </a:rPr>
                <a:t>bán</a:t>
              </a:r>
              <a:r>
                <a:rPr kumimoji="0" lang="en-US" sz="1200" b="0" i="0" u="none" strike="noStrike" kern="1200" cap="none" spc="0" normalizeH="0" baseline="0" noProof="0" dirty="0">
                  <a:ln>
                    <a:noFill/>
                  </a:ln>
                  <a:solidFill>
                    <a:prstClr val="white"/>
                  </a:solidFill>
                  <a:effectLst/>
                  <a:uLnTx/>
                  <a:uFillTx/>
                  <a:latin typeface="Kuro Medium" panose="00000600000000000000" pitchFamily="50" charset="0"/>
                  <a:ea typeface="+mn-ea"/>
                  <a:cs typeface="+mn-cs"/>
                </a:rPr>
                <a:t> </a:t>
              </a:r>
              <a:r>
                <a:rPr kumimoji="0" lang="en-US" sz="1200" b="0" i="0" u="none" strike="noStrike" kern="1200" cap="none" spc="0" normalizeH="0" baseline="0" noProof="0" dirty="0" err="1">
                  <a:ln>
                    <a:noFill/>
                  </a:ln>
                  <a:solidFill>
                    <a:prstClr val="white"/>
                  </a:solidFill>
                  <a:effectLst/>
                  <a:uLnTx/>
                  <a:uFillTx/>
                  <a:latin typeface="Kuro Medium" panose="00000600000000000000" pitchFamily="50" charset="0"/>
                  <a:ea typeface="+mn-ea"/>
                  <a:cs typeface="+mn-cs"/>
                </a:rPr>
                <a:t>lẻ</a:t>
              </a:r>
              <a:endParaRPr kumimoji="0" lang="en-US" sz="1200" b="0" i="0" u="none" strike="noStrike" kern="1200" cap="none" spc="0" normalizeH="0" baseline="0" noProof="0" dirty="0">
                <a:ln>
                  <a:noFill/>
                </a:ln>
                <a:solidFill>
                  <a:prstClr val="white"/>
                </a:solidFill>
                <a:effectLst/>
                <a:uLnTx/>
                <a:uFillTx/>
                <a:latin typeface="Kuro Medium" panose="000006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Kuro Medium" panose="00000600000000000000" pitchFamily="50" charset="0"/>
                </a:rPr>
                <a:t>(VCB)</a:t>
              </a:r>
              <a:endParaRPr kumimoji="0" lang="en-US" sz="1200" b="0" i="0" u="none" strike="noStrike" kern="1200" cap="none" spc="0" normalizeH="0" baseline="0" noProof="0" dirty="0">
                <a:ln>
                  <a:noFill/>
                </a:ln>
                <a:solidFill>
                  <a:prstClr val="white"/>
                </a:solidFill>
                <a:effectLst/>
                <a:uLnTx/>
                <a:uFillTx/>
                <a:latin typeface="Kuro Medium" panose="00000600000000000000" pitchFamily="50" charset="0"/>
                <a:ea typeface="+mn-ea"/>
                <a:cs typeface="+mn-cs"/>
              </a:endParaRPr>
            </a:p>
          </p:txBody>
        </p:sp>
      </p:grpSp>
      <p:grpSp>
        <p:nvGrpSpPr>
          <p:cNvPr id="262" name="Group 261">
            <a:extLst>
              <a:ext uri="{FF2B5EF4-FFF2-40B4-BE49-F238E27FC236}">
                <a16:creationId xmlns:a16="http://schemas.microsoft.com/office/drawing/2014/main" id="{5D433BAF-CFD6-9F0B-A8E1-EAB9891F7905}"/>
              </a:ext>
            </a:extLst>
          </p:cNvPr>
          <p:cNvGrpSpPr/>
          <p:nvPr/>
        </p:nvGrpSpPr>
        <p:grpSpPr>
          <a:xfrm>
            <a:off x="3097706" y="3144294"/>
            <a:ext cx="2560320" cy="398240"/>
            <a:chOff x="4456253" y="1294257"/>
            <a:chExt cx="2844000" cy="828000"/>
          </a:xfrm>
          <a:noFill/>
        </p:grpSpPr>
        <p:sp>
          <p:nvSpPr>
            <p:cNvPr id="263" name="Rectangle: Rounded Corners 262">
              <a:extLst>
                <a:ext uri="{FF2B5EF4-FFF2-40B4-BE49-F238E27FC236}">
                  <a16:creationId xmlns:a16="http://schemas.microsoft.com/office/drawing/2014/main" id="{E2C655CA-620C-9E56-9F9D-722873294158}"/>
                </a:ext>
              </a:extLst>
            </p:cNvPr>
            <p:cNvSpPr/>
            <p:nvPr/>
          </p:nvSpPr>
          <p:spPr>
            <a:xfrm>
              <a:off x="4456253" y="1294257"/>
              <a:ext cx="2844000" cy="828000"/>
            </a:xfrm>
            <a:prstGeom prst="roundRect">
              <a:avLst/>
            </a:prstGeom>
            <a:solidFill>
              <a:schemeClr val="accent2"/>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Kuro Medium" panose="00000600000000000000" pitchFamily="50" charset="0"/>
                <a:ea typeface="+mn-ea"/>
                <a:cs typeface="+mn-cs"/>
              </a:endParaRPr>
            </a:p>
          </p:txBody>
        </p:sp>
        <p:sp>
          <p:nvSpPr>
            <p:cNvPr id="264" name="Rectangle: Rounded Corners 263">
              <a:extLst>
                <a:ext uri="{FF2B5EF4-FFF2-40B4-BE49-F238E27FC236}">
                  <a16:creationId xmlns:a16="http://schemas.microsoft.com/office/drawing/2014/main" id="{A054AB6F-B0D8-A39F-073C-D155AB572CB6}"/>
                </a:ext>
              </a:extLst>
            </p:cNvPr>
            <p:cNvSpPr/>
            <p:nvPr/>
          </p:nvSpPr>
          <p:spPr>
            <a:xfrm>
              <a:off x="4479403" y="1321724"/>
              <a:ext cx="2789498" cy="761166"/>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Kuro Medium" panose="00000600000000000000" pitchFamily="50" charset="0"/>
                  <a:ea typeface="+mn-ea"/>
                  <a:cs typeface="+mn-cs"/>
                </a:rPr>
                <a:t>Ngân</a:t>
              </a:r>
              <a:r>
                <a:rPr kumimoji="0" lang="en-US" sz="1200" b="0" i="0" u="none" strike="noStrike" kern="1200" cap="none" spc="0" normalizeH="0" baseline="0" noProof="0" dirty="0">
                  <a:ln>
                    <a:noFill/>
                  </a:ln>
                  <a:solidFill>
                    <a:prstClr val="white"/>
                  </a:solidFill>
                  <a:effectLst/>
                  <a:uLnTx/>
                  <a:uFillTx/>
                  <a:latin typeface="Kuro Medium" panose="00000600000000000000" pitchFamily="50" charset="0"/>
                  <a:ea typeface="+mn-ea"/>
                  <a:cs typeface="+mn-cs"/>
                </a:rPr>
                <a:t> </a:t>
              </a:r>
              <a:r>
                <a:rPr kumimoji="0" lang="en-US" sz="1200" b="0" i="0" u="none" strike="noStrike" kern="1200" cap="none" spc="0" normalizeH="0" baseline="0" noProof="0" dirty="0" err="1">
                  <a:ln>
                    <a:noFill/>
                  </a:ln>
                  <a:solidFill>
                    <a:prstClr val="white"/>
                  </a:solidFill>
                  <a:effectLst/>
                  <a:uLnTx/>
                  <a:uFillTx/>
                  <a:latin typeface="Kuro Medium" panose="00000600000000000000" pitchFamily="50" charset="0"/>
                  <a:ea typeface="+mn-ea"/>
                  <a:cs typeface="+mn-cs"/>
                </a:rPr>
                <a:t>hàng</a:t>
              </a:r>
              <a:r>
                <a:rPr kumimoji="0" lang="en-US" sz="1200" b="0" i="0" u="none" strike="noStrike" kern="1200" cap="none" spc="0" normalizeH="0" baseline="0" noProof="0" dirty="0">
                  <a:ln>
                    <a:noFill/>
                  </a:ln>
                  <a:solidFill>
                    <a:prstClr val="white"/>
                  </a:solidFill>
                  <a:effectLst/>
                  <a:uLnTx/>
                  <a:uFillTx/>
                  <a:latin typeface="Kuro Medium" panose="00000600000000000000" pitchFamily="50" charset="0"/>
                  <a:ea typeface="+mn-ea"/>
                  <a:cs typeface="+mn-cs"/>
                </a:rPr>
                <a:t> </a:t>
              </a:r>
              <a:r>
                <a:rPr kumimoji="0" lang="en-US" sz="1200" b="0" i="0" u="none" strike="noStrike" kern="1200" cap="none" spc="0" normalizeH="0" baseline="0" noProof="0" dirty="0" err="1">
                  <a:ln>
                    <a:noFill/>
                  </a:ln>
                  <a:solidFill>
                    <a:prstClr val="white"/>
                  </a:solidFill>
                  <a:effectLst/>
                  <a:uLnTx/>
                  <a:uFillTx/>
                  <a:latin typeface="Kuro Medium" panose="00000600000000000000" pitchFamily="50" charset="0"/>
                  <a:ea typeface="+mn-ea"/>
                  <a:cs typeface="+mn-cs"/>
                </a:rPr>
                <a:t>bán</a:t>
              </a:r>
              <a:r>
                <a:rPr kumimoji="0" lang="en-US" sz="1200" b="0" i="0" u="none" strike="noStrike" kern="1200" cap="none" spc="0" normalizeH="0" baseline="0" noProof="0" dirty="0">
                  <a:ln>
                    <a:noFill/>
                  </a:ln>
                  <a:solidFill>
                    <a:prstClr val="white"/>
                  </a:solidFill>
                  <a:effectLst/>
                  <a:uLnTx/>
                  <a:uFillTx/>
                  <a:latin typeface="Kuro Medium" panose="00000600000000000000" pitchFamily="50" charset="0"/>
                  <a:ea typeface="+mn-ea"/>
                  <a:cs typeface="+mn-cs"/>
                </a:rPr>
                <a:t> </a:t>
              </a:r>
              <a:r>
                <a:rPr kumimoji="0" lang="en-US" sz="1200" b="0" i="0" u="none" strike="noStrike" kern="1200" cap="none" spc="0" normalizeH="0" baseline="0" noProof="0" dirty="0" err="1">
                  <a:ln>
                    <a:noFill/>
                  </a:ln>
                  <a:solidFill>
                    <a:prstClr val="white"/>
                  </a:solidFill>
                  <a:effectLst/>
                  <a:uLnTx/>
                  <a:uFillTx/>
                  <a:latin typeface="Kuro Medium" panose="00000600000000000000" pitchFamily="50" charset="0"/>
                  <a:ea typeface="+mn-ea"/>
                  <a:cs typeface="+mn-cs"/>
                </a:rPr>
                <a:t>buôn</a:t>
              </a:r>
              <a:endParaRPr kumimoji="0" lang="en-US" sz="1200" b="0" i="0" u="none" strike="noStrike" kern="1200" cap="none" spc="0" normalizeH="0" baseline="0" noProof="0" dirty="0">
                <a:ln>
                  <a:noFill/>
                </a:ln>
                <a:solidFill>
                  <a:prstClr val="white"/>
                </a:solidFill>
                <a:effectLst/>
                <a:uLnTx/>
                <a:uFillTx/>
                <a:latin typeface="Kuro Medium" panose="000006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Kuro Medium" panose="00000600000000000000" pitchFamily="50" charset="0"/>
                </a:rPr>
                <a:t>(VCB- VCBL)</a:t>
              </a:r>
              <a:endParaRPr kumimoji="0" lang="en-US" sz="1200" b="0" i="0" u="none" strike="noStrike" kern="1200" cap="none" spc="0" normalizeH="0" baseline="0" noProof="0" dirty="0">
                <a:ln>
                  <a:noFill/>
                </a:ln>
                <a:solidFill>
                  <a:prstClr val="white"/>
                </a:solidFill>
                <a:effectLst/>
                <a:uLnTx/>
                <a:uFillTx/>
                <a:latin typeface="Kuro Medium" panose="00000600000000000000" pitchFamily="50" charset="0"/>
                <a:ea typeface="+mn-ea"/>
                <a:cs typeface="+mn-cs"/>
              </a:endParaRPr>
            </a:p>
          </p:txBody>
        </p:sp>
      </p:grpSp>
      <p:sp>
        <p:nvSpPr>
          <p:cNvPr id="267" name="Rectangle 266">
            <a:extLst>
              <a:ext uri="{FF2B5EF4-FFF2-40B4-BE49-F238E27FC236}">
                <a16:creationId xmlns:a16="http://schemas.microsoft.com/office/drawing/2014/main" id="{D8548C67-DA44-1753-7B5D-9B3B1A2D58E0}"/>
              </a:ext>
            </a:extLst>
          </p:cNvPr>
          <p:cNvSpPr/>
          <p:nvPr/>
        </p:nvSpPr>
        <p:spPr bwMode="gray">
          <a:xfrm>
            <a:off x="3322259" y="5640346"/>
            <a:ext cx="2135401" cy="461665"/>
          </a:xfrm>
          <a:prstGeom prst="rect">
            <a:avLst/>
          </a:prstGeom>
          <a:noFill/>
          <a:ln w="9525">
            <a:noFill/>
            <a:miter lim="800000"/>
            <a:headEnd/>
            <a:tailEnd/>
          </a:ln>
        </p:spPr>
        <p:txBody>
          <a:bodyPr wrap="square" lIns="0" tIns="0" rIns="0" bIns="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Top 90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ngân</a:t>
            </a:r>
            <a:r>
              <a:rPr lang="en-US" sz="1000" b="1" dirty="0">
                <a:solidFill>
                  <a:srgbClr val="8DC63F"/>
                </a:solidFill>
                <a:latin typeface="Arial" panose="020B0604020202020204" pitchFamily="34" charset="0"/>
                <a:ea typeface="STKaiti"/>
                <a:cs typeface="Arial" panose="020B0604020202020204" pitchFamily="34" charset="0"/>
              </a:rPr>
              <a:t> </a:t>
            </a:r>
            <a:r>
              <a:rPr lang="en-US" sz="1000" b="1" dirty="0" err="1">
                <a:solidFill>
                  <a:srgbClr val="8DC63F"/>
                </a:solidFill>
                <a:latin typeface="Arial" panose="020B0604020202020204" pitchFamily="34" charset="0"/>
                <a:ea typeface="STKaiti"/>
                <a:cs typeface="Arial" panose="020B0604020202020204" pitchFamily="34" charset="0"/>
              </a:rPr>
              <a:t>hàng</a:t>
            </a:r>
            <a:r>
              <a:rPr lang="en-US" sz="1000" b="1" dirty="0">
                <a:solidFill>
                  <a:srgbClr val="8DC63F"/>
                </a:solidFill>
                <a:latin typeface="Arial" panose="020B0604020202020204" pitchFamily="34" charset="0"/>
                <a:ea typeface="STKaiti"/>
                <a:cs typeface="Arial" panose="020B0604020202020204" pitchFamily="34" charset="0"/>
              </a:rPr>
              <a:t> </a:t>
            </a:r>
            <a:r>
              <a:rPr lang="en-US" sz="1000" b="1" dirty="0" err="1">
                <a:solidFill>
                  <a:srgbClr val="8DC63F"/>
                </a:solidFill>
                <a:latin typeface="Arial" panose="020B0604020202020204" pitchFamily="34" charset="0"/>
                <a:ea typeface="STKaiti"/>
                <a:cs typeface="Arial" panose="020B0604020202020204" pitchFamily="34" charset="0"/>
              </a:rPr>
              <a:t>niêm</a:t>
            </a:r>
            <a:r>
              <a:rPr lang="en-US" sz="1000" b="1" dirty="0">
                <a:solidFill>
                  <a:srgbClr val="8DC63F"/>
                </a:solidFill>
                <a:latin typeface="Arial" panose="020B0604020202020204" pitchFamily="34" charset="0"/>
                <a:ea typeface="STKaiti"/>
                <a:cs typeface="Arial" panose="020B0604020202020204" pitchFamily="34" charset="0"/>
              </a:rPr>
              <a:t> </a:t>
            </a:r>
            <a:r>
              <a:rPr lang="en-US" sz="1000" b="1" dirty="0" err="1">
                <a:solidFill>
                  <a:srgbClr val="8DC63F"/>
                </a:solidFill>
                <a:latin typeface="Arial" panose="020B0604020202020204" pitchFamily="34" charset="0"/>
                <a:ea typeface="STKaiti"/>
                <a:cs typeface="Arial" panose="020B0604020202020204" pitchFamily="34" charset="0"/>
              </a:rPr>
              <a:t>yết</a:t>
            </a:r>
            <a:r>
              <a:rPr lang="en-US" sz="1000" b="1" dirty="0">
                <a:solidFill>
                  <a:srgbClr val="8DC63F"/>
                </a:solidFill>
                <a:latin typeface="Arial" panose="020B0604020202020204" pitchFamily="34" charset="0"/>
                <a:ea typeface="STKaiti"/>
                <a:cs typeface="Arial" panose="020B0604020202020204" pitchFamily="34" charset="0"/>
              </a:rPr>
              <a:t> </a:t>
            </a:r>
            <a:r>
              <a:rPr lang="en-US" sz="1000" b="1" dirty="0" err="1">
                <a:solidFill>
                  <a:srgbClr val="8DC63F"/>
                </a:solidFill>
                <a:latin typeface="Arial" panose="020B0604020202020204" pitchFamily="34" charset="0"/>
                <a:ea typeface="STKaiti"/>
                <a:cs typeface="Arial" panose="020B0604020202020204" pitchFamily="34" charset="0"/>
              </a:rPr>
              <a:t>lớn</a:t>
            </a:r>
            <a:r>
              <a:rPr lang="en-US" sz="1000" b="1" dirty="0">
                <a:solidFill>
                  <a:srgbClr val="8DC63F"/>
                </a:solidFill>
                <a:latin typeface="Arial" panose="020B0604020202020204" pitchFamily="34" charset="0"/>
                <a:ea typeface="STKaiti"/>
                <a:cs typeface="Arial" panose="020B0604020202020204" pitchFamily="34" charset="0"/>
              </a:rPr>
              <a:t> </a:t>
            </a:r>
            <a:r>
              <a:rPr lang="en-US" sz="1000" b="1" dirty="0" err="1">
                <a:solidFill>
                  <a:srgbClr val="8DC63F"/>
                </a:solidFill>
                <a:latin typeface="Arial" panose="020B0604020202020204" pitchFamily="34" charset="0"/>
                <a:ea typeface="STKaiti"/>
                <a:cs typeface="Arial" panose="020B0604020202020204" pitchFamily="34" charset="0"/>
              </a:rPr>
              <a:t>nhất</a:t>
            </a:r>
            <a:r>
              <a:rPr lang="en-US" sz="1000" b="1" dirty="0">
                <a:solidFill>
                  <a:srgbClr val="8DC63F"/>
                </a:solidFill>
                <a:latin typeface="Arial" panose="020B0604020202020204" pitchFamily="34" charset="0"/>
                <a:ea typeface="STKaiti"/>
                <a:cs typeface="Arial" panose="020B0604020202020204" pitchFamily="34" charset="0"/>
              </a:rPr>
              <a:t> </a:t>
            </a:r>
            <a:r>
              <a:rPr lang="en-US" sz="1000" b="1" dirty="0" err="1">
                <a:solidFill>
                  <a:srgbClr val="8DC63F"/>
                </a:solidFill>
                <a:latin typeface="Arial" panose="020B0604020202020204" pitchFamily="34" charset="0"/>
                <a:ea typeface="STKaiti"/>
                <a:cs typeface="Arial" panose="020B0604020202020204" pitchFamily="34" charset="0"/>
              </a:rPr>
              <a:t>toán</a:t>
            </a:r>
            <a:r>
              <a:rPr lang="en-US" sz="1000" b="1" dirty="0">
                <a:solidFill>
                  <a:srgbClr val="8DC63F"/>
                </a:solidFill>
                <a:latin typeface="Arial" panose="020B0604020202020204" pitchFamily="34" charset="0"/>
                <a:ea typeface="STKaiti"/>
                <a:cs typeface="Arial" panose="020B0604020202020204" pitchFamily="34" charset="0"/>
              </a:rPr>
              <a:t> </a:t>
            </a:r>
            <a:r>
              <a:rPr lang="en-US" sz="1000" b="1" dirty="0" err="1">
                <a:solidFill>
                  <a:srgbClr val="8DC63F"/>
                </a:solidFill>
                <a:latin typeface="Arial" panose="020B0604020202020204" pitchFamily="34" charset="0"/>
                <a:ea typeface="STKaiti"/>
                <a:cs typeface="Arial" panose="020B0604020202020204" pitchFamily="34" charset="0"/>
              </a:rPr>
              <a:t>cầu</a:t>
            </a:r>
            <a:br>
              <a:rPr kumimoji="0" lang="en-US" sz="1000" b="1" i="0" u="none" strike="noStrike" kern="1200" cap="none" spc="0" normalizeH="0" baseline="0" noProof="0" dirty="0">
                <a:ln>
                  <a:noFill/>
                </a:ln>
                <a:solidFill>
                  <a:srgbClr val="003D56"/>
                </a:solidFill>
                <a:effectLst/>
                <a:uLnTx/>
                <a:uFillTx/>
                <a:latin typeface="Arial" panose="020B0604020202020204" pitchFamily="34" charset="0"/>
                <a:ea typeface="STKaiti"/>
                <a:cs typeface="Arial" panose="020B0604020202020204" pitchFamily="34" charset="0"/>
              </a:rPr>
            </a:b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STKaiti"/>
                <a:cs typeface="Arial" panose="020B0604020202020204" pitchFamily="34" charset="0"/>
              </a:rPr>
              <a:t>(</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STKaiti"/>
                <a:cs typeface="Arial" panose="020B0604020202020204" pitchFamily="34" charset="0"/>
              </a:rPr>
              <a:t>theo</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STKaiti"/>
                <a:cs typeface="Arial" panose="020B0604020202020204" pitchFamily="34" charset="0"/>
              </a:rPr>
              <a:t> LSEG </a:t>
            </a:r>
            <a:r>
              <a:rPr lang="en-US" sz="1000" dirty="0">
                <a:solidFill>
                  <a:prstClr val="black"/>
                </a:solidFill>
                <a:latin typeface="Arial" panose="020B0604020202020204" pitchFamily="34" charset="0"/>
                <a:ea typeface="STKaiti"/>
                <a:cs typeface="Arial" panose="020B0604020202020204" pitchFamily="34" charset="0"/>
              </a:rPr>
              <a:t>T2.2024</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STKaiti"/>
                <a:cs typeface="Arial" panose="020B0604020202020204" pitchFamily="34" charset="0"/>
              </a:rPr>
              <a:t>)</a:t>
            </a:r>
          </a:p>
        </p:txBody>
      </p:sp>
      <p:sp>
        <p:nvSpPr>
          <p:cNvPr id="268" name="Rectangle 267">
            <a:extLst>
              <a:ext uri="{FF2B5EF4-FFF2-40B4-BE49-F238E27FC236}">
                <a16:creationId xmlns:a16="http://schemas.microsoft.com/office/drawing/2014/main" id="{F4128385-8A8B-90E7-F177-E838B27418F7}"/>
              </a:ext>
            </a:extLst>
          </p:cNvPr>
          <p:cNvSpPr/>
          <p:nvPr/>
        </p:nvSpPr>
        <p:spPr bwMode="gray">
          <a:xfrm>
            <a:off x="3325327" y="5035082"/>
            <a:ext cx="2135401" cy="307777"/>
          </a:xfrm>
          <a:prstGeom prst="rect">
            <a:avLst/>
          </a:prstGeom>
          <a:noFill/>
          <a:ln w="9525">
            <a:noFill/>
            <a:miter lim="800000"/>
            <a:headEnd/>
            <a:tailEnd/>
          </a:ln>
        </p:spPr>
        <p:txBody>
          <a:bodyPr wrap="square" lIns="0" tIns="0" rIns="0" bIns="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Doanh</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nghiệp</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vốn</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hóa</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lớn</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nhất</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thị</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trường</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Việt</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Nam</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STKaiti"/>
              <a:cs typeface="Arial" panose="020B0604020202020204" pitchFamily="34" charset="0"/>
            </a:endParaRPr>
          </a:p>
        </p:txBody>
      </p:sp>
      <p:pic>
        <p:nvPicPr>
          <p:cNvPr id="269" name="Picture 268" descr="A gold leaves on a black background&#10;&#10;Description automatically generated">
            <a:extLst>
              <a:ext uri="{FF2B5EF4-FFF2-40B4-BE49-F238E27FC236}">
                <a16:creationId xmlns:a16="http://schemas.microsoft.com/office/drawing/2014/main" id="{15B6B53F-943A-7789-BBF0-B435764AD54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30991" y="4967256"/>
            <a:ext cx="405384" cy="564121"/>
          </a:xfrm>
          <a:prstGeom prst="rect">
            <a:avLst/>
          </a:prstGeom>
        </p:spPr>
      </p:pic>
      <p:pic>
        <p:nvPicPr>
          <p:cNvPr id="270" name="Picture 269" descr="A gold leaves on a black background&#10;&#10;Description automatically generated">
            <a:extLst>
              <a:ext uri="{FF2B5EF4-FFF2-40B4-BE49-F238E27FC236}">
                <a16:creationId xmlns:a16="http://schemas.microsoft.com/office/drawing/2014/main" id="{9DEF35EC-6205-320B-23FC-057EC6B7E0F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5149681" y="4973407"/>
            <a:ext cx="405384" cy="564121"/>
          </a:xfrm>
          <a:prstGeom prst="rect">
            <a:avLst/>
          </a:prstGeom>
        </p:spPr>
      </p:pic>
      <p:pic>
        <p:nvPicPr>
          <p:cNvPr id="271" name="Picture 270" descr="A gold leaves on a black background&#10;&#10;Description automatically generated">
            <a:extLst>
              <a:ext uri="{FF2B5EF4-FFF2-40B4-BE49-F238E27FC236}">
                <a16:creationId xmlns:a16="http://schemas.microsoft.com/office/drawing/2014/main" id="{AFBE7B5E-7F60-B42B-774E-1B73C9F6ED3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27923" y="5602719"/>
            <a:ext cx="405384" cy="564121"/>
          </a:xfrm>
          <a:prstGeom prst="rect">
            <a:avLst/>
          </a:prstGeom>
        </p:spPr>
      </p:pic>
      <p:pic>
        <p:nvPicPr>
          <p:cNvPr id="272" name="Picture 271" descr="A gold leaves on a black background&#10;&#10;Description automatically generated">
            <a:extLst>
              <a:ext uri="{FF2B5EF4-FFF2-40B4-BE49-F238E27FC236}">
                <a16:creationId xmlns:a16="http://schemas.microsoft.com/office/drawing/2014/main" id="{EB1FBB98-35B5-ACFC-A1F3-EB4B9617DA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5146613" y="5608870"/>
            <a:ext cx="405384" cy="564121"/>
          </a:xfrm>
          <a:prstGeom prst="rect">
            <a:avLst/>
          </a:prstGeom>
        </p:spPr>
      </p:pic>
      <p:sp>
        <p:nvSpPr>
          <p:cNvPr id="273" name="Rectangle 272">
            <a:extLst>
              <a:ext uri="{FF2B5EF4-FFF2-40B4-BE49-F238E27FC236}">
                <a16:creationId xmlns:a16="http://schemas.microsoft.com/office/drawing/2014/main" id="{C62C6ADA-221E-752F-D46E-D693419D9CE1}"/>
              </a:ext>
            </a:extLst>
          </p:cNvPr>
          <p:cNvSpPr/>
          <p:nvPr/>
        </p:nvSpPr>
        <p:spPr bwMode="gray">
          <a:xfrm>
            <a:off x="6068938" y="5028408"/>
            <a:ext cx="2135401" cy="461665"/>
          </a:xfrm>
          <a:prstGeom prst="rect">
            <a:avLst/>
          </a:prstGeom>
          <a:noFill/>
          <a:ln w="9525">
            <a:noFill/>
            <a:miter lim="800000"/>
            <a:headEnd/>
            <a:tailEnd/>
          </a:ln>
        </p:spPr>
        <p:txBody>
          <a:bodyPr wrap="square" lIns="0" tIns="0" rIns="0" bIns="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Thuộc</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Top 20 VNSI </a:t>
            </a:r>
            <a:br>
              <a:rPr kumimoji="0" lang="en-US" sz="1000" b="1" i="0" u="none" strike="noStrike" kern="1200" cap="none" spc="0" normalizeH="0" baseline="0" noProof="0" dirty="0">
                <a:ln>
                  <a:noFill/>
                </a:ln>
                <a:solidFill>
                  <a:srgbClr val="003D56"/>
                </a:solidFill>
                <a:effectLst/>
                <a:uLnTx/>
                <a:uFillTx/>
                <a:latin typeface="Arial" panose="020B0604020202020204" pitchFamily="34" charset="0"/>
                <a:ea typeface="STKaiti"/>
                <a:cs typeface="Arial" panose="020B0604020202020204" pitchFamily="34" charset="0"/>
              </a:rPr>
            </a:b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STKaiti"/>
                <a:cs typeface="Arial" panose="020B0604020202020204" pitchFamily="34" charset="0"/>
              </a:rPr>
              <a:t>(</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STKaiti"/>
                <a:cs typeface="Arial" panose="020B0604020202020204" pitchFamily="34" charset="0"/>
              </a:rPr>
              <a:t>Chỉ</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STKaiti"/>
                <a:cs typeface="Arial" panose="020B0604020202020204" pitchFamily="34" charset="0"/>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STKaiti"/>
                <a:cs typeface="Arial" panose="020B0604020202020204" pitchFamily="34" charset="0"/>
              </a:rPr>
              <a:t>số</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STKaiti"/>
                <a:cs typeface="Arial" panose="020B0604020202020204" pitchFamily="34" charset="0"/>
              </a:rPr>
              <a:t> Vietnam </a:t>
            </a:r>
            <a:b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STKaiti"/>
                <a:cs typeface="Arial" panose="020B0604020202020204" pitchFamily="34" charset="0"/>
              </a:rPr>
            </a:b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STKaiti"/>
                <a:cs typeface="Arial" panose="020B0604020202020204" pitchFamily="34" charset="0"/>
              </a:rPr>
              <a:t>Sustainability Index)</a:t>
            </a:r>
          </a:p>
        </p:txBody>
      </p:sp>
      <p:sp>
        <p:nvSpPr>
          <p:cNvPr id="274" name="Rectangle 273">
            <a:extLst>
              <a:ext uri="{FF2B5EF4-FFF2-40B4-BE49-F238E27FC236}">
                <a16:creationId xmlns:a16="http://schemas.microsoft.com/office/drawing/2014/main" id="{AE66A9F7-8C9C-29C0-3378-55E5AA669279}"/>
              </a:ext>
            </a:extLst>
          </p:cNvPr>
          <p:cNvSpPr/>
          <p:nvPr/>
        </p:nvSpPr>
        <p:spPr bwMode="gray">
          <a:xfrm>
            <a:off x="6221640" y="5558810"/>
            <a:ext cx="1780666" cy="615553"/>
          </a:xfrm>
          <a:prstGeom prst="rect">
            <a:avLst/>
          </a:prstGeom>
          <a:noFill/>
          <a:ln w="9525">
            <a:noFill/>
            <a:miter lim="800000"/>
            <a:headEnd/>
            <a:tailEnd/>
          </a:ln>
        </p:spPr>
        <p:txBody>
          <a:bodyPr wrap="square" lIns="0" tIns="0" rIns="0" bIns="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Top 10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Nơi</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làm</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việc</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tốt</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nhất</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và</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Top 50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Nhà</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tuyển</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dụng</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hấp</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dẫn</a:t>
            </a:r>
            <a:r>
              <a:rPr kumimoji="0" lang="en-US" sz="1000" b="1" i="0" u="none" strike="noStrike" kern="1200" cap="none" spc="0" normalizeH="0" baseline="0" noProof="0" dirty="0">
                <a:ln>
                  <a:noFill/>
                </a:ln>
                <a:solidFill>
                  <a:srgbClr val="8DC63F"/>
                </a:solidFill>
                <a:effectLst/>
                <a:uLnTx/>
                <a:uFillTx/>
                <a:latin typeface="Arial" panose="020B0604020202020204" pitchFamily="34" charset="0"/>
                <a:ea typeface="STKaiti"/>
                <a:cs typeface="Arial" panose="020B0604020202020204" pitchFamily="34" charset="0"/>
              </a:rPr>
              <a:t> </a:t>
            </a:r>
            <a:r>
              <a:rPr kumimoji="0" lang="en-US" sz="1000" b="1" i="0" u="none" strike="noStrike" kern="1200" cap="none" spc="0" normalizeH="0" baseline="0" noProof="0" dirty="0" err="1">
                <a:ln>
                  <a:noFill/>
                </a:ln>
                <a:solidFill>
                  <a:srgbClr val="8DC63F"/>
                </a:solidFill>
                <a:effectLst/>
                <a:uLnTx/>
                <a:uFillTx/>
                <a:latin typeface="Arial" panose="020B0604020202020204" pitchFamily="34" charset="0"/>
                <a:ea typeface="STKaiti"/>
                <a:cs typeface="Arial" panose="020B0604020202020204" pitchFamily="34" charset="0"/>
              </a:rPr>
              <a:t>nhất</a:t>
            </a:r>
            <a:br>
              <a:rPr kumimoji="0" lang="en-US" sz="1000" b="1" i="0" u="none" strike="noStrike" kern="1200" cap="none" spc="0" normalizeH="0" baseline="0" noProof="0" dirty="0">
                <a:ln>
                  <a:noFill/>
                </a:ln>
                <a:solidFill>
                  <a:srgbClr val="003D56"/>
                </a:solidFill>
                <a:effectLst/>
                <a:uLnTx/>
                <a:uFillTx/>
                <a:latin typeface="Arial" panose="020B0604020202020204" pitchFamily="34" charset="0"/>
                <a:ea typeface="STKaiti"/>
                <a:cs typeface="Arial" panose="020B0604020202020204" pitchFamily="34" charset="0"/>
              </a:rPr>
            </a:b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STKaiti"/>
                <a:cs typeface="Arial" panose="020B0604020202020204" pitchFamily="34" charset="0"/>
              </a:rPr>
              <a:t>(</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STKaiti"/>
                <a:cs typeface="Arial" panose="020B0604020202020204" pitchFamily="34" charset="0"/>
              </a:rPr>
              <a:t>Anphabe</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STKaiti"/>
                <a:cs typeface="Arial" panose="020B0604020202020204" pitchFamily="34" charset="0"/>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STKaiti"/>
                <a:cs typeface="Arial" panose="020B0604020202020204" pitchFamily="34" charset="0"/>
              </a:rPr>
              <a:t>bình</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STKaiti"/>
                <a:cs typeface="Arial" panose="020B0604020202020204" pitchFamily="34" charset="0"/>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STKaiti"/>
                <a:cs typeface="Arial" panose="020B0604020202020204" pitchFamily="34" charset="0"/>
              </a:rPr>
              <a:t>chọn</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STKaiti"/>
                <a:cs typeface="Arial" panose="020B0604020202020204" pitchFamily="34" charset="0"/>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STKaiti"/>
                <a:cs typeface="Arial" panose="020B0604020202020204" pitchFamily="34" charset="0"/>
              </a:rPr>
              <a:t>năm</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STKaiti"/>
                <a:cs typeface="Arial" panose="020B0604020202020204" pitchFamily="34" charset="0"/>
              </a:rPr>
              <a:t> 2023)</a:t>
            </a:r>
          </a:p>
        </p:txBody>
      </p:sp>
      <p:pic>
        <p:nvPicPr>
          <p:cNvPr id="275" name="Picture 274" descr="A gold leaves on a black background&#10;&#10;Description automatically generated">
            <a:extLst>
              <a:ext uri="{FF2B5EF4-FFF2-40B4-BE49-F238E27FC236}">
                <a16:creationId xmlns:a16="http://schemas.microsoft.com/office/drawing/2014/main" id="{88B89930-2BDD-DC7D-CA5C-789BE135A56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74602" y="4961337"/>
            <a:ext cx="405384" cy="564121"/>
          </a:xfrm>
          <a:prstGeom prst="rect">
            <a:avLst/>
          </a:prstGeom>
        </p:spPr>
      </p:pic>
      <p:pic>
        <p:nvPicPr>
          <p:cNvPr id="276" name="Picture 275" descr="A gold leaves on a black background&#10;&#10;Description automatically generated">
            <a:extLst>
              <a:ext uri="{FF2B5EF4-FFF2-40B4-BE49-F238E27FC236}">
                <a16:creationId xmlns:a16="http://schemas.microsoft.com/office/drawing/2014/main" id="{15C3B6E9-3A24-044D-9039-8480FA84BB0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7893292" y="4967488"/>
            <a:ext cx="405384" cy="564121"/>
          </a:xfrm>
          <a:prstGeom prst="rect">
            <a:avLst/>
          </a:prstGeom>
        </p:spPr>
      </p:pic>
      <p:pic>
        <p:nvPicPr>
          <p:cNvPr id="277" name="Picture 276" descr="A gold leaves on a black background&#10;&#10;Description automatically generated">
            <a:extLst>
              <a:ext uri="{FF2B5EF4-FFF2-40B4-BE49-F238E27FC236}">
                <a16:creationId xmlns:a16="http://schemas.microsoft.com/office/drawing/2014/main" id="{1631D19D-6DF0-1E71-C608-FCCD20F97FF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49937" y="5573458"/>
            <a:ext cx="405384" cy="564121"/>
          </a:xfrm>
          <a:prstGeom prst="rect">
            <a:avLst/>
          </a:prstGeom>
        </p:spPr>
      </p:pic>
      <p:pic>
        <p:nvPicPr>
          <p:cNvPr id="278" name="Picture 277" descr="A gold leaves on a black background&#10;&#10;Description automatically generated">
            <a:extLst>
              <a:ext uri="{FF2B5EF4-FFF2-40B4-BE49-F238E27FC236}">
                <a16:creationId xmlns:a16="http://schemas.microsoft.com/office/drawing/2014/main" id="{5D342C23-89A3-D2A2-31E1-67FFF3D5385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7868627" y="5579609"/>
            <a:ext cx="405384" cy="564121"/>
          </a:xfrm>
          <a:prstGeom prst="rect">
            <a:avLst/>
          </a:prstGeom>
        </p:spPr>
      </p:pic>
      <p:sp>
        <p:nvSpPr>
          <p:cNvPr id="279" name="Rectangle: Rounded Corners 278">
            <a:extLst>
              <a:ext uri="{FF2B5EF4-FFF2-40B4-BE49-F238E27FC236}">
                <a16:creationId xmlns:a16="http://schemas.microsoft.com/office/drawing/2014/main" id="{4A2A4B4F-C389-94CA-1847-7ADBF60FC0E6}"/>
              </a:ext>
            </a:extLst>
          </p:cNvPr>
          <p:cNvSpPr/>
          <p:nvPr/>
        </p:nvSpPr>
        <p:spPr>
          <a:xfrm>
            <a:off x="436893" y="3689909"/>
            <a:ext cx="2560320" cy="523192"/>
          </a:xfrm>
          <a:prstGeom prst="roundRect">
            <a:avLst/>
          </a:prstGeom>
          <a:noFill/>
          <a:ln>
            <a:solidFill>
              <a:schemeClr val="accent4">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kumimoji="0" lang="en-US" sz="1000" b="0" i="0" u="none" strike="noStrike" kern="1200" cap="none" spc="0" normalizeH="0" baseline="0" noProof="0" dirty="0">
                <a:ln>
                  <a:noFill/>
                </a:ln>
                <a:solidFill>
                  <a:schemeClr val="accent4">
                    <a:lumMod val="50000"/>
                  </a:schemeClr>
                </a:solidFill>
                <a:effectLst/>
                <a:uLnTx/>
                <a:uFillTx/>
                <a:latin typeface="Kuro Medium" panose="00000600000000000000" pitchFamily="50" charset="0"/>
                <a:ea typeface="+mn-ea"/>
                <a:cs typeface="+mn-cs"/>
              </a:rPr>
              <a:t>Cho </a:t>
            </a:r>
            <a:r>
              <a:rPr kumimoji="0" lang="en-US" sz="1000" b="0" i="0" u="none" strike="noStrike" kern="1200" cap="none" spc="0" normalizeH="0" baseline="0" noProof="0" dirty="0" err="1">
                <a:ln>
                  <a:noFill/>
                </a:ln>
                <a:solidFill>
                  <a:schemeClr val="accent4">
                    <a:lumMod val="50000"/>
                  </a:schemeClr>
                </a:solidFill>
                <a:effectLst/>
                <a:uLnTx/>
                <a:uFillTx/>
                <a:latin typeface="Kuro Medium" panose="00000600000000000000" pitchFamily="50" charset="0"/>
                <a:ea typeface="+mn-ea"/>
                <a:cs typeface="+mn-cs"/>
              </a:rPr>
              <a:t>vay</a:t>
            </a:r>
            <a:r>
              <a:rPr kumimoji="0" lang="en-US" sz="1000" b="0" i="0" u="none" strike="noStrike" kern="1200" cap="none" spc="0" normalizeH="0" baseline="0" noProof="0" dirty="0">
                <a:ln>
                  <a:noFill/>
                </a:ln>
                <a:solidFill>
                  <a:schemeClr val="accent4">
                    <a:lumMod val="50000"/>
                  </a:schemeClr>
                </a:solidFill>
                <a:effectLst/>
                <a:uLnTx/>
                <a:uFillTx/>
                <a:latin typeface="Kuro Medium" panose="00000600000000000000" pitchFamily="50" charset="0"/>
                <a:ea typeface="+mn-ea"/>
                <a:cs typeface="+mn-cs"/>
              </a:rPr>
              <a:t>, Huy </a:t>
            </a:r>
            <a:r>
              <a:rPr lang="en-US" sz="1000" dirty="0" err="1">
                <a:solidFill>
                  <a:schemeClr val="accent4">
                    <a:lumMod val="50000"/>
                  </a:schemeClr>
                </a:solidFill>
                <a:latin typeface="Kuro Medium" panose="00000600000000000000" pitchFamily="50" charset="0"/>
              </a:rPr>
              <a:t>động</a:t>
            </a:r>
            <a:r>
              <a:rPr lang="en-US" sz="1000" dirty="0">
                <a:solidFill>
                  <a:schemeClr val="accent4">
                    <a:lumMod val="50000"/>
                  </a:schemeClr>
                </a:solidFill>
                <a:latin typeface="Kuro Medium" panose="00000600000000000000" pitchFamily="50" charset="0"/>
              </a:rPr>
              <a:t>, NH </a:t>
            </a:r>
            <a:r>
              <a:rPr lang="en-US" sz="1000" dirty="0" err="1">
                <a:solidFill>
                  <a:schemeClr val="accent4">
                    <a:lumMod val="50000"/>
                  </a:schemeClr>
                </a:solidFill>
                <a:latin typeface="Kuro Medium" panose="00000600000000000000" pitchFamily="50" charset="0"/>
              </a:rPr>
              <a:t>số</a:t>
            </a:r>
            <a:r>
              <a:rPr lang="en-US" sz="1000" dirty="0">
                <a:solidFill>
                  <a:schemeClr val="accent4">
                    <a:lumMod val="50000"/>
                  </a:schemeClr>
                </a:solidFill>
                <a:latin typeface="Kuro Medium" panose="00000600000000000000" pitchFamily="50" charset="0"/>
              </a:rPr>
              <a:t>, </a:t>
            </a:r>
            <a:r>
              <a:rPr lang="en-US" sz="1000" dirty="0" err="1">
                <a:solidFill>
                  <a:schemeClr val="accent4">
                    <a:lumMod val="50000"/>
                  </a:schemeClr>
                </a:solidFill>
                <a:latin typeface="Kuro Medium" panose="00000600000000000000" pitchFamily="50" charset="0"/>
              </a:rPr>
              <a:t>Thẻ</a:t>
            </a:r>
            <a:r>
              <a:rPr lang="en-US" sz="1000" dirty="0">
                <a:solidFill>
                  <a:schemeClr val="accent4">
                    <a:lumMod val="50000"/>
                  </a:schemeClr>
                </a:solidFill>
                <a:latin typeface="Kuro Medium" panose="00000600000000000000" pitchFamily="50" charset="0"/>
              </a:rPr>
              <a:t> </a:t>
            </a:r>
            <a:r>
              <a:rPr lang="en-US" sz="1000" dirty="0" err="1">
                <a:solidFill>
                  <a:schemeClr val="accent4">
                    <a:lumMod val="50000"/>
                  </a:schemeClr>
                </a:solidFill>
                <a:latin typeface="Kuro Medium" panose="00000600000000000000" pitchFamily="50" charset="0"/>
              </a:rPr>
              <a:t>tín</a:t>
            </a:r>
            <a:r>
              <a:rPr lang="en-US" sz="1000" dirty="0">
                <a:solidFill>
                  <a:schemeClr val="accent4">
                    <a:lumMod val="50000"/>
                  </a:schemeClr>
                </a:solidFill>
                <a:latin typeface="Kuro Medium" panose="00000600000000000000" pitchFamily="50" charset="0"/>
              </a:rPr>
              <a:t> </a:t>
            </a:r>
            <a:r>
              <a:rPr lang="en-US" sz="1000" dirty="0" err="1">
                <a:solidFill>
                  <a:schemeClr val="accent4">
                    <a:lumMod val="50000"/>
                  </a:schemeClr>
                </a:solidFill>
                <a:latin typeface="Kuro Medium" panose="00000600000000000000" pitchFamily="50" charset="0"/>
              </a:rPr>
              <a:t>dụng</a:t>
            </a:r>
            <a:r>
              <a:rPr lang="en-US" sz="1000" dirty="0">
                <a:solidFill>
                  <a:schemeClr val="accent4">
                    <a:lumMod val="50000"/>
                  </a:schemeClr>
                </a:solidFill>
                <a:latin typeface="Kuro Medium" panose="00000600000000000000" pitchFamily="50" charset="0"/>
              </a:rPr>
              <a:t>, </a:t>
            </a:r>
            <a:r>
              <a:rPr lang="en-US" sz="1000" dirty="0" err="1">
                <a:solidFill>
                  <a:schemeClr val="accent4">
                    <a:lumMod val="50000"/>
                  </a:schemeClr>
                </a:solidFill>
                <a:latin typeface="Kuro Medium" panose="00000600000000000000" pitchFamily="50" charset="0"/>
              </a:rPr>
              <a:t>Bảo</a:t>
            </a:r>
            <a:r>
              <a:rPr lang="en-US" sz="1000" dirty="0">
                <a:solidFill>
                  <a:schemeClr val="accent4">
                    <a:lumMod val="50000"/>
                  </a:schemeClr>
                </a:solidFill>
                <a:latin typeface="Kuro Medium" panose="00000600000000000000" pitchFamily="50" charset="0"/>
              </a:rPr>
              <a:t> </a:t>
            </a:r>
            <a:r>
              <a:rPr lang="en-US" sz="1000" dirty="0" err="1">
                <a:solidFill>
                  <a:schemeClr val="accent4">
                    <a:lumMod val="50000"/>
                  </a:schemeClr>
                </a:solidFill>
                <a:latin typeface="Kuro Medium" panose="00000600000000000000" pitchFamily="50" charset="0"/>
              </a:rPr>
              <a:t>hiểm</a:t>
            </a:r>
            <a:r>
              <a:rPr lang="en-US" sz="1000" dirty="0">
                <a:solidFill>
                  <a:schemeClr val="accent4">
                    <a:lumMod val="50000"/>
                  </a:schemeClr>
                </a:solidFill>
                <a:latin typeface="Kuro Medium" panose="00000600000000000000" pitchFamily="50" charset="0"/>
              </a:rPr>
              <a:t>, </a:t>
            </a:r>
            <a:r>
              <a:rPr lang="en-US" sz="1000" dirty="0" err="1">
                <a:solidFill>
                  <a:schemeClr val="accent4">
                    <a:lumMod val="50000"/>
                  </a:schemeClr>
                </a:solidFill>
                <a:latin typeface="Kuro Medium" panose="00000600000000000000" pitchFamily="50" charset="0"/>
              </a:rPr>
              <a:t>Sản</a:t>
            </a:r>
            <a:r>
              <a:rPr lang="en-US" sz="1000" dirty="0">
                <a:solidFill>
                  <a:schemeClr val="accent4">
                    <a:lumMod val="50000"/>
                  </a:schemeClr>
                </a:solidFill>
                <a:latin typeface="Kuro Medium" panose="00000600000000000000" pitchFamily="50" charset="0"/>
              </a:rPr>
              <a:t> </a:t>
            </a:r>
            <a:r>
              <a:rPr lang="en-US" sz="1000" dirty="0" err="1">
                <a:solidFill>
                  <a:schemeClr val="accent4">
                    <a:lumMod val="50000"/>
                  </a:schemeClr>
                </a:solidFill>
                <a:latin typeface="Kuro Medium" panose="00000600000000000000" pitchFamily="50" charset="0"/>
              </a:rPr>
              <a:t>phẩm</a:t>
            </a:r>
            <a:r>
              <a:rPr lang="en-US" sz="1000" dirty="0">
                <a:solidFill>
                  <a:schemeClr val="accent4">
                    <a:lumMod val="50000"/>
                  </a:schemeClr>
                </a:solidFill>
                <a:latin typeface="Kuro Medium" panose="00000600000000000000" pitchFamily="50" charset="0"/>
              </a:rPr>
              <a:t> </a:t>
            </a:r>
            <a:r>
              <a:rPr lang="en-US" sz="1000" dirty="0" err="1">
                <a:solidFill>
                  <a:schemeClr val="accent4">
                    <a:lumMod val="50000"/>
                  </a:schemeClr>
                </a:solidFill>
                <a:latin typeface="Kuro Medium" panose="00000600000000000000" pitchFamily="50" charset="0"/>
              </a:rPr>
              <a:t>đầu</a:t>
            </a:r>
            <a:r>
              <a:rPr lang="en-US" sz="1000" dirty="0">
                <a:solidFill>
                  <a:schemeClr val="accent4">
                    <a:lumMod val="50000"/>
                  </a:schemeClr>
                </a:solidFill>
                <a:latin typeface="Kuro Medium" panose="00000600000000000000" pitchFamily="50" charset="0"/>
              </a:rPr>
              <a:t> </a:t>
            </a:r>
            <a:r>
              <a:rPr lang="en-US" sz="1000" dirty="0" err="1">
                <a:solidFill>
                  <a:schemeClr val="accent4">
                    <a:lumMod val="50000"/>
                  </a:schemeClr>
                </a:solidFill>
                <a:latin typeface="Kuro Medium" panose="00000600000000000000" pitchFamily="50" charset="0"/>
              </a:rPr>
              <a:t>tư</a:t>
            </a:r>
            <a:r>
              <a:rPr lang="en-US" sz="1000" dirty="0">
                <a:solidFill>
                  <a:schemeClr val="accent4">
                    <a:lumMod val="50000"/>
                  </a:schemeClr>
                </a:solidFill>
                <a:latin typeface="Kuro Medium" panose="00000600000000000000" pitchFamily="50" charset="0"/>
              </a:rPr>
              <a:t> </a:t>
            </a:r>
            <a:r>
              <a:rPr lang="en-US" sz="1000" dirty="0" err="1">
                <a:solidFill>
                  <a:schemeClr val="accent4">
                    <a:lumMod val="50000"/>
                  </a:schemeClr>
                </a:solidFill>
                <a:latin typeface="Kuro Medium" panose="00000600000000000000" pitchFamily="50" charset="0"/>
              </a:rPr>
              <a:t>cá</a:t>
            </a:r>
            <a:r>
              <a:rPr lang="en-US" sz="1000" dirty="0">
                <a:solidFill>
                  <a:schemeClr val="accent4">
                    <a:lumMod val="50000"/>
                  </a:schemeClr>
                </a:solidFill>
                <a:latin typeface="Kuro Medium" panose="00000600000000000000" pitchFamily="50" charset="0"/>
              </a:rPr>
              <a:t> </a:t>
            </a:r>
            <a:r>
              <a:rPr lang="en-US" sz="1000" dirty="0" err="1">
                <a:solidFill>
                  <a:schemeClr val="accent4">
                    <a:lumMod val="50000"/>
                  </a:schemeClr>
                </a:solidFill>
                <a:latin typeface="Kuro Medium" panose="00000600000000000000" pitchFamily="50" charset="0"/>
              </a:rPr>
              <a:t>nhân</a:t>
            </a:r>
            <a:r>
              <a:rPr lang="en-US" sz="1000" dirty="0">
                <a:solidFill>
                  <a:schemeClr val="accent4">
                    <a:lumMod val="50000"/>
                  </a:schemeClr>
                </a:solidFill>
                <a:latin typeface="Kuro Medium" panose="00000600000000000000" pitchFamily="50" charset="0"/>
              </a:rPr>
              <a:t> </a:t>
            </a:r>
            <a:endParaRPr kumimoji="0" lang="en-US" sz="1000" b="0" i="0" u="none" strike="noStrike" kern="1200" cap="none" spc="0" normalizeH="0" baseline="0" noProof="0" dirty="0">
              <a:ln>
                <a:noFill/>
              </a:ln>
              <a:solidFill>
                <a:schemeClr val="accent4">
                  <a:lumMod val="50000"/>
                </a:schemeClr>
              </a:solidFill>
              <a:effectLst/>
              <a:uLnTx/>
              <a:uFillTx/>
              <a:latin typeface="Kuro Medium" panose="00000600000000000000" pitchFamily="50" charset="0"/>
              <a:ea typeface="+mn-ea"/>
              <a:cs typeface="+mn-cs"/>
            </a:endParaRPr>
          </a:p>
        </p:txBody>
      </p:sp>
      <p:sp>
        <p:nvSpPr>
          <p:cNvPr id="280" name="Rectangle: Rounded Corners 279">
            <a:extLst>
              <a:ext uri="{FF2B5EF4-FFF2-40B4-BE49-F238E27FC236}">
                <a16:creationId xmlns:a16="http://schemas.microsoft.com/office/drawing/2014/main" id="{1B3E0F0B-B342-6EB7-66AD-F8F1DBA26B3A}"/>
              </a:ext>
            </a:extLst>
          </p:cNvPr>
          <p:cNvSpPr/>
          <p:nvPr/>
        </p:nvSpPr>
        <p:spPr>
          <a:xfrm>
            <a:off x="3097706" y="3693459"/>
            <a:ext cx="2560320" cy="519642"/>
          </a:xfrm>
          <a:prstGeom prst="roundRect">
            <a:avLst/>
          </a:prstGeom>
          <a:noFill/>
          <a:ln>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kumimoji="0" lang="en-US" sz="1000" b="0" i="0" u="none" strike="noStrike" kern="1200" cap="none" spc="0" normalizeH="0" baseline="0" noProof="0" dirty="0" err="1">
                <a:ln>
                  <a:noFill/>
                </a:ln>
                <a:solidFill>
                  <a:srgbClr val="8DC63F">
                    <a:lumMod val="75000"/>
                  </a:srgbClr>
                </a:solidFill>
                <a:effectLst/>
                <a:uLnTx/>
                <a:uFillTx/>
                <a:latin typeface="Kuro Medium" panose="00000600000000000000" pitchFamily="50" charset="0"/>
                <a:ea typeface="+mn-ea"/>
                <a:cs typeface="+mn-cs"/>
              </a:rPr>
              <a:t>Kinh</a:t>
            </a:r>
            <a:r>
              <a:rPr kumimoji="0" lang="en-US" sz="1000" b="0" i="0" u="none" strike="noStrike" kern="1200" cap="none" spc="0" normalizeH="0" baseline="0" noProof="0" dirty="0">
                <a:ln>
                  <a:noFill/>
                </a:ln>
                <a:solidFill>
                  <a:srgbClr val="8DC63F">
                    <a:lumMod val="75000"/>
                  </a:srgbClr>
                </a:solidFill>
                <a:effectLst/>
                <a:uLnTx/>
                <a:uFillTx/>
                <a:latin typeface="Kuro Medium" panose="00000600000000000000" pitchFamily="50" charset="0"/>
                <a:ea typeface="+mn-ea"/>
                <a:cs typeface="+mn-cs"/>
              </a:rPr>
              <a:t> </a:t>
            </a:r>
            <a:r>
              <a:rPr kumimoji="0" lang="en-US" sz="1000" b="0" i="0" u="none" strike="noStrike" kern="1200" cap="none" spc="0" normalizeH="0" baseline="0" noProof="0" dirty="0" err="1">
                <a:ln>
                  <a:noFill/>
                </a:ln>
                <a:solidFill>
                  <a:srgbClr val="8DC63F">
                    <a:lumMod val="75000"/>
                  </a:srgbClr>
                </a:solidFill>
                <a:effectLst/>
                <a:uLnTx/>
                <a:uFillTx/>
                <a:latin typeface="Kuro Medium" panose="00000600000000000000" pitchFamily="50" charset="0"/>
                <a:ea typeface="+mn-ea"/>
                <a:cs typeface="+mn-cs"/>
              </a:rPr>
              <a:t>doanh</a:t>
            </a:r>
            <a:r>
              <a:rPr kumimoji="0" lang="en-US" sz="1000" b="0" i="0" u="none" strike="noStrike" kern="1200" cap="none" spc="0" normalizeH="0" baseline="0" noProof="0" dirty="0">
                <a:ln>
                  <a:noFill/>
                </a:ln>
                <a:solidFill>
                  <a:srgbClr val="8DC63F">
                    <a:lumMod val="75000"/>
                  </a:srgbClr>
                </a:solidFill>
                <a:effectLst/>
                <a:uLnTx/>
                <a:uFillTx/>
                <a:latin typeface="Kuro Medium" panose="00000600000000000000" pitchFamily="50" charset="0"/>
                <a:ea typeface="+mn-ea"/>
                <a:cs typeface="+mn-cs"/>
              </a:rPr>
              <a:t> </a:t>
            </a:r>
            <a:r>
              <a:rPr kumimoji="0" lang="en-US" sz="1000" b="0" i="0" u="none" strike="noStrike" kern="1200" cap="none" spc="0" normalizeH="0" baseline="0" noProof="0" dirty="0" err="1">
                <a:ln>
                  <a:noFill/>
                </a:ln>
                <a:solidFill>
                  <a:srgbClr val="8DC63F">
                    <a:lumMod val="75000"/>
                  </a:srgbClr>
                </a:solidFill>
                <a:effectLst/>
                <a:uLnTx/>
                <a:uFillTx/>
                <a:latin typeface="Kuro Medium" panose="00000600000000000000" pitchFamily="50" charset="0"/>
                <a:ea typeface="+mn-ea"/>
                <a:cs typeface="+mn-cs"/>
              </a:rPr>
              <a:t>vốn</a:t>
            </a:r>
            <a:r>
              <a:rPr kumimoji="0" lang="en-US" sz="1000" b="0" i="0" u="none" strike="noStrike" kern="1200" cap="none" spc="0" normalizeH="0" baseline="0" noProof="0" dirty="0">
                <a:ln>
                  <a:noFill/>
                </a:ln>
                <a:solidFill>
                  <a:srgbClr val="8DC63F">
                    <a:lumMod val="75000"/>
                  </a:srgbClr>
                </a:solidFill>
                <a:effectLst/>
                <a:uLnTx/>
                <a:uFillTx/>
                <a:latin typeface="Kuro Medium" panose="00000600000000000000" pitchFamily="50" charset="0"/>
                <a:ea typeface="+mn-ea"/>
                <a:cs typeface="+mn-cs"/>
              </a:rPr>
              <a:t>, </a:t>
            </a:r>
            <a:r>
              <a:rPr kumimoji="0" lang="en-US" sz="1000" b="0" i="0" u="none" strike="noStrike" kern="1200" cap="none" spc="0" normalizeH="0" baseline="0" noProof="0" dirty="0" err="1">
                <a:ln>
                  <a:noFill/>
                </a:ln>
                <a:solidFill>
                  <a:srgbClr val="8DC63F">
                    <a:lumMod val="75000"/>
                  </a:srgbClr>
                </a:solidFill>
                <a:effectLst/>
                <a:uLnTx/>
                <a:uFillTx/>
                <a:latin typeface="Kuro Medium" panose="00000600000000000000" pitchFamily="50" charset="0"/>
                <a:ea typeface="+mn-ea"/>
                <a:cs typeface="+mn-cs"/>
              </a:rPr>
              <a:t>Đầu</a:t>
            </a:r>
            <a:r>
              <a:rPr kumimoji="0" lang="en-US" sz="1000" b="0" i="0" u="none" strike="noStrike" kern="1200" cap="none" spc="0" normalizeH="0" baseline="0" noProof="0" dirty="0">
                <a:ln>
                  <a:noFill/>
                </a:ln>
                <a:solidFill>
                  <a:srgbClr val="8DC63F">
                    <a:lumMod val="75000"/>
                  </a:srgbClr>
                </a:solidFill>
                <a:effectLst/>
                <a:uLnTx/>
                <a:uFillTx/>
                <a:latin typeface="Kuro Medium" panose="00000600000000000000" pitchFamily="50" charset="0"/>
                <a:ea typeface="+mn-ea"/>
                <a:cs typeface="+mn-cs"/>
              </a:rPr>
              <a:t> </a:t>
            </a:r>
            <a:r>
              <a:rPr kumimoji="0" lang="en-US" sz="1000" b="0" i="0" u="none" strike="noStrike" kern="1200" cap="none" spc="0" normalizeH="0" baseline="0" noProof="0" dirty="0" err="1">
                <a:ln>
                  <a:noFill/>
                </a:ln>
                <a:solidFill>
                  <a:srgbClr val="8DC63F">
                    <a:lumMod val="75000"/>
                  </a:srgbClr>
                </a:solidFill>
                <a:effectLst/>
                <a:uLnTx/>
                <a:uFillTx/>
                <a:latin typeface="Kuro Medium" panose="00000600000000000000" pitchFamily="50" charset="0"/>
                <a:ea typeface="+mn-ea"/>
                <a:cs typeface="+mn-cs"/>
              </a:rPr>
              <a:t>tư</a:t>
            </a:r>
            <a:r>
              <a:rPr kumimoji="0" lang="en-US" sz="1000" b="0" i="0" u="none" strike="noStrike" kern="1200" cap="none" spc="0" normalizeH="0" baseline="0" noProof="0" dirty="0">
                <a:ln>
                  <a:noFill/>
                </a:ln>
                <a:solidFill>
                  <a:srgbClr val="8DC63F">
                    <a:lumMod val="75000"/>
                  </a:srgbClr>
                </a:solidFill>
                <a:effectLst/>
                <a:uLnTx/>
                <a:uFillTx/>
                <a:latin typeface="Kuro Medium" panose="00000600000000000000" pitchFamily="50" charset="0"/>
                <a:ea typeface="+mn-ea"/>
                <a:cs typeface="+mn-cs"/>
              </a:rPr>
              <a:t>, </a:t>
            </a:r>
            <a:r>
              <a:rPr lang="en-US" sz="1000" dirty="0" err="1">
                <a:solidFill>
                  <a:srgbClr val="8DC63F">
                    <a:lumMod val="75000"/>
                  </a:srgbClr>
                </a:solidFill>
                <a:latin typeface="Kuro Medium" panose="00000600000000000000" pitchFamily="50" charset="0"/>
              </a:rPr>
              <a:t>Quản</a:t>
            </a:r>
            <a:r>
              <a:rPr lang="en-US" sz="1000" dirty="0">
                <a:solidFill>
                  <a:srgbClr val="8DC63F">
                    <a:lumMod val="75000"/>
                  </a:srgbClr>
                </a:solidFill>
                <a:latin typeface="Kuro Medium" panose="00000600000000000000" pitchFamily="50" charset="0"/>
              </a:rPr>
              <a:t> </a:t>
            </a:r>
            <a:r>
              <a:rPr lang="en-US" sz="1000" dirty="0" err="1">
                <a:solidFill>
                  <a:srgbClr val="8DC63F">
                    <a:lumMod val="75000"/>
                  </a:srgbClr>
                </a:solidFill>
                <a:latin typeface="Kuro Medium" panose="00000600000000000000" pitchFamily="50" charset="0"/>
              </a:rPr>
              <a:t>lý</a:t>
            </a:r>
            <a:r>
              <a:rPr lang="en-US" sz="1000" dirty="0">
                <a:solidFill>
                  <a:srgbClr val="8DC63F">
                    <a:lumMod val="75000"/>
                  </a:srgbClr>
                </a:solidFill>
                <a:latin typeface="Kuro Medium" panose="00000600000000000000" pitchFamily="50" charset="0"/>
              </a:rPr>
              <a:t> </a:t>
            </a:r>
            <a:r>
              <a:rPr lang="en-US" sz="1000" dirty="0" err="1">
                <a:solidFill>
                  <a:srgbClr val="8DC63F">
                    <a:lumMod val="75000"/>
                  </a:srgbClr>
                </a:solidFill>
                <a:latin typeface="Kuro Medium" panose="00000600000000000000" pitchFamily="50" charset="0"/>
              </a:rPr>
              <a:t>dòng</a:t>
            </a:r>
            <a:r>
              <a:rPr lang="en-US" sz="1000" dirty="0">
                <a:solidFill>
                  <a:srgbClr val="8DC63F">
                    <a:lumMod val="75000"/>
                  </a:srgbClr>
                </a:solidFill>
                <a:latin typeface="Kuro Medium" panose="00000600000000000000" pitchFamily="50" charset="0"/>
              </a:rPr>
              <a:t> </a:t>
            </a:r>
            <a:r>
              <a:rPr lang="en-US" sz="1000" dirty="0" err="1">
                <a:solidFill>
                  <a:srgbClr val="8DC63F">
                    <a:lumMod val="75000"/>
                  </a:srgbClr>
                </a:solidFill>
                <a:latin typeface="Kuro Medium" panose="00000600000000000000" pitchFamily="50" charset="0"/>
              </a:rPr>
              <a:t>tiền</a:t>
            </a:r>
            <a:r>
              <a:rPr lang="en-US" sz="1000" dirty="0">
                <a:solidFill>
                  <a:srgbClr val="8DC63F">
                    <a:lumMod val="75000"/>
                  </a:srgbClr>
                </a:solidFill>
                <a:latin typeface="Kuro Medium" panose="00000600000000000000" pitchFamily="50" charset="0"/>
              </a:rPr>
              <a:t> </a:t>
            </a:r>
            <a:r>
              <a:rPr lang="en-US" sz="1000" dirty="0" err="1">
                <a:solidFill>
                  <a:srgbClr val="8DC63F">
                    <a:lumMod val="75000"/>
                  </a:srgbClr>
                </a:solidFill>
                <a:latin typeface="Kuro Medium" panose="00000600000000000000" pitchFamily="50" charset="0"/>
              </a:rPr>
              <a:t>và</a:t>
            </a:r>
            <a:r>
              <a:rPr lang="en-US" sz="1000" dirty="0">
                <a:solidFill>
                  <a:srgbClr val="8DC63F">
                    <a:lumMod val="75000"/>
                  </a:srgbClr>
                </a:solidFill>
                <a:latin typeface="Kuro Medium" panose="00000600000000000000" pitchFamily="50" charset="0"/>
              </a:rPr>
              <a:t> </a:t>
            </a:r>
            <a:r>
              <a:rPr lang="en-US" sz="1000" dirty="0" err="1">
                <a:solidFill>
                  <a:srgbClr val="8DC63F">
                    <a:lumMod val="75000"/>
                  </a:srgbClr>
                </a:solidFill>
                <a:latin typeface="Kuro Medium" panose="00000600000000000000" pitchFamily="50" charset="0"/>
              </a:rPr>
              <a:t>Giải</a:t>
            </a:r>
            <a:r>
              <a:rPr lang="en-US" sz="1000" dirty="0">
                <a:solidFill>
                  <a:srgbClr val="8DC63F">
                    <a:lumMod val="75000"/>
                  </a:srgbClr>
                </a:solidFill>
                <a:latin typeface="Kuro Medium" panose="00000600000000000000" pitchFamily="50" charset="0"/>
              </a:rPr>
              <a:t> </a:t>
            </a:r>
            <a:r>
              <a:rPr lang="en-US" sz="1000" dirty="0" err="1">
                <a:solidFill>
                  <a:srgbClr val="8DC63F">
                    <a:lumMod val="75000"/>
                  </a:srgbClr>
                </a:solidFill>
                <a:latin typeface="Kuro Medium" panose="00000600000000000000" pitchFamily="50" charset="0"/>
              </a:rPr>
              <a:t>pháp</a:t>
            </a:r>
            <a:r>
              <a:rPr lang="en-US" sz="1000" dirty="0">
                <a:solidFill>
                  <a:srgbClr val="8DC63F">
                    <a:lumMod val="75000"/>
                  </a:srgbClr>
                </a:solidFill>
                <a:latin typeface="Kuro Medium" panose="00000600000000000000" pitchFamily="50" charset="0"/>
              </a:rPr>
              <a:t> </a:t>
            </a:r>
            <a:r>
              <a:rPr lang="en-US" sz="1000" dirty="0" err="1">
                <a:solidFill>
                  <a:srgbClr val="8DC63F">
                    <a:lumMod val="75000"/>
                  </a:srgbClr>
                </a:solidFill>
                <a:latin typeface="Kuro Medium" panose="00000600000000000000" pitchFamily="50" charset="0"/>
              </a:rPr>
              <a:t>tài</a:t>
            </a:r>
            <a:r>
              <a:rPr lang="en-US" sz="1000" dirty="0">
                <a:solidFill>
                  <a:srgbClr val="8DC63F">
                    <a:lumMod val="75000"/>
                  </a:srgbClr>
                </a:solidFill>
                <a:latin typeface="Kuro Medium" panose="00000600000000000000" pitchFamily="50" charset="0"/>
              </a:rPr>
              <a:t> </a:t>
            </a:r>
            <a:r>
              <a:rPr lang="en-US" sz="1000" dirty="0" err="1">
                <a:solidFill>
                  <a:srgbClr val="8DC63F">
                    <a:lumMod val="75000"/>
                  </a:srgbClr>
                </a:solidFill>
                <a:latin typeface="Kuro Medium" panose="00000600000000000000" pitchFamily="50" charset="0"/>
              </a:rPr>
              <a:t>chính</a:t>
            </a:r>
            <a:r>
              <a:rPr lang="en-US" sz="1000" dirty="0">
                <a:solidFill>
                  <a:srgbClr val="8DC63F">
                    <a:lumMod val="75000"/>
                  </a:srgbClr>
                </a:solidFill>
                <a:latin typeface="Kuro Medium" panose="00000600000000000000" pitchFamily="50" charset="0"/>
              </a:rPr>
              <a:t> </a:t>
            </a:r>
            <a:endParaRPr kumimoji="0" lang="en-US" sz="1000" b="0" i="0" u="none" strike="noStrike" kern="1200" cap="none" spc="0" normalizeH="0" baseline="0" noProof="0" dirty="0">
              <a:ln>
                <a:noFill/>
              </a:ln>
              <a:solidFill>
                <a:srgbClr val="8DC63F">
                  <a:lumMod val="75000"/>
                </a:srgbClr>
              </a:solidFill>
              <a:effectLst/>
              <a:uLnTx/>
              <a:uFillTx/>
              <a:latin typeface="Kuro Medium" panose="00000600000000000000" pitchFamily="50" charset="0"/>
              <a:ea typeface="+mn-ea"/>
              <a:cs typeface="+mn-cs"/>
            </a:endParaRPr>
          </a:p>
        </p:txBody>
      </p:sp>
      <p:sp>
        <p:nvSpPr>
          <p:cNvPr id="281" name="Rectangle: Rounded Corners 280">
            <a:extLst>
              <a:ext uri="{FF2B5EF4-FFF2-40B4-BE49-F238E27FC236}">
                <a16:creationId xmlns:a16="http://schemas.microsoft.com/office/drawing/2014/main" id="{AAA78B4E-68DF-EADD-7D33-64E770380292}"/>
              </a:ext>
            </a:extLst>
          </p:cNvPr>
          <p:cNvSpPr/>
          <p:nvPr/>
        </p:nvSpPr>
        <p:spPr>
          <a:xfrm>
            <a:off x="5754324" y="3697730"/>
            <a:ext cx="2564515" cy="522275"/>
          </a:xfrm>
          <a:prstGeom prst="roundRect">
            <a:avLst/>
          </a:prstGeom>
          <a:noFill/>
          <a:ln>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kumimoji="0" lang="en-US" sz="1000" b="0" i="0" u="none" strike="noStrike" kern="1200" cap="none" spc="0" normalizeH="0" baseline="0" noProof="0" dirty="0" err="1">
                <a:ln>
                  <a:noFill/>
                </a:ln>
                <a:solidFill>
                  <a:srgbClr val="908582"/>
                </a:solidFill>
                <a:effectLst/>
                <a:uLnTx/>
                <a:uFillTx/>
                <a:latin typeface="Kuro Medium" panose="00000600000000000000" pitchFamily="50" charset="0"/>
                <a:ea typeface="+mn-ea"/>
                <a:cs typeface="+mn-cs"/>
              </a:rPr>
              <a:t>Tư</a:t>
            </a:r>
            <a:r>
              <a:rPr kumimoji="0" lang="en-US" sz="1000" b="0" i="0" u="none" strike="noStrike" kern="1200" cap="none" spc="0" normalizeH="0" baseline="0" noProof="0" dirty="0">
                <a:ln>
                  <a:noFill/>
                </a:ln>
                <a:solidFill>
                  <a:srgbClr val="908582"/>
                </a:solidFill>
                <a:effectLst/>
                <a:uLnTx/>
                <a:uFillTx/>
                <a:latin typeface="Kuro Medium" panose="00000600000000000000" pitchFamily="50" charset="0"/>
                <a:ea typeface="+mn-ea"/>
                <a:cs typeface="+mn-cs"/>
              </a:rPr>
              <a:t> </a:t>
            </a:r>
            <a:r>
              <a:rPr kumimoji="0" lang="en-US" sz="1000" b="0" i="0" u="none" strike="noStrike" kern="1200" cap="none" spc="0" normalizeH="0" baseline="0" noProof="0" dirty="0" err="1">
                <a:ln>
                  <a:noFill/>
                </a:ln>
                <a:solidFill>
                  <a:srgbClr val="908582"/>
                </a:solidFill>
                <a:effectLst/>
                <a:uLnTx/>
                <a:uFillTx/>
                <a:latin typeface="Kuro Medium" panose="00000600000000000000" pitchFamily="50" charset="0"/>
                <a:ea typeface="+mn-ea"/>
                <a:cs typeface="+mn-cs"/>
              </a:rPr>
              <a:t>vấn</a:t>
            </a:r>
            <a:r>
              <a:rPr kumimoji="0" lang="en-US" sz="1000" b="0" i="0" u="none" strike="noStrike" kern="1200" cap="none" spc="0" normalizeH="0" baseline="0" noProof="0" dirty="0">
                <a:ln>
                  <a:noFill/>
                </a:ln>
                <a:solidFill>
                  <a:srgbClr val="908582"/>
                </a:solidFill>
                <a:effectLst/>
                <a:uLnTx/>
                <a:uFillTx/>
                <a:latin typeface="Kuro Medium" panose="00000600000000000000" pitchFamily="50" charset="0"/>
                <a:ea typeface="+mn-ea"/>
                <a:cs typeface="+mn-cs"/>
              </a:rPr>
              <a:t>, </a:t>
            </a:r>
            <a:r>
              <a:rPr kumimoji="0" lang="en-US" sz="1000" b="0" i="0" u="none" strike="noStrike" kern="1200" cap="none" spc="0" normalizeH="0" baseline="0" noProof="0" dirty="0" err="1">
                <a:ln>
                  <a:noFill/>
                </a:ln>
                <a:solidFill>
                  <a:srgbClr val="908582"/>
                </a:solidFill>
                <a:effectLst/>
                <a:uLnTx/>
                <a:uFillTx/>
                <a:latin typeface="Kuro Medium" panose="00000600000000000000" pitchFamily="50" charset="0"/>
                <a:ea typeface="+mn-ea"/>
                <a:cs typeface="+mn-cs"/>
              </a:rPr>
              <a:t>Quản</a:t>
            </a:r>
            <a:r>
              <a:rPr kumimoji="0" lang="en-US" sz="1000" b="0" i="0" u="none" strike="noStrike" kern="1200" cap="none" spc="0" normalizeH="0" baseline="0" noProof="0" dirty="0">
                <a:ln>
                  <a:noFill/>
                </a:ln>
                <a:solidFill>
                  <a:srgbClr val="908582"/>
                </a:solidFill>
                <a:effectLst/>
                <a:uLnTx/>
                <a:uFillTx/>
                <a:latin typeface="Kuro Medium" panose="00000600000000000000" pitchFamily="50" charset="0"/>
                <a:ea typeface="+mn-ea"/>
                <a:cs typeface="+mn-cs"/>
              </a:rPr>
              <a:t> </a:t>
            </a:r>
            <a:r>
              <a:rPr kumimoji="0" lang="en-US" sz="1000" b="0" i="0" u="none" strike="noStrike" kern="1200" cap="none" spc="0" normalizeH="0" baseline="0" noProof="0" dirty="0" err="1">
                <a:ln>
                  <a:noFill/>
                </a:ln>
                <a:solidFill>
                  <a:srgbClr val="908582"/>
                </a:solidFill>
                <a:effectLst/>
                <a:uLnTx/>
                <a:uFillTx/>
                <a:latin typeface="Kuro Medium" panose="00000600000000000000" pitchFamily="50" charset="0"/>
                <a:ea typeface="+mn-ea"/>
                <a:cs typeface="+mn-cs"/>
              </a:rPr>
              <a:t>lý</a:t>
            </a:r>
            <a:r>
              <a:rPr kumimoji="0" lang="en-US" sz="1000" b="0" i="0" u="none" strike="noStrike" kern="1200" cap="none" spc="0" normalizeH="0" baseline="0" noProof="0" dirty="0">
                <a:ln>
                  <a:noFill/>
                </a:ln>
                <a:solidFill>
                  <a:srgbClr val="908582"/>
                </a:solidFill>
                <a:effectLst/>
                <a:uLnTx/>
                <a:uFillTx/>
                <a:latin typeface="Kuro Medium" panose="00000600000000000000" pitchFamily="50" charset="0"/>
                <a:ea typeface="+mn-ea"/>
                <a:cs typeface="+mn-cs"/>
              </a:rPr>
              <a:t> </a:t>
            </a:r>
            <a:r>
              <a:rPr kumimoji="0" lang="en-US" sz="1000" b="0" i="0" u="none" strike="noStrike" kern="1200" cap="none" spc="0" normalizeH="0" baseline="0" noProof="0" dirty="0" err="1">
                <a:ln>
                  <a:noFill/>
                </a:ln>
                <a:solidFill>
                  <a:srgbClr val="908582"/>
                </a:solidFill>
                <a:effectLst/>
                <a:uLnTx/>
                <a:uFillTx/>
                <a:latin typeface="Kuro Medium" panose="00000600000000000000" pitchFamily="50" charset="0"/>
                <a:ea typeface="+mn-ea"/>
                <a:cs typeface="+mn-cs"/>
              </a:rPr>
              <a:t>quỹ</a:t>
            </a:r>
            <a:r>
              <a:rPr kumimoji="0" lang="en-US" sz="1000" b="0" i="0" u="none" strike="noStrike" kern="1200" cap="none" spc="0" normalizeH="0" baseline="0" noProof="0" dirty="0">
                <a:ln>
                  <a:noFill/>
                </a:ln>
                <a:solidFill>
                  <a:srgbClr val="908582"/>
                </a:solidFill>
                <a:effectLst/>
                <a:uLnTx/>
                <a:uFillTx/>
                <a:latin typeface="Kuro Medium" panose="00000600000000000000" pitchFamily="50" charset="0"/>
                <a:ea typeface="+mn-ea"/>
                <a:cs typeface="+mn-cs"/>
              </a:rPr>
              <a:t>, </a:t>
            </a:r>
            <a:r>
              <a:rPr kumimoji="0" lang="en-US" sz="1000" b="0" i="0" u="none" strike="noStrike" kern="1200" cap="none" spc="0" normalizeH="0" baseline="0" noProof="0" dirty="0" err="1">
                <a:ln>
                  <a:noFill/>
                </a:ln>
                <a:solidFill>
                  <a:srgbClr val="908582"/>
                </a:solidFill>
                <a:effectLst/>
                <a:uLnTx/>
                <a:uFillTx/>
                <a:latin typeface="Kuro Medium" panose="00000600000000000000" pitchFamily="50" charset="0"/>
                <a:ea typeface="+mn-ea"/>
                <a:cs typeface="+mn-cs"/>
              </a:rPr>
              <a:t>Dịch</a:t>
            </a:r>
            <a:r>
              <a:rPr kumimoji="0" lang="en-US" sz="1000" b="0" i="0" u="none" strike="noStrike" kern="1200" cap="none" spc="0" normalizeH="0" baseline="0" noProof="0" dirty="0">
                <a:ln>
                  <a:noFill/>
                </a:ln>
                <a:solidFill>
                  <a:srgbClr val="908582"/>
                </a:solidFill>
                <a:effectLst/>
                <a:uLnTx/>
                <a:uFillTx/>
                <a:latin typeface="Kuro Medium" panose="00000600000000000000" pitchFamily="50" charset="0"/>
                <a:ea typeface="+mn-ea"/>
                <a:cs typeface="+mn-cs"/>
              </a:rPr>
              <a:t> </a:t>
            </a:r>
            <a:r>
              <a:rPr kumimoji="0" lang="en-US" sz="1000" b="0" i="0" u="none" strike="noStrike" kern="1200" cap="none" spc="0" normalizeH="0" baseline="0" noProof="0" dirty="0" err="1">
                <a:ln>
                  <a:noFill/>
                </a:ln>
                <a:solidFill>
                  <a:srgbClr val="908582"/>
                </a:solidFill>
                <a:effectLst/>
                <a:uLnTx/>
                <a:uFillTx/>
                <a:latin typeface="Kuro Medium" panose="00000600000000000000" pitchFamily="50" charset="0"/>
                <a:ea typeface="+mn-ea"/>
                <a:cs typeface="+mn-cs"/>
              </a:rPr>
              <a:t>vụ</a:t>
            </a:r>
            <a:r>
              <a:rPr kumimoji="0" lang="en-US" sz="1000" b="0" i="0" u="none" strike="noStrike" kern="1200" cap="none" spc="0" normalizeH="0" baseline="0" noProof="0" dirty="0">
                <a:ln>
                  <a:noFill/>
                </a:ln>
                <a:solidFill>
                  <a:srgbClr val="908582"/>
                </a:solidFill>
                <a:effectLst/>
                <a:uLnTx/>
                <a:uFillTx/>
                <a:latin typeface="Kuro Medium" panose="00000600000000000000" pitchFamily="50" charset="0"/>
                <a:ea typeface="+mn-ea"/>
                <a:cs typeface="+mn-cs"/>
              </a:rPr>
              <a:t> </a:t>
            </a:r>
            <a:r>
              <a:rPr kumimoji="0" lang="en-US" sz="1000" b="0" i="0" u="none" strike="noStrike" kern="1200" cap="none" spc="0" normalizeH="0" baseline="0" noProof="0" dirty="0" err="1">
                <a:ln>
                  <a:noFill/>
                </a:ln>
                <a:solidFill>
                  <a:srgbClr val="908582"/>
                </a:solidFill>
                <a:effectLst/>
                <a:uLnTx/>
                <a:uFillTx/>
                <a:latin typeface="Kuro Medium" panose="00000600000000000000" pitchFamily="50" charset="0"/>
                <a:ea typeface="+mn-ea"/>
                <a:cs typeface="+mn-cs"/>
              </a:rPr>
              <a:t>chứng</a:t>
            </a:r>
            <a:r>
              <a:rPr kumimoji="0" lang="en-US" sz="1000" b="0" i="0" u="none" strike="noStrike" kern="1200" cap="none" spc="0" normalizeH="0" baseline="0" noProof="0" dirty="0">
                <a:ln>
                  <a:noFill/>
                </a:ln>
                <a:solidFill>
                  <a:srgbClr val="908582"/>
                </a:solidFill>
                <a:effectLst/>
                <a:uLnTx/>
                <a:uFillTx/>
                <a:latin typeface="Kuro Medium" panose="00000600000000000000" pitchFamily="50" charset="0"/>
                <a:ea typeface="+mn-ea"/>
                <a:cs typeface="+mn-cs"/>
              </a:rPr>
              <a:t> </a:t>
            </a:r>
            <a:r>
              <a:rPr kumimoji="0" lang="en-US" sz="1000" b="0" i="0" u="none" strike="noStrike" kern="1200" cap="none" spc="0" normalizeH="0" baseline="0" noProof="0" dirty="0" err="1">
                <a:ln>
                  <a:noFill/>
                </a:ln>
                <a:solidFill>
                  <a:srgbClr val="908582"/>
                </a:solidFill>
                <a:effectLst/>
                <a:uLnTx/>
                <a:uFillTx/>
                <a:latin typeface="Kuro Medium" panose="00000600000000000000" pitchFamily="50" charset="0"/>
                <a:ea typeface="+mn-ea"/>
                <a:cs typeface="+mn-cs"/>
              </a:rPr>
              <a:t>khoán</a:t>
            </a:r>
            <a:r>
              <a:rPr kumimoji="0" lang="en-US" sz="1000" b="0" i="0" u="none" strike="noStrike" kern="1200" cap="none" spc="0" normalizeH="0" baseline="0" noProof="0" dirty="0">
                <a:ln>
                  <a:noFill/>
                </a:ln>
                <a:solidFill>
                  <a:srgbClr val="908582"/>
                </a:solidFill>
                <a:effectLst/>
                <a:uLnTx/>
                <a:uFillTx/>
                <a:latin typeface="Kuro Medium" panose="00000600000000000000" pitchFamily="50" charset="0"/>
                <a:ea typeface="+mn-ea"/>
                <a:cs typeface="+mn-cs"/>
              </a:rPr>
              <a:t> </a:t>
            </a:r>
            <a:r>
              <a:rPr kumimoji="0" lang="en-US" sz="1000" b="0" i="0" u="none" strike="noStrike" kern="1200" cap="none" spc="0" normalizeH="0" baseline="0" noProof="0" dirty="0" err="1">
                <a:ln>
                  <a:noFill/>
                </a:ln>
                <a:solidFill>
                  <a:srgbClr val="908582"/>
                </a:solidFill>
                <a:effectLst/>
                <a:uLnTx/>
                <a:uFillTx/>
                <a:latin typeface="Kuro Medium" panose="00000600000000000000" pitchFamily="50" charset="0"/>
                <a:ea typeface="+mn-ea"/>
                <a:cs typeface="+mn-cs"/>
              </a:rPr>
              <a:t>và</a:t>
            </a:r>
            <a:r>
              <a:rPr kumimoji="0" lang="en-US" sz="1000" b="0" i="0" u="none" strike="noStrike" kern="1200" cap="none" spc="0" normalizeH="0" baseline="0" noProof="0" dirty="0">
                <a:ln>
                  <a:noFill/>
                </a:ln>
                <a:solidFill>
                  <a:srgbClr val="908582"/>
                </a:solidFill>
                <a:effectLst/>
                <a:uLnTx/>
                <a:uFillTx/>
                <a:latin typeface="Kuro Medium" panose="00000600000000000000" pitchFamily="50" charset="0"/>
                <a:ea typeface="+mn-ea"/>
                <a:cs typeface="+mn-cs"/>
              </a:rPr>
              <a:t> </a:t>
            </a:r>
            <a:r>
              <a:rPr kumimoji="0" lang="en-US" sz="1000" b="0" i="0" u="none" strike="noStrike" kern="1200" cap="none" spc="0" normalizeH="0" baseline="0" noProof="0" dirty="0" err="1">
                <a:ln>
                  <a:noFill/>
                </a:ln>
                <a:solidFill>
                  <a:srgbClr val="908582"/>
                </a:solidFill>
                <a:effectLst/>
                <a:uLnTx/>
                <a:uFillTx/>
                <a:latin typeface="Kuro Medium" panose="00000600000000000000" pitchFamily="50" charset="0"/>
                <a:ea typeface="+mn-ea"/>
                <a:cs typeface="+mn-cs"/>
              </a:rPr>
              <a:t>giám</a:t>
            </a:r>
            <a:r>
              <a:rPr kumimoji="0" lang="en-US" sz="1000" b="0" i="0" u="none" strike="noStrike" kern="1200" cap="none" spc="0" normalizeH="0" baseline="0" noProof="0" dirty="0">
                <a:ln>
                  <a:noFill/>
                </a:ln>
                <a:solidFill>
                  <a:srgbClr val="908582"/>
                </a:solidFill>
                <a:effectLst/>
                <a:uLnTx/>
                <a:uFillTx/>
                <a:latin typeface="Kuro Medium" panose="00000600000000000000" pitchFamily="50" charset="0"/>
                <a:ea typeface="+mn-ea"/>
                <a:cs typeface="+mn-cs"/>
              </a:rPr>
              <a:t> </a:t>
            </a:r>
            <a:r>
              <a:rPr kumimoji="0" lang="en-US" sz="1000" b="0" i="0" u="none" strike="noStrike" kern="1200" cap="none" spc="0" normalizeH="0" baseline="0" noProof="0" dirty="0" err="1">
                <a:ln>
                  <a:noFill/>
                </a:ln>
                <a:solidFill>
                  <a:srgbClr val="908582"/>
                </a:solidFill>
                <a:effectLst/>
                <a:uLnTx/>
                <a:uFillTx/>
                <a:latin typeface="Kuro Medium" panose="00000600000000000000" pitchFamily="50" charset="0"/>
                <a:ea typeface="+mn-ea"/>
                <a:cs typeface="+mn-cs"/>
              </a:rPr>
              <a:t>sát</a:t>
            </a:r>
            <a:endParaRPr kumimoji="0" lang="en-US" sz="1000" b="0" i="0" u="none" strike="noStrike" kern="1200" cap="none" spc="0" normalizeH="0" baseline="0" noProof="0" dirty="0">
              <a:ln>
                <a:noFill/>
              </a:ln>
              <a:solidFill>
                <a:srgbClr val="908582"/>
              </a:solidFill>
              <a:effectLst/>
              <a:uLnTx/>
              <a:uFillTx/>
              <a:latin typeface="Kuro Medium" panose="00000600000000000000" pitchFamily="50" charset="0"/>
              <a:ea typeface="+mn-ea"/>
              <a:cs typeface="+mn-cs"/>
            </a:endParaRPr>
          </a:p>
        </p:txBody>
      </p:sp>
      <p:grpSp>
        <p:nvGrpSpPr>
          <p:cNvPr id="282" name="Group 281">
            <a:extLst>
              <a:ext uri="{FF2B5EF4-FFF2-40B4-BE49-F238E27FC236}">
                <a16:creationId xmlns:a16="http://schemas.microsoft.com/office/drawing/2014/main" id="{C5E6AA1A-1ECD-349B-E931-DD63749895C4}"/>
              </a:ext>
            </a:extLst>
          </p:cNvPr>
          <p:cNvGrpSpPr/>
          <p:nvPr/>
        </p:nvGrpSpPr>
        <p:grpSpPr>
          <a:xfrm>
            <a:off x="5758519" y="3144294"/>
            <a:ext cx="2560320" cy="398240"/>
            <a:chOff x="4456253" y="1294257"/>
            <a:chExt cx="2844000" cy="828000"/>
          </a:xfrm>
          <a:solidFill>
            <a:schemeClr val="accent3"/>
          </a:solidFill>
        </p:grpSpPr>
        <p:sp>
          <p:nvSpPr>
            <p:cNvPr id="283" name="Rectangle: Rounded Corners 282">
              <a:extLst>
                <a:ext uri="{FF2B5EF4-FFF2-40B4-BE49-F238E27FC236}">
                  <a16:creationId xmlns:a16="http://schemas.microsoft.com/office/drawing/2014/main" id="{9FD3114D-A1EA-B668-D0F3-9633A3058415}"/>
                </a:ext>
              </a:extLst>
            </p:cNvPr>
            <p:cNvSpPr/>
            <p:nvPr/>
          </p:nvSpPr>
          <p:spPr>
            <a:xfrm>
              <a:off x="4456253" y="1294257"/>
              <a:ext cx="2844000" cy="828000"/>
            </a:xfrm>
            <a:prstGeom prst="roundRect">
              <a:avLst/>
            </a:prstGeom>
            <a:grp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Kuro Medium" panose="00000600000000000000" pitchFamily="50" charset="0"/>
                <a:ea typeface="+mn-ea"/>
                <a:cs typeface="+mn-cs"/>
              </a:endParaRPr>
            </a:p>
          </p:txBody>
        </p:sp>
        <p:sp>
          <p:nvSpPr>
            <p:cNvPr id="284" name="Rectangle: Rounded Corners 283">
              <a:extLst>
                <a:ext uri="{FF2B5EF4-FFF2-40B4-BE49-F238E27FC236}">
                  <a16:creationId xmlns:a16="http://schemas.microsoft.com/office/drawing/2014/main" id="{04E24FBF-D783-7852-0E9C-1BAB53CFC5CA}"/>
                </a:ext>
              </a:extLst>
            </p:cNvPr>
            <p:cNvSpPr/>
            <p:nvPr/>
          </p:nvSpPr>
          <p:spPr>
            <a:xfrm>
              <a:off x="4479403" y="1321724"/>
              <a:ext cx="2789498" cy="761166"/>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Kuro Medium" panose="00000600000000000000" pitchFamily="50" charset="0"/>
                  <a:ea typeface="+mn-ea"/>
                  <a:cs typeface="+mn-cs"/>
                </a:rPr>
                <a:t>Ngân</a:t>
              </a:r>
              <a:r>
                <a:rPr kumimoji="0" lang="en-US" sz="1200" b="0" i="0" u="none" strike="noStrike" kern="1200" cap="none" spc="0" normalizeH="0" baseline="0" noProof="0" dirty="0">
                  <a:ln>
                    <a:noFill/>
                  </a:ln>
                  <a:solidFill>
                    <a:prstClr val="white"/>
                  </a:solidFill>
                  <a:effectLst/>
                  <a:uLnTx/>
                  <a:uFillTx/>
                  <a:latin typeface="Kuro Medium" panose="00000600000000000000" pitchFamily="50" charset="0"/>
                  <a:ea typeface="+mn-ea"/>
                  <a:cs typeface="+mn-cs"/>
                </a:rPr>
                <a:t> </a:t>
              </a:r>
              <a:r>
                <a:rPr kumimoji="0" lang="en-US" sz="1200" b="0" i="0" u="none" strike="noStrike" kern="1200" cap="none" spc="0" normalizeH="0" baseline="0" noProof="0" dirty="0" err="1">
                  <a:ln>
                    <a:noFill/>
                  </a:ln>
                  <a:solidFill>
                    <a:prstClr val="white"/>
                  </a:solidFill>
                  <a:effectLst/>
                  <a:uLnTx/>
                  <a:uFillTx/>
                  <a:latin typeface="Kuro Medium" panose="00000600000000000000" pitchFamily="50" charset="0"/>
                  <a:ea typeface="+mn-ea"/>
                  <a:cs typeface="+mn-cs"/>
                </a:rPr>
                <a:t>hàng</a:t>
              </a:r>
              <a:r>
                <a:rPr kumimoji="0" lang="en-US" sz="1200" b="0" i="0" u="none" strike="noStrike" kern="1200" cap="none" spc="0" normalizeH="0" baseline="0" noProof="0" dirty="0">
                  <a:ln>
                    <a:noFill/>
                  </a:ln>
                  <a:solidFill>
                    <a:prstClr val="white"/>
                  </a:solidFill>
                  <a:effectLst/>
                  <a:uLnTx/>
                  <a:uFillTx/>
                  <a:latin typeface="Kuro Medium" panose="00000600000000000000" pitchFamily="50" charset="0"/>
                  <a:ea typeface="+mn-ea"/>
                  <a:cs typeface="+mn-cs"/>
                </a:rPr>
                <a:t> </a:t>
              </a:r>
              <a:r>
                <a:rPr lang="en-US" sz="1200" dirty="0" err="1">
                  <a:solidFill>
                    <a:prstClr val="white"/>
                  </a:solidFill>
                  <a:latin typeface="Kuro Medium" panose="00000600000000000000" pitchFamily="50" charset="0"/>
                </a:rPr>
                <a:t>đầu</a:t>
              </a:r>
              <a:r>
                <a:rPr lang="en-US" sz="1200" dirty="0">
                  <a:solidFill>
                    <a:prstClr val="white"/>
                  </a:solidFill>
                  <a:latin typeface="Kuro Medium" panose="00000600000000000000" pitchFamily="50" charset="0"/>
                </a:rPr>
                <a:t> </a:t>
              </a:r>
              <a:r>
                <a:rPr lang="en-US" sz="1200" dirty="0" err="1">
                  <a:solidFill>
                    <a:prstClr val="white"/>
                  </a:solidFill>
                  <a:latin typeface="Kuro Medium" panose="00000600000000000000" pitchFamily="50" charset="0"/>
                </a:rPr>
                <a:t>tư</a:t>
              </a:r>
              <a:endParaRPr lang="en-US" sz="1200" dirty="0">
                <a:solidFill>
                  <a:prstClr val="white"/>
                </a:solidFill>
                <a:latin typeface="Kuro Medium" panose="000006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Kuro Medium" panose="00000600000000000000" pitchFamily="50" charset="0"/>
                </a:rPr>
                <a:t>(VCB – VCBS – VCBF) </a:t>
              </a:r>
              <a:endParaRPr kumimoji="0" lang="en-US" sz="1200" b="0" i="0" u="none" strike="noStrike" kern="1200" cap="none" spc="0" normalizeH="0" baseline="0" noProof="0" dirty="0">
                <a:ln>
                  <a:noFill/>
                </a:ln>
                <a:solidFill>
                  <a:prstClr val="white"/>
                </a:solidFill>
                <a:effectLst/>
                <a:uLnTx/>
                <a:uFillTx/>
                <a:latin typeface="Kuro Medium" panose="00000600000000000000" pitchFamily="50" charset="0"/>
                <a:ea typeface="+mn-ea"/>
                <a:cs typeface="+mn-cs"/>
              </a:endParaRPr>
            </a:p>
          </p:txBody>
        </p:sp>
      </p:grpSp>
      <p:cxnSp>
        <p:nvCxnSpPr>
          <p:cNvPr id="285" name="Connector: Elbow 284">
            <a:extLst>
              <a:ext uri="{FF2B5EF4-FFF2-40B4-BE49-F238E27FC236}">
                <a16:creationId xmlns:a16="http://schemas.microsoft.com/office/drawing/2014/main" id="{E46BB5E6-9D45-CBAA-7FEA-F46A6F8E321E}"/>
              </a:ext>
            </a:extLst>
          </p:cNvPr>
          <p:cNvCxnSpPr>
            <a:cxnSpLocks/>
            <a:endCxn id="263" idx="0"/>
          </p:cNvCxnSpPr>
          <p:nvPr/>
        </p:nvCxnSpPr>
        <p:spPr>
          <a:xfrm rot="5400000">
            <a:off x="4125958" y="2891167"/>
            <a:ext cx="505035" cy="1218"/>
          </a:xfrm>
          <a:prstGeom prst="bentConnector3">
            <a:avLst>
              <a:gd name="adj1" fmla="val 50000"/>
            </a:avLst>
          </a:prstGeom>
          <a:ln>
            <a:solidFill>
              <a:schemeClr val="accent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6" name="Connector: Elbow 285">
            <a:extLst>
              <a:ext uri="{FF2B5EF4-FFF2-40B4-BE49-F238E27FC236}">
                <a16:creationId xmlns:a16="http://schemas.microsoft.com/office/drawing/2014/main" id="{3D76B7C0-29D4-F66D-1E4B-0FE9DE8DA535}"/>
              </a:ext>
            </a:extLst>
          </p:cNvPr>
          <p:cNvCxnSpPr>
            <a:cxnSpLocks/>
            <a:endCxn id="260" idx="0"/>
          </p:cNvCxnSpPr>
          <p:nvPr/>
        </p:nvCxnSpPr>
        <p:spPr>
          <a:xfrm rot="5400000">
            <a:off x="2795552" y="1560761"/>
            <a:ext cx="505035" cy="2662031"/>
          </a:xfrm>
          <a:prstGeom prst="bentConnector3">
            <a:avLst/>
          </a:prstGeom>
          <a:ln>
            <a:solidFill>
              <a:srgbClr val="775D13"/>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70718579-DFF0-0B98-1810-22CD07B547B3}"/>
              </a:ext>
            </a:extLst>
          </p:cNvPr>
          <p:cNvSpPr txBox="1"/>
          <p:nvPr/>
        </p:nvSpPr>
        <p:spPr>
          <a:xfrm>
            <a:off x="499122" y="4620974"/>
            <a:ext cx="2535357" cy="1540615"/>
          </a:xfrm>
          <a:prstGeom prst="rect">
            <a:avLst/>
          </a:prstGeom>
          <a:noFill/>
        </p:spPr>
        <p:txBody>
          <a:bodyPr wrap="square" rtlCol="0">
            <a:spAutoFit/>
          </a:bodyPr>
          <a:lstStyle/>
          <a:p>
            <a:pPr algn="ctr"/>
            <a:r>
              <a:rPr lang="en-US" sz="1600" b="1" dirty="0" err="1">
                <a:solidFill>
                  <a:srgbClr val="27673B"/>
                </a:solidFill>
                <a:latin typeface="Kuro Medium"/>
              </a:rPr>
              <a:t>Xếp</a:t>
            </a:r>
            <a:r>
              <a:rPr lang="en-US" sz="1600" b="1" dirty="0">
                <a:solidFill>
                  <a:srgbClr val="27673B"/>
                </a:solidFill>
                <a:latin typeface="Kuro Medium"/>
              </a:rPr>
              <a:t> </a:t>
            </a:r>
            <a:r>
              <a:rPr lang="en-US" sz="1600" b="1" dirty="0" err="1">
                <a:solidFill>
                  <a:srgbClr val="27673B"/>
                </a:solidFill>
                <a:latin typeface="Kuro Medium"/>
              </a:rPr>
              <a:t>hạng</a:t>
            </a:r>
            <a:r>
              <a:rPr lang="en-US" sz="1600" b="1" dirty="0">
                <a:solidFill>
                  <a:srgbClr val="27673B"/>
                </a:solidFill>
                <a:latin typeface="Kuro Medium"/>
              </a:rPr>
              <a:t> </a:t>
            </a:r>
            <a:r>
              <a:rPr lang="en-US" sz="1600" b="1" dirty="0" err="1">
                <a:solidFill>
                  <a:srgbClr val="27673B"/>
                </a:solidFill>
                <a:latin typeface="Kuro Medium"/>
              </a:rPr>
              <a:t>tín</a:t>
            </a:r>
            <a:r>
              <a:rPr lang="en-US" sz="1600" b="1" dirty="0">
                <a:solidFill>
                  <a:srgbClr val="27673B"/>
                </a:solidFill>
                <a:latin typeface="Kuro Medium"/>
              </a:rPr>
              <a:t> </a:t>
            </a:r>
            <a:r>
              <a:rPr lang="en-US" sz="1600" b="1" dirty="0" err="1">
                <a:solidFill>
                  <a:srgbClr val="27673B"/>
                </a:solidFill>
                <a:latin typeface="Kuro Medium"/>
              </a:rPr>
              <a:t>nhiệm</a:t>
            </a:r>
            <a:br>
              <a:rPr kumimoji="0" lang="en-US" sz="1800" b="1" i="0" u="none" strike="noStrike" kern="1200" cap="none" spc="0" normalizeH="0" baseline="0" noProof="0" dirty="0">
                <a:ln>
                  <a:noFill/>
                </a:ln>
                <a:effectLst/>
                <a:uLnTx/>
                <a:uFillTx/>
                <a:latin typeface="Kuro Medium"/>
                <a:ea typeface="+mn-ea"/>
                <a:cs typeface="+mn-cs"/>
              </a:rPr>
            </a:br>
            <a:endParaRPr kumimoji="0" lang="en-US" sz="1800" b="1" i="0" u="none" strike="noStrike" kern="1200" cap="none" spc="0" normalizeH="0" baseline="0" noProof="0" dirty="0">
              <a:ln>
                <a:noFill/>
              </a:ln>
              <a:effectLst/>
              <a:uLnTx/>
              <a:uFillTx/>
              <a:latin typeface="Kuro Medium"/>
              <a:ea typeface="+mn-ea"/>
              <a:cs typeface="+mn-cs"/>
            </a:endParaRPr>
          </a:p>
          <a:p>
            <a:pPr algn="ctr">
              <a:lnSpc>
                <a:spcPct val="150000"/>
              </a:lnSpc>
            </a:pPr>
            <a:r>
              <a:rPr kumimoji="0" lang="en-US" sz="1400" b="1" i="0" u="none" strike="noStrike" kern="1200" cap="none" spc="0" normalizeH="0" baseline="0" noProof="0" dirty="0">
                <a:ln>
                  <a:noFill/>
                </a:ln>
                <a:effectLst/>
                <a:uLnTx/>
                <a:uFillTx/>
                <a:latin typeface="Kuro Medium"/>
                <a:ea typeface="+mn-ea"/>
                <a:cs typeface="+mn-cs"/>
              </a:rPr>
              <a:t>S&amp;P: </a:t>
            </a:r>
            <a:r>
              <a:rPr kumimoji="0" lang="en-US" sz="1400" b="1" i="0" u="none" strike="noStrike" kern="1200" cap="none" spc="0" normalizeH="0" baseline="0" noProof="0" dirty="0">
                <a:ln>
                  <a:noFill/>
                </a:ln>
                <a:solidFill>
                  <a:srgbClr val="8DC63F"/>
                </a:solidFill>
                <a:effectLst/>
                <a:uLnTx/>
                <a:uFillTx/>
                <a:latin typeface="Kuro Medium"/>
                <a:ea typeface="+mn-ea"/>
                <a:cs typeface="+mn-cs"/>
              </a:rPr>
              <a:t>BB (</a:t>
            </a:r>
            <a:r>
              <a:rPr kumimoji="0" lang="en-US" sz="1400" b="1" i="0" u="none" strike="noStrike" kern="1200" cap="none" spc="0" normalizeH="0" baseline="0" noProof="0" dirty="0" err="1">
                <a:ln>
                  <a:noFill/>
                </a:ln>
                <a:solidFill>
                  <a:srgbClr val="8DC63F"/>
                </a:solidFill>
                <a:effectLst/>
                <a:uLnTx/>
                <a:uFillTx/>
                <a:latin typeface="Kuro Medium"/>
                <a:ea typeface="+mn-ea"/>
                <a:cs typeface="+mn-cs"/>
              </a:rPr>
              <a:t>Ổn</a:t>
            </a:r>
            <a:r>
              <a:rPr kumimoji="0" lang="en-US" sz="1400" b="1" i="0" u="none" strike="noStrike" kern="1200" cap="none" spc="0" normalizeH="0" baseline="0" noProof="0" dirty="0">
                <a:ln>
                  <a:noFill/>
                </a:ln>
                <a:solidFill>
                  <a:srgbClr val="8DC63F"/>
                </a:solidFill>
                <a:effectLst/>
                <a:uLnTx/>
                <a:uFillTx/>
                <a:latin typeface="Kuro Medium"/>
                <a:ea typeface="+mn-ea"/>
                <a:cs typeface="+mn-cs"/>
              </a:rPr>
              <a:t> </a:t>
            </a:r>
            <a:r>
              <a:rPr lang="en-US" sz="1400" b="1" dirty="0" err="1">
                <a:solidFill>
                  <a:srgbClr val="8DC63F"/>
                </a:solidFill>
                <a:latin typeface="Kuro Medium"/>
              </a:rPr>
              <a:t>định</a:t>
            </a:r>
            <a:r>
              <a:rPr kumimoji="0" lang="en-US" sz="1400" b="1" i="0" u="none" strike="noStrike" kern="1200" cap="none" spc="0" normalizeH="0" baseline="0" noProof="0" dirty="0">
                <a:ln>
                  <a:noFill/>
                </a:ln>
                <a:solidFill>
                  <a:srgbClr val="8DC63F"/>
                </a:solidFill>
                <a:effectLst/>
                <a:uLnTx/>
                <a:uFillTx/>
                <a:latin typeface="Kuro Medium"/>
                <a:ea typeface="+mn-ea"/>
                <a:cs typeface="+mn-cs"/>
              </a:rPr>
              <a:t>)</a:t>
            </a:r>
            <a:br>
              <a:rPr kumimoji="0" lang="en-US" sz="1400" b="1" i="0" u="none" strike="noStrike" kern="1200" cap="none" spc="0" normalizeH="0" baseline="0" noProof="0" dirty="0">
                <a:ln>
                  <a:noFill/>
                </a:ln>
                <a:solidFill>
                  <a:srgbClr val="8DC63F"/>
                </a:solidFill>
                <a:effectLst/>
                <a:uLnTx/>
                <a:uFillTx/>
                <a:latin typeface="Kuro Medium"/>
                <a:ea typeface="+mn-ea"/>
                <a:cs typeface="+mn-cs"/>
              </a:rPr>
            </a:br>
            <a:r>
              <a:rPr kumimoji="0" lang="en-US" sz="1400" b="1" i="0" u="none" strike="noStrike" kern="1200" cap="none" spc="0" normalizeH="0" baseline="0" noProof="0" dirty="0">
                <a:ln>
                  <a:noFill/>
                </a:ln>
                <a:effectLst/>
                <a:uLnTx/>
                <a:uFillTx/>
                <a:latin typeface="Kuro Medium"/>
                <a:ea typeface="+mn-ea"/>
                <a:cs typeface="+mn-cs"/>
              </a:rPr>
              <a:t>Moody’s:</a:t>
            </a:r>
            <a:r>
              <a:rPr kumimoji="0" lang="en-US" sz="1400" b="1" i="0" u="none" strike="noStrike" kern="1200" cap="none" spc="0" normalizeH="0" baseline="0" noProof="0" dirty="0">
                <a:ln>
                  <a:noFill/>
                </a:ln>
                <a:solidFill>
                  <a:srgbClr val="8DC63F"/>
                </a:solidFill>
                <a:effectLst/>
                <a:uLnTx/>
                <a:uFillTx/>
                <a:latin typeface="Kuro Medium"/>
                <a:ea typeface="+mn-ea"/>
                <a:cs typeface="+mn-cs"/>
              </a:rPr>
              <a:t> Ba2 (</a:t>
            </a:r>
            <a:r>
              <a:rPr kumimoji="0" lang="en-US" sz="1400" b="1" i="0" u="none" strike="noStrike" kern="1200" cap="none" spc="0" normalizeH="0" baseline="0" noProof="0" dirty="0" err="1">
                <a:ln>
                  <a:noFill/>
                </a:ln>
                <a:solidFill>
                  <a:srgbClr val="8DC63F"/>
                </a:solidFill>
                <a:effectLst/>
                <a:uLnTx/>
                <a:uFillTx/>
                <a:latin typeface="Kuro Medium"/>
                <a:ea typeface="+mn-ea"/>
                <a:cs typeface="+mn-cs"/>
              </a:rPr>
              <a:t>Ổn</a:t>
            </a:r>
            <a:r>
              <a:rPr kumimoji="0" lang="en-US" sz="1400" b="1" i="0" u="none" strike="noStrike" kern="1200" cap="none" spc="0" normalizeH="0" baseline="0" noProof="0" dirty="0">
                <a:ln>
                  <a:noFill/>
                </a:ln>
                <a:solidFill>
                  <a:srgbClr val="8DC63F"/>
                </a:solidFill>
                <a:effectLst/>
                <a:uLnTx/>
                <a:uFillTx/>
                <a:latin typeface="Kuro Medium"/>
                <a:ea typeface="+mn-ea"/>
                <a:cs typeface="+mn-cs"/>
              </a:rPr>
              <a:t> </a:t>
            </a:r>
            <a:r>
              <a:rPr lang="en-US" sz="1400" b="1" dirty="0" err="1">
                <a:solidFill>
                  <a:srgbClr val="8DC63F"/>
                </a:solidFill>
                <a:latin typeface="Kuro Medium"/>
              </a:rPr>
              <a:t>định</a:t>
            </a:r>
            <a:r>
              <a:rPr kumimoji="0" lang="en-US" sz="1400" b="1" i="0" u="none" strike="noStrike" kern="1200" cap="none" spc="0" normalizeH="0" baseline="0" noProof="0" dirty="0">
                <a:ln>
                  <a:noFill/>
                </a:ln>
                <a:solidFill>
                  <a:srgbClr val="8DC63F"/>
                </a:solidFill>
                <a:effectLst/>
                <a:uLnTx/>
                <a:uFillTx/>
                <a:latin typeface="Kuro Medium"/>
                <a:ea typeface="+mn-ea"/>
                <a:cs typeface="+mn-cs"/>
              </a:rPr>
              <a:t>)</a:t>
            </a:r>
            <a:br>
              <a:rPr kumimoji="0" lang="en-US" sz="1400" b="1" i="0" u="none" strike="noStrike" kern="1200" cap="none" spc="0" normalizeH="0" baseline="0" noProof="0" dirty="0">
                <a:ln>
                  <a:noFill/>
                </a:ln>
                <a:solidFill>
                  <a:srgbClr val="8DC63F"/>
                </a:solidFill>
                <a:effectLst/>
                <a:uLnTx/>
                <a:uFillTx/>
                <a:latin typeface="Kuro Medium"/>
                <a:ea typeface="+mn-ea"/>
                <a:cs typeface="+mn-cs"/>
              </a:rPr>
            </a:br>
            <a:r>
              <a:rPr kumimoji="0" lang="en-US" sz="1400" b="1" i="0" u="none" strike="noStrike" kern="1200" cap="none" spc="0" normalizeH="0" baseline="0" noProof="0" dirty="0">
                <a:ln>
                  <a:noFill/>
                </a:ln>
                <a:effectLst/>
                <a:uLnTx/>
                <a:uFillTx/>
                <a:latin typeface="Kuro Medium"/>
                <a:ea typeface="+mn-ea"/>
                <a:cs typeface="+mn-cs"/>
              </a:rPr>
              <a:t>Fitch:</a:t>
            </a:r>
            <a:r>
              <a:rPr kumimoji="0" lang="en-US" sz="1400" b="1" i="0" u="none" strike="noStrike" kern="1200" cap="none" spc="0" normalizeH="0" baseline="0" noProof="0" dirty="0">
                <a:ln>
                  <a:noFill/>
                </a:ln>
                <a:solidFill>
                  <a:srgbClr val="8DC63F"/>
                </a:solidFill>
                <a:effectLst/>
                <a:uLnTx/>
                <a:uFillTx/>
                <a:latin typeface="Kuro Medium"/>
                <a:ea typeface="+mn-ea"/>
                <a:cs typeface="+mn-cs"/>
              </a:rPr>
              <a:t> BB+ (</a:t>
            </a:r>
            <a:r>
              <a:rPr kumimoji="0" lang="en-US" sz="1400" b="1" i="0" u="none" strike="noStrike" kern="1200" cap="none" spc="0" normalizeH="0" baseline="0" noProof="0" dirty="0" err="1">
                <a:ln>
                  <a:noFill/>
                </a:ln>
                <a:solidFill>
                  <a:srgbClr val="8DC63F"/>
                </a:solidFill>
                <a:effectLst/>
                <a:uLnTx/>
                <a:uFillTx/>
                <a:latin typeface="Kuro Medium"/>
                <a:ea typeface="+mn-ea"/>
                <a:cs typeface="+mn-cs"/>
              </a:rPr>
              <a:t>Ổn</a:t>
            </a:r>
            <a:r>
              <a:rPr kumimoji="0" lang="en-US" sz="1400" b="1" i="0" u="none" strike="noStrike" kern="1200" cap="none" spc="0" normalizeH="0" baseline="0" noProof="0" dirty="0">
                <a:ln>
                  <a:noFill/>
                </a:ln>
                <a:solidFill>
                  <a:srgbClr val="8DC63F"/>
                </a:solidFill>
                <a:effectLst/>
                <a:uLnTx/>
                <a:uFillTx/>
                <a:latin typeface="Kuro Medium"/>
                <a:ea typeface="+mn-ea"/>
                <a:cs typeface="+mn-cs"/>
              </a:rPr>
              <a:t> </a:t>
            </a:r>
            <a:r>
              <a:rPr lang="en-US" sz="1400" b="1" dirty="0" err="1">
                <a:solidFill>
                  <a:srgbClr val="8DC63F"/>
                </a:solidFill>
                <a:latin typeface="Kuro Medium"/>
              </a:rPr>
              <a:t>định</a:t>
            </a:r>
            <a:r>
              <a:rPr kumimoji="0" lang="en-US" sz="1400" b="1" i="0" u="none" strike="noStrike" kern="1200" cap="none" spc="0" normalizeH="0" baseline="0" noProof="0" dirty="0">
                <a:ln>
                  <a:noFill/>
                </a:ln>
                <a:solidFill>
                  <a:srgbClr val="8DC63F"/>
                </a:solidFill>
                <a:effectLst/>
                <a:uLnTx/>
                <a:uFillTx/>
                <a:latin typeface="Kuro Medium"/>
                <a:ea typeface="+mn-ea"/>
                <a:cs typeface="+mn-cs"/>
              </a:rPr>
              <a:t>)</a:t>
            </a:r>
            <a:endParaRPr lang="en-US" sz="1400" dirty="0"/>
          </a:p>
        </p:txBody>
      </p:sp>
      <p:sp>
        <p:nvSpPr>
          <p:cNvPr id="288" name="TextBox 287">
            <a:extLst>
              <a:ext uri="{FF2B5EF4-FFF2-40B4-BE49-F238E27FC236}">
                <a16:creationId xmlns:a16="http://schemas.microsoft.com/office/drawing/2014/main" id="{48EAF119-52CF-D06A-308B-A93002281596}"/>
              </a:ext>
            </a:extLst>
          </p:cNvPr>
          <p:cNvSpPr txBox="1"/>
          <p:nvPr/>
        </p:nvSpPr>
        <p:spPr>
          <a:xfrm>
            <a:off x="5823190" y="4507994"/>
            <a:ext cx="2535357" cy="381579"/>
          </a:xfrm>
          <a:prstGeom prst="rect">
            <a:avLst/>
          </a:prstGeom>
          <a:noFill/>
        </p:spPr>
        <p:txBody>
          <a:bodyPr wrap="square" rtlCol="0">
            <a:spAutoFit/>
          </a:bodyPr>
          <a:lstStyle/>
          <a:p>
            <a:pPr algn="ctr">
              <a:lnSpc>
                <a:spcPct val="150000"/>
              </a:lnSpc>
            </a:pPr>
            <a:r>
              <a:rPr lang="en-US" sz="1400" b="1" dirty="0" err="1">
                <a:solidFill>
                  <a:srgbClr val="27673B"/>
                </a:solidFill>
                <a:latin typeface="Kuro Medium"/>
              </a:rPr>
              <a:t>Doanh</a:t>
            </a:r>
            <a:r>
              <a:rPr lang="en-US" sz="1400" b="1" dirty="0">
                <a:solidFill>
                  <a:srgbClr val="27673B"/>
                </a:solidFill>
                <a:latin typeface="Kuro Medium"/>
              </a:rPr>
              <a:t> </a:t>
            </a:r>
            <a:r>
              <a:rPr lang="en-US" sz="1400" b="1" dirty="0" err="1">
                <a:solidFill>
                  <a:srgbClr val="27673B"/>
                </a:solidFill>
                <a:latin typeface="Kuro Medium"/>
              </a:rPr>
              <a:t>nghiệp</a:t>
            </a:r>
            <a:r>
              <a:rPr lang="en-US" sz="1400" b="1" dirty="0">
                <a:solidFill>
                  <a:srgbClr val="27673B"/>
                </a:solidFill>
                <a:latin typeface="Kuro Medium"/>
              </a:rPr>
              <a:t> </a:t>
            </a:r>
            <a:r>
              <a:rPr lang="en-US" sz="1400" b="1" dirty="0" err="1">
                <a:solidFill>
                  <a:srgbClr val="27673B"/>
                </a:solidFill>
                <a:latin typeface="Kuro Medium"/>
              </a:rPr>
              <a:t>bền</a:t>
            </a:r>
            <a:r>
              <a:rPr lang="en-US" sz="1400" b="1" dirty="0">
                <a:solidFill>
                  <a:srgbClr val="27673B"/>
                </a:solidFill>
                <a:latin typeface="Kuro Medium"/>
              </a:rPr>
              <a:t> </a:t>
            </a:r>
            <a:r>
              <a:rPr lang="en-US" sz="1400" b="1" dirty="0" err="1">
                <a:solidFill>
                  <a:srgbClr val="27673B"/>
                </a:solidFill>
                <a:latin typeface="Kuro Medium"/>
              </a:rPr>
              <a:t>vững</a:t>
            </a:r>
            <a:endParaRPr lang="en-US" sz="1200" dirty="0"/>
          </a:p>
        </p:txBody>
      </p:sp>
      <p:sp>
        <p:nvSpPr>
          <p:cNvPr id="289" name="TextBox 288">
            <a:extLst>
              <a:ext uri="{FF2B5EF4-FFF2-40B4-BE49-F238E27FC236}">
                <a16:creationId xmlns:a16="http://schemas.microsoft.com/office/drawing/2014/main" id="{2D69BCA1-75D2-B548-C60D-E7016B01FD49}"/>
              </a:ext>
            </a:extLst>
          </p:cNvPr>
          <p:cNvSpPr txBox="1"/>
          <p:nvPr/>
        </p:nvSpPr>
        <p:spPr>
          <a:xfrm>
            <a:off x="2957751" y="4509561"/>
            <a:ext cx="2535357" cy="381579"/>
          </a:xfrm>
          <a:prstGeom prst="rect">
            <a:avLst/>
          </a:prstGeom>
          <a:noFill/>
        </p:spPr>
        <p:txBody>
          <a:bodyPr wrap="square" rtlCol="0">
            <a:spAutoFit/>
          </a:bodyPr>
          <a:lstStyle/>
          <a:p>
            <a:pPr algn="ctr">
              <a:lnSpc>
                <a:spcPct val="150000"/>
              </a:lnSpc>
            </a:pPr>
            <a:r>
              <a:rPr kumimoji="0" lang="en-US" sz="1400" b="1" i="0" u="none" strike="noStrike" kern="1200" cap="none" spc="0" normalizeH="0" baseline="0" noProof="0" dirty="0" err="1">
                <a:ln>
                  <a:noFill/>
                </a:ln>
                <a:solidFill>
                  <a:srgbClr val="27673B"/>
                </a:solidFill>
                <a:effectLst/>
                <a:uLnTx/>
                <a:uFillTx/>
                <a:latin typeface="Kuro Medium"/>
                <a:ea typeface="+mn-ea"/>
                <a:cs typeface="+mn-cs"/>
              </a:rPr>
              <a:t>Thương</a:t>
            </a:r>
            <a:r>
              <a:rPr kumimoji="0" lang="en-US" sz="1400" b="1" i="0" u="none" strike="noStrike" kern="1200" cap="none" spc="0" normalizeH="0" baseline="0" noProof="0" dirty="0">
                <a:ln>
                  <a:noFill/>
                </a:ln>
                <a:solidFill>
                  <a:srgbClr val="27673B"/>
                </a:solidFill>
                <a:effectLst/>
                <a:uLnTx/>
                <a:uFillTx/>
                <a:latin typeface="Kuro Medium"/>
                <a:ea typeface="+mn-ea"/>
                <a:cs typeface="+mn-cs"/>
              </a:rPr>
              <a:t> </a:t>
            </a:r>
            <a:r>
              <a:rPr kumimoji="0" lang="en-US" sz="1400" b="1" i="0" u="none" strike="noStrike" kern="1200" cap="none" spc="0" normalizeH="0" baseline="0" noProof="0" dirty="0" err="1">
                <a:ln>
                  <a:noFill/>
                </a:ln>
                <a:solidFill>
                  <a:srgbClr val="27673B"/>
                </a:solidFill>
                <a:effectLst/>
                <a:uLnTx/>
                <a:uFillTx/>
                <a:latin typeface="Kuro Medium"/>
                <a:ea typeface="+mn-ea"/>
                <a:cs typeface="+mn-cs"/>
              </a:rPr>
              <a:t>hiệu</a:t>
            </a:r>
            <a:r>
              <a:rPr kumimoji="0" lang="en-US" sz="1400" b="1" i="0" u="none" strike="noStrike" kern="1200" cap="none" spc="0" normalizeH="0" baseline="0" noProof="0" dirty="0">
                <a:ln>
                  <a:noFill/>
                </a:ln>
                <a:solidFill>
                  <a:srgbClr val="27673B"/>
                </a:solidFill>
                <a:effectLst/>
                <a:uLnTx/>
                <a:uFillTx/>
                <a:latin typeface="Kuro Medium"/>
                <a:ea typeface="+mn-ea"/>
                <a:cs typeface="+mn-cs"/>
              </a:rPr>
              <a:t> </a:t>
            </a:r>
            <a:r>
              <a:rPr kumimoji="0" lang="en-US" sz="1400" b="1" i="0" u="none" strike="noStrike" kern="1200" cap="none" spc="0" normalizeH="0" baseline="0" noProof="0" dirty="0" err="1">
                <a:ln>
                  <a:noFill/>
                </a:ln>
                <a:solidFill>
                  <a:srgbClr val="27673B"/>
                </a:solidFill>
                <a:effectLst/>
                <a:uLnTx/>
                <a:uFillTx/>
                <a:latin typeface="Kuro Medium"/>
                <a:ea typeface="+mn-ea"/>
                <a:cs typeface="+mn-cs"/>
              </a:rPr>
              <a:t>hàng</a:t>
            </a:r>
            <a:r>
              <a:rPr kumimoji="0" lang="en-US" sz="1400" b="1" i="0" u="none" strike="noStrike" kern="1200" cap="none" spc="0" normalizeH="0" baseline="0" noProof="0" dirty="0">
                <a:ln>
                  <a:noFill/>
                </a:ln>
                <a:solidFill>
                  <a:srgbClr val="27673B"/>
                </a:solidFill>
                <a:effectLst/>
                <a:uLnTx/>
                <a:uFillTx/>
                <a:latin typeface="Kuro Medium"/>
                <a:ea typeface="+mn-ea"/>
                <a:cs typeface="+mn-cs"/>
              </a:rPr>
              <a:t> </a:t>
            </a:r>
            <a:r>
              <a:rPr kumimoji="0" lang="en-US" sz="1400" b="1" i="0" u="none" strike="noStrike" kern="1200" cap="none" spc="0" normalizeH="0" baseline="0" noProof="0" dirty="0" err="1">
                <a:ln>
                  <a:noFill/>
                </a:ln>
                <a:solidFill>
                  <a:srgbClr val="27673B"/>
                </a:solidFill>
                <a:effectLst/>
                <a:uLnTx/>
                <a:uFillTx/>
                <a:latin typeface="Kuro Medium"/>
                <a:ea typeface="+mn-ea"/>
                <a:cs typeface="+mn-cs"/>
              </a:rPr>
              <a:t>dầu</a:t>
            </a:r>
            <a:r>
              <a:rPr kumimoji="0" lang="en-US" sz="1400" b="1" i="0" u="none" strike="noStrike" kern="1200" cap="none" spc="0" normalizeH="0" baseline="0" noProof="0" dirty="0">
                <a:ln>
                  <a:noFill/>
                </a:ln>
                <a:solidFill>
                  <a:srgbClr val="27673B"/>
                </a:solidFill>
                <a:effectLst/>
                <a:uLnTx/>
                <a:uFillTx/>
                <a:latin typeface="Kuro Medium"/>
                <a:ea typeface="+mn-ea"/>
                <a:cs typeface="+mn-cs"/>
              </a:rPr>
              <a:t> </a:t>
            </a:r>
            <a:r>
              <a:rPr kumimoji="0" lang="en-US" sz="1400" b="1" i="0" u="none" strike="noStrike" kern="1200" cap="none" spc="0" normalizeH="0" baseline="0" noProof="0" dirty="0" err="1">
                <a:ln>
                  <a:noFill/>
                </a:ln>
                <a:solidFill>
                  <a:srgbClr val="27673B"/>
                </a:solidFill>
                <a:effectLst/>
                <a:uLnTx/>
                <a:uFillTx/>
                <a:latin typeface="Kuro Medium"/>
                <a:ea typeface="+mn-ea"/>
                <a:cs typeface="+mn-cs"/>
              </a:rPr>
              <a:t>đầu</a:t>
            </a:r>
            <a:endParaRPr lang="en-US" sz="1200" dirty="0"/>
          </a:p>
        </p:txBody>
      </p:sp>
      <p:sp>
        <p:nvSpPr>
          <p:cNvPr id="294" name="Slide Number Placeholder 3">
            <a:extLst>
              <a:ext uri="{FF2B5EF4-FFF2-40B4-BE49-F238E27FC236}">
                <a16:creationId xmlns:a16="http://schemas.microsoft.com/office/drawing/2014/main" id="{1003D129-DF80-6B11-DBCA-ABE6E60B56D9}"/>
              </a:ext>
            </a:extLst>
          </p:cNvPr>
          <p:cNvSpPr>
            <a:spLocks noGrp="1"/>
          </p:cNvSpPr>
          <p:nvPr>
            <p:ph type="sldNum" sz="quarter" idx="12"/>
          </p:nvPr>
        </p:nvSpPr>
        <p:spPr>
          <a:xfrm>
            <a:off x="9144003" y="6356350"/>
            <a:ext cx="2743200" cy="365125"/>
          </a:xfrm>
        </p:spPr>
        <p:txBody>
          <a:bodyPr/>
          <a:lstStyle/>
          <a:p>
            <a:fld id="{0920383C-C7FD-449B-B804-79AB02C9941A}" type="slidenum">
              <a:rPr lang="en-US" smtClean="0"/>
              <a:pPr/>
              <a:t>11</a:t>
            </a:fld>
            <a:endParaRPr lang="en-US"/>
          </a:p>
        </p:txBody>
      </p:sp>
      <p:pic>
        <p:nvPicPr>
          <p:cNvPr id="7" name="Picture 6">
            <a:extLst>
              <a:ext uri="{FF2B5EF4-FFF2-40B4-BE49-F238E27FC236}">
                <a16:creationId xmlns:a16="http://schemas.microsoft.com/office/drawing/2014/main" id="{425E0175-0CE2-262C-26E0-6079FB48E63B}"/>
              </a:ext>
            </a:extLst>
          </p:cNvPr>
          <p:cNvPicPr>
            <a:picLocks noChangeAspect="1"/>
          </p:cNvPicPr>
          <p:nvPr/>
        </p:nvPicPr>
        <p:blipFill>
          <a:blip r:embed="rId6"/>
          <a:stretch>
            <a:fillRect/>
          </a:stretch>
        </p:blipFill>
        <p:spPr>
          <a:xfrm>
            <a:off x="8562287" y="881751"/>
            <a:ext cx="2991267" cy="5344271"/>
          </a:xfrm>
          <a:prstGeom prst="rect">
            <a:avLst/>
          </a:prstGeom>
        </p:spPr>
      </p:pic>
    </p:spTree>
    <p:extLst>
      <p:ext uri="{BB962C8B-B14F-4D97-AF65-F5344CB8AC3E}">
        <p14:creationId xmlns:p14="http://schemas.microsoft.com/office/powerpoint/2010/main" val="922230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8FE74B4-E63A-F36D-8D9B-B903BF5C431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850" y="-48797"/>
            <a:ext cx="6850618" cy="6858000"/>
          </a:xfrm>
          <a:prstGeom prst="rect">
            <a:avLst/>
          </a:prstGeom>
        </p:spPr>
      </p:pic>
      <p:pic>
        <p:nvPicPr>
          <p:cNvPr id="17" name="Picture 16">
            <a:extLst>
              <a:ext uri="{FF2B5EF4-FFF2-40B4-BE49-F238E27FC236}">
                <a16:creationId xmlns:a16="http://schemas.microsoft.com/office/drawing/2014/main" id="{09EFEEDF-F118-AE94-8608-86197F90C74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5" y="0"/>
            <a:ext cx="6850618" cy="6858000"/>
          </a:xfrm>
          <a:prstGeom prst="rect">
            <a:avLst/>
          </a:prstGeom>
        </p:spPr>
      </p:pic>
      <p:sp>
        <p:nvSpPr>
          <p:cNvPr id="50" name="Title 1">
            <a:extLst>
              <a:ext uri="{FF2B5EF4-FFF2-40B4-BE49-F238E27FC236}">
                <a16:creationId xmlns:a16="http://schemas.microsoft.com/office/drawing/2014/main" id="{9332EFFC-9BF1-FBB6-050A-E1E3E247996C}"/>
              </a:ext>
            </a:extLst>
          </p:cNvPr>
          <p:cNvSpPr>
            <a:spLocks noGrp="1"/>
          </p:cNvSpPr>
          <p:nvPr>
            <p:ph type="title"/>
          </p:nvPr>
        </p:nvSpPr>
        <p:spPr>
          <a:xfrm>
            <a:off x="725053" y="187228"/>
            <a:ext cx="11322241" cy="567779"/>
          </a:xfrm>
        </p:spPr>
        <p:txBody>
          <a:bodyPr>
            <a:normAutofit fontScale="90000"/>
          </a:bodyPr>
          <a:lstStyle/>
          <a:p>
            <a:r>
              <a:rPr lang="vi-VN" sz="2400" b="1" i="0" u="none" strike="noStrike" kern="1200" baseline="0" dirty="0">
                <a:solidFill>
                  <a:srgbClr val="27673B"/>
                </a:solidFill>
                <a:latin typeface="+mn-lt"/>
              </a:rPr>
              <a:t>TỔNG QUAN </a:t>
            </a:r>
            <a:r>
              <a:rPr lang="en-US" sz="2400" b="1" i="0" u="none" strike="noStrike" kern="1200" baseline="0" dirty="0">
                <a:solidFill>
                  <a:srgbClr val="27673B"/>
                </a:solidFill>
                <a:latin typeface="+mn-lt"/>
              </a:rPr>
              <a:t>VIET</a:t>
            </a:r>
            <a:r>
              <a:rPr lang="vi-VN" sz="2400" b="1" i="0" u="none" strike="noStrike" kern="1200" baseline="0" dirty="0">
                <a:solidFill>
                  <a:srgbClr val="27673B"/>
                </a:solidFill>
                <a:latin typeface="+mn-lt"/>
              </a:rPr>
              <a:t>COMBANK: Khả năng sinh lời và chất lượng tài sản dẫn đầu và bền vững</a:t>
            </a:r>
            <a:endParaRPr lang="en-US" sz="2400" b="1" i="0" u="none" strike="noStrike" kern="1200" baseline="0" dirty="0">
              <a:solidFill>
                <a:srgbClr val="27673B"/>
              </a:solidFill>
              <a:latin typeface="+mn-lt"/>
            </a:endParaRPr>
          </a:p>
        </p:txBody>
      </p:sp>
      <p:sp>
        <p:nvSpPr>
          <p:cNvPr id="51" name="Rounded Rectangle 16">
            <a:extLst>
              <a:ext uri="{FF2B5EF4-FFF2-40B4-BE49-F238E27FC236}">
                <a16:creationId xmlns:a16="http://schemas.microsoft.com/office/drawing/2014/main" id="{97D2D363-4D11-53DF-39D3-585817B34ECC}"/>
              </a:ext>
            </a:extLst>
          </p:cNvPr>
          <p:cNvSpPr/>
          <p:nvPr/>
        </p:nvSpPr>
        <p:spPr>
          <a:xfrm>
            <a:off x="218209" y="312214"/>
            <a:ext cx="350981" cy="317809"/>
          </a:xfrm>
          <a:prstGeom prst="roundRect">
            <a:avLst/>
          </a:prstGeom>
          <a:solidFill>
            <a:srgbClr val="2E9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nvGrpSpPr>
          <p:cNvPr id="347" name="Group 346">
            <a:extLst>
              <a:ext uri="{FF2B5EF4-FFF2-40B4-BE49-F238E27FC236}">
                <a16:creationId xmlns:a16="http://schemas.microsoft.com/office/drawing/2014/main" id="{4761D1B0-9C40-95DC-F4F6-8EACC7C1C30D}"/>
              </a:ext>
            </a:extLst>
          </p:cNvPr>
          <p:cNvGrpSpPr/>
          <p:nvPr/>
        </p:nvGrpSpPr>
        <p:grpSpPr>
          <a:xfrm>
            <a:off x="368726" y="961379"/>
            <a:ext cx="11463057" cy="5419423"/>
            <a:chOff x="368726" y="1402497"/>
            <a:chExt cx="11463057" cy="5419423"/>
          </a:xfrm>
        </p:grpSpPr>
        <p:sp>
          <p:nvSpPr>
            <p:cNvPr id="4" name="Title 2">
              <a:extLst>
                <a:ext uri="{FF2B5EF4-FFF2-40B4-BE49-F238E27FC236}">
                  <a16:creationId xmlns:a16="http://schemas.microsoft.com/office/drawing/2014/main" id="{A6A27241-9700-3124-7BE1-7C0F7F95B629}"/>
                </a:ext>
              </a:extLst>
            </p:cNvPr>
            <p:cNvSpPr txBox="1">
              <a:spLocks/>
            </p:cNvSpPr>
            <p:nvPr/>
          </p:nvSpPr>
          <p:spPr bwMode="gray">
            <a:xfrm>
              <a:off x="368726" y="6549478"/>
              <a:ext cx="11155680" cy="220188"/>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defRPr/>
              </a:pP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Nguồn</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Thông tin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của</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ngân</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hàng</a:t>
              </a:r>
              <a:r>
                <a:rPr lang="en-US" sz="800" dirty="0">
                  <a:solidFill>
                    <a:prstClr val="black"/>
                  </a:solidFill>
                  <a:latin typeface="Arial" panose="020B0604020202020204" pitchFamily="34" charset="0"/>
                  <a:ea typeface="Verdana" panose="020B0604030504040204" pitchFamily="34" charset="0"/>
                  <a:cs typeface="Arial" panose="020B0604020202020204" pitchFamily="34" charset="0"/>
                </a:rPr>
                <a:t>, 31.12.2023</a:t>
              </a:r>
              <a:r>
                <a:rPr kumimoji="0" lang="en-US" sz="800" b="0" i="0" u="none" strike="noStrike" kern="1200" cap="none" spc="0" normalizeH="0" baseline="0" noProof="0" dirty="0">
                  <a:ln>
                    <a:noFill/>
                  </a:ln>
                  <a:solidFill>
                    <a:prstClr val="black"/>
                  </a:solidFill>
                  <a:effectLst/>
                  <a:uLnTx/>
                  <a:uFillTx/>
                  <a:latin typeface="Kuro" panose="00000800000000000000"/>
                  <a:ea typeface="Verdana" panose="020B0604030504040204" pitchFamily="34" charset="0"/>
                  <a:cs typeface="Arial" panose="020B0604020202020204" pitchFamily="34" charset="0"/>
                </a:rPr>
                <a:t>.</a:t>
              </a:r>
            </a:p>
          </p:txBody>
        </p:sp>
        <p:sp>
          <p:nvSpPr>
            <p:cNvPr id="5" name="Rectangle: Rounded Corners 4">
              <a:extLst>
                <a:ext uri="{FF2B5EF4-FFF2-40B4-BE49-F238E27FC236}">
                  <a16:creationId xmlns:a16="http://schemas.microsoft.com/office/drawing/2014/main" id="{DCC365D4-23AD-927A-5F63-328E8813F430}"/>
                </a:ext>
              </a:extLst>
            </p:cNvPr>
            <p:cNvSpPr/>
            <p:nvPr/>
          </p:nvSpPr>
          <p:spPr bwMode="gray">
            <a:xfrm>
              <a:off x="465441" y="4814452"/>
              <a:ext cx="11169569" cy="1541647"/>
            </a:xfrm>
            <a:prstGeom prst="roundRect">
              <a:avLst>
                <a:gd name="adj" fmla="val 11235"/>
              </a:avLst>
            </a:prstGeom>
            <a:gradFill>
              <a:gsLst>
                <a:gs pos="100000">
                  <a:schemeClr val="bg1"/>
                </a:gs>
                <a:gs pos="0">
                  <a:srgbClr val="E5EEEC"/>
                </a:gs>
              </a:gsLst>
              <a:lin ang="3600000" scaled="0"/>
            </a:gradFill>
            <a:ln w="6350" cap="flat" cmpd="sng" algn="ctr">
              <a:solidFill>
                <a:schemeClr val="accent3"/>
              </a:solidFill>
              <a:prstDash val="solid"/>
              <a:round/>
              <a:headEnd type="none" w="med" len="med"/>
              <a:tailEnd type="none" w="med" len="med"/>
            </a:ln>
            <a:effectLst/>
          </p:spPr>
          <p:txBody>
            <a:bodyPr vert="horz" wrap="square" lIns="137160" tIns="0" rIns="91440" bIns="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vi-VN" altLang="en-US" sz="1200" b="0" i="0" u="none" strike="noStrike" kern="0" cap="none" spc="0" normalizeH="0" baseline="0" noProof="0" dirty="0">
                <a:ln>
                  <a:noFill/>
                </a:ln>
                <a:solidFill>
                  <a:srgbClr val="53565A"/>
                </a:solidFill>
                <a:effectLst/>
                <a:uLnTx/>
                <a:uFillTx/>
                <a:latin typeface="Calibri"/>
                <a:ea typeface="ヒラギノ角ゴ Pro W3" pitchFamily="124" charset="-128"/>
                <a:cs typeface="+mn-cs"/>
              </a:endParaRPr>
            </a:p>
          </p:txBody>
        </p:sp>
        <p:sp>
          <p:nvSpPr>
            <p:cNvPr id="6" name="Rectangle: Top Corners Rounded 5">
              <a:extLst>
                <a:ext uri="{FF2B5EF4-FFF2-40B4-BE49-F238E27FC236}">
                  <a16:creationId xmlns:a16="http://schemas.microsoft.com/office/drawing/2014/main" id="{0426406C-9702-3D9B-618E-16B8C4C7716B}"/>
                </a:ext>
              </a:extLst>
            </p:cNvPr>
            <p:cNvSpPr/>
            <p:nvPr/>
          </p:nvSpPr>
          <p:spPr bwMode="gray">
            <a:xfrm rot="16200000">
              <a:off x="385912" y="4888563"/>
              <a:ext cx="1541646" cy="1393425"/>
            </a:xfrm>
            <a:prstGeom prst="round2SameRect">
              <a:avLst>
                <a:gd name="adj1" fmla="val 13604"/>
                <a:gd name="adj2" fmla="val 0"/>
              </a:avLst>
            </a:prstGeom>
            <a:solidFill>
              <a:schemeClr val="accent3"/>
            </a:solidFill>
            <a:ln w="6350" cap="flat" cmpd="sng" algn="ctr">
              <a:noFill/>
              <a:prstDash val="solid"/>
              <a:round/>
              <a:headEnd type="none" w="med" len="med"/>
              <a:tailEnd type="none" w="med" len="med"/>
            </a:ln>
            <a:effectLst/>
          </p:spPr>
          <p:txBody>
            <a:bodyPr vert="vert" wrap="none" lIns="274320" tIns="45720" rIns="45720" bIns="45720" numCol="1" rtlCol="0"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0" dirty="0">
                  <a:solidFill>
                    <a:srgbClr val="FFFFFF"/>
                  </a:solidFill>
                  <a:latin typeface="Kuro Bold" panose="00000800000000000000"/>
                  <a:ea typeface="ヒラギノ角ゴ Pro W3" pitchFamily="124" charset="-128"/>
                </a:rPr>
                <a:t>Quy </a:t>
              </a:r>
              <a:r>
                <a:rPr lang="en-US" sz="1400" b="1" kern="0" dirty="0" err="1">
                  <a:solidFill>
                    <a:srgbClr val="FFFFFF"/>
                  </a:solidFill>
                  <a:latin typeface="Kuro Bold" panose="00000800000000000000"/>
                  <a:ea typeface="ヒラギノ角ゴ Pro W3" pitchFamily="124" charset="-128"/>
                </a:rPr>
                <a:t>mô</a:t>
              </a:r>
              <a:endParaRPr kumimoji="0" lang="en-US" sz="1400" b="1" i="0" u="none" strike="noStrike" kern="0" cap="none" spc="0" normalizeH="0" baseline="0" noProof="0" dirty="0">
                <a:ln>
                  <a:noFill/>
                </a:ln>
                <a:solidFill>
                  <a:srgbClr val="FFFFFF"/>
                </a:solidFill>
                <a:effectLst/>
                <a:uLnTx/>
                <a:uFillTx/>
                <a:latin typeface="Kuro Bold" panose="00000800000000000000"/>
                <a:ea typeface="ヒラギノ角ゴ Pro W3" pitchFamily="124" charset="-128"/>
                <a:cs typeface="+mn-cs"/>
              </a:endParaRPr>
            </a:p>
          </p:txBody>
        </p:sp>
        <p:sp>
          <p:nvSpPr>
            <p:cNvPr id="7" name="Rectangle: Rounded Corners 6">
              <a:extLst>
                <a:ext uri="{FF2B5EF4-FFF2-40B4-BE49-F238E27FC236}">
                  <a16:creationId xmlns:a16="http://schemas.microsoft.com/office/drawing/2014/main" id="{98481209-987B-1C42-4DD1-49376B0FE18E}"/>
                </a:ext>
              </a:extLst>
            </p:cNvPr>
            <p:cNvSpPr/>
            <p:nvPr/>
          </p:nvSpPr>
          <p:spPr bwMode="gray">
            <a:xfrm>
              <a:off x="465441" y="3111418"/>
              <a:ext cx="11169569" cy="1541647"/>
            </a:xfrm>
            <a:prstGeom prst="roundRect">
              <a:avLst>
                <a:gd name="adj" fmla="val 11235"/>
              </a:avLst>
            </a:prstGeom>
            <a:gradFill>
              <a:gsLst>
                <a:gs pos="100000">
                  <a:schemeClr val="bg1"/>
                </a:gs>
                <a:gs pos="0">
                  <a:srgbClr val="E5EEEC"/>
                </a:gs>
              </a:gsLst>
              <a:lin ang="3600000" scaled="0"/>
            </a:gradFill>
            <a:ln w="6350" cap="flat" cmpd="sng" algn="ctr">
              <a:solidFill>
                <a:schemeClr val="accent2"/>
              </a:solidFill>
              <a:prstDash val="solid"/>
              <a:round/>
              <a:headEnd type="none" w="med" len="med"/>
              <a:tailEnd type="none" w="med" len="med"/>
            </a:ln>
            <a:effectLst/>
          </p:spPr>
          <p:txBody>
            <a:bodyPr vert="horz" wrap="square" lIns="137160" tIns="91440" rIns="91440" bIns="9144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vi-VN" altLang="en-US" sz="1200" b="0" i="0" u="none" strike="noStrike" kern="0" cap="none" spc="0" normalizeH="0" baseline="0" noProof="0">
                <a:ln>
                  <a:noFill/>
                </a:ln>
                <a:solidFill>
                  <a:srgbClr val="53565A"/>
                </a:solidFill>
                <a:effectLst/>
                <a:uLnTx/>
                <a:uFillTx/>
                <a:latin typeface="Calibri"/>
                <a:ea typeface="ヒラギノ角ゴ Pro W3" pitchFamily="124" charset="-128"/>
                <a:cs typeface="+mn-cs"/>
                <a:sym typeface="+mn-ea"/>
              </a:endParaRPr>
            </a:p>
          </p:txBody>
        </p:sp>
        <p:sp>
          <p:nvSpPr>
            <p:cNvPr id="8" name="Rectangle: Top Corners Rounded 7">
              <a:extLst>
                <a:ext uri="{FF2B5EF4-FFF2-40B4-BE49-F238E27FC236}">
                  <a16:creationId xmlns:a16="http://schemas.microsoft.com/office/drawing/2014/main" id="{5844F536-CBCD-05A9-876E-EE3D6D7AC7B1}"/>
                </a:ext>
              </a:extLst>
            </p:cNvPr>
            <p:cNvSpPr/>
            <p:nvPr/>
          </p:nvSpPr>
          <p:spPr bwMode="gray">
            <a:xfrm rot="16200000">
              <a:off x="381299" y="3195123"/>
              <a:ext cx="1547812" cy="1373493"/>
            </a:xfrm>
            <a:prstGeom prst="round2SameRect">
              <a:avLst>
                <a:gd name="adj1" fmla="val 12381"/>
                <a:gd name="adj2" fmla="val 0"/>
              </a:avLst>
            </a:prstGeom>
            <a:solidFill>
              <a:schemeClr val="accent2"/>
            </a:solidFill>
            <a:ln w="6350" cap="flat" cmpd="sng" algn="ctr">
              <a:noFill/>
              <a:prstDash val="solid"/>
              <a:round/>
              <a:headEnd type="none" w="med" len="med"/>
              <a:tailEnd type="none" w="med" len="med"/>
            </a:ln>
            <a:effectLst/>
          </p:spPr>
          <p:txBody>
            <a:bodyPr vert="vert" wrap="none" lIns="274320" tIns="45720" rIns="45720" bIns="45720" numCol="1" rtlCol="0"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0" dirty="0" err="1">
                  <a:solidFill>
                    <a:srgbClr val="FFFFFF"/>
                  </a:solidFill>
                  <a:latin typeface="Kuro Bold" panose="00000800000000000000"/>
                  <a:ea typeface="ヒラギノ角ゴ Pro W3" pitchFamily="124" charset="-128"/>
                </a:rPr>
                <a:t>Tỷ</a:t>
              </a:r>
              <a:r>
                <a:rPr lang="en-US" sz="1400" b="1" kern="0" dirty="0">
                  <a:solidFill>
                    <a:srgbClr val="FFFFFF"/>
                  </a:solidFill>
                  <a:latin typeface="Kuro Bold" panose="00000800000000000000"/>
                  <a:ea typeface="ヒラギノ角ゴ Pro W3" pitchFamily="124" charset="-128"/>
                </a:rPr>
                <a:t> </a:t>
              </a:r>
              <a:r>
                <a:rPr lang="en-US" sz="1400" b="1" kern="0" dirty="0" err="1">
                  <a:solidFill>
                    <a:srgbClr val="FFFFFF"/>
                  </a:solidFill>
                  <a:latin typeface="Kuro Bold" panose="00000800000000000000"/>
                  <a:ea typeface="ヒラギノ角ゴ Pro W3" pitchFamily="124" charset="-128"/>
                </a:rPr>
                <a:t>lệ</a:t>
              </a:r>
              <a:r>
                <a:rPr lang="en-US" sz="1400" b="1" kern="0" dirty="0">
                  <a:solidFill>
                    <a:srgbClr val="FFFFFF"/>
                  </a:solidFill>
                  <a:latin typeface="Kuro Bold" panose="00000800000000000000"/>
                  <a:ea typeface="ヒラギノ角ゴ Pro W3" pitchFamily="124" charset="-128"/>
                </a:rPr>
                <a:t> an </a:t>
              </a:r>
              <a:r>
                <a:rPr lang="en-US" sz="1400" b="1" kern="0" dirty="0" err="1">
                  <a:solidFill>
                    <a:srgbClr val="FFFFFF"/>
                  </a:solidFill>
                  <a:latin typeface="Kuro Bold" panose="00000800000000000000"/>
                  <a:ea typeface="ヒラギノ角ゴ Pro W3" pitchFamily="124" charset="-128"/>
                </a:rPr>
                <a:t>toàn</a:t>
              </a:r>
              <a:r>
                <a:rPr lang="en-US" sz="1400" b="1" kern="0" dirty="0">
                  <a:solidFill>
                    <a:srgbClr val="FFFFFF"/>
                  </a:solidFill>
                  <a:latin typeface="Kuro Bold" panose="00000800000000000000"/>
                  <a:ea typeface="ヒラギノ角ゴ Pro W3" pitchFamily="124" charset="-128"/>
                </a:rPr>
                <a:t> </a:t>
              </a:r>
              <a:r>
                <a:rPr lang="en-US" sz="1400" b="1" kern="0" dirty="0" err="1">
                  <a:solidFill>
                    <a:srgbClr val="FFFFFF"/>
                  </a:solidFill>
                  <a:latin typeface="Kuro Bold" panose="00000800000000000000"/>
                  <a:ea typeface="ヒラギノ角ゴ Pro W3" pitchFamily="124" charset="-128"/>
                </a:rPr>
                <a:t>cao</a:t>
              </a:r>
              <a:endParaRPr kumimoji="0" lang="en-US" sz="1400" b="1" i="0" u="none" strike="noStrike" kern="0" cap="none" spc="0" normalizeH="0" baseline="0" noProof="0" dirty="0">
                <a:ln>
                  <a:noFill/>
                </a:ln>
                <a:solidFill>
                  <a:srgbClr val="FFFFFF"/>
                </a:solidFill>
                <a:effectLst/>
                <a:uLnTx/>
                <a:uFillTx/>
                <a:latin typeface="Kuro Bold" panose="00000800000000000000"/>
                <a:ea typeface="ヒラギノ角ゴ Pro W3" pitchFamily="124" charset="-128"/>
                <a:cs typeface="+mn-cs"/>
              </a:endParaRPr>
            </a:p>
          </p:txBody>
        </p:sp>
        <p:sp>
          <p:nvSpPr>
            <p:cNvPr id="9" name="Rectangle: Rounded Corners 8">
              <a:extLst>
                <a:ext uri="{FF2B5EF4-FFF2-40B4-BE49-F238E27FC236}">
                  <a16:creationId xmlns:a16="http://schemas.microsoft.com/office/drawing/2014/main" id="{80384A3E-2A71-2AD6-85E3-D5161047BE8C}"/>
                </a:ext>
              </a:extLst>
            </p:cNvPr>
            <p:cNvSpPr/>
            <p:nvPr/>
          </p:nvSpPr>
          <p:spPr bwMode="gray">
            <a:xfrm>
              <a:off x="465440" y="1408383"/>
              <a:ext cx="11169569" cy="1541647"/>
            </a:xfrm>
            <a:prstGeom prst="roundRect">
              <a:avLst>
                <a:gd name="adj" fmla="val 11235"/>
              </a:avLst>
            </a:prstGeom>
            <a:gradFill>
              <a:gsLst>
                <a:gs pos="100000">
                  <a:schemeClr val="bg1"/>
                </a:gs>
                <a:gs pos="0">
                  <a:srgbClr val="E5EEEC"/>
                </a:gs>
              </a:gsLst>
              <a:lin ang="3600000" scaled="0"/>
            </a:gradFill>
            <a:ln w="6350" cap="flat" cmpd="sng" algn="ctr">
              <a:solidFill>
                <a:schemeClr val="accent1"/>
              </a:solidFill>
              <a:prstDash val="solid"/>
              <a:round/>
              <a:headEnd type="none" w="med" len="med"/>
              <a:tailEnd type="none" w="med" len="med"/>
            </a:ln>
            <a:effectLst/>
          </p:spPr>
          <p:txBody>
            <a:bodyPr vert="horz" wrap="square" lIns="137160" tIns="0" rIns="91440" bIns="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200" b="1" i="0" u="none" strike="noStrike" kern="0" cap="none" spc="0" normalizeH="0" baseline="0" noProof="0">
                <a:ln>
                  <a:noFill/>
                </a:ln>
                <a:solidFill>
                  <a:srgbClr val="27673B"/>
                </a:solidFill>
                <a:effectLst/>
                <a:uLnTx/>
                <a:uFillTx/>
                <a:latin typeface="Kuro Bold" panose="00000800000000000000"/>
                <a:ea typeface="ヒラギノ角ゴ Pro W3" pitchFamily="124" charset="-128"/>
                <a:cs typeface="+mn-cs"/>
              </a:endParaRPr>
            </a:p>
          </p:txBody>
        </p:sp>
        <p:sp>
          <p:nvSpPr>
            <p:cNvPr id="10" name="Rectangle 9">
              <a:extLst>
                <a:ext uri="{FF2B5EF4-FFF2-40B4-BE49-F238E27FC236}">
                  <a16:creationId xmlns:a16="http://schemas.microsoft.com/office/drawing/2014/main" id="{100B2EBF-B627-A4E0-0A1E-C5D06CF329E8}"/>
                </a:ext>
              </a:extLst>
            </p:cNvPr>
            <p:cNvSpPr/>
            <p:nvPr/>
          </p:nvSpPr>
          <p:spPr bwMode="gray">
            <a:xfrm>
              <a:off x="1774138" y="3111419"/>
              <a:ext cx="2765919" cy="1541647"/>
            </a:xfrm>
            <a:prstGeom prst="rect">
              <a:avLst/>
            </a:prstGeom>
            <a:noFill/>
            <a:ln w="6350" cap="flat" cmpd="sng" algn="ctr">
              <a:noFill/>
              <a:prstDash val="solid"/>
              <a:round/>
              <a:headEnd type="none" w="med" len="med"/>
              <a:tailEnd type="none" w="med" len="med"/>
            </a:ln>
            <a:effectLst/>
          </p:spPr>
          <p:txBody>
            <a:bodyPr vert="horz" wrap="square" lIns="137160" tIns="91440" rIns="91440" bIns="91440" numCol="1" rtlCol="0" anchor="ctr" anchorCtr="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Char char="ü"/>
                <a:tabLst/>
                <a:defRPr/>
              </a:pP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Dẫn</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đầu</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thị</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trường</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về</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các</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chỉ</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tiêu</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an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toàn</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a:t>
              </a:r>
              <a:endParaRPr lang="en-US" sz="1200" kern="0" dirty="0">
                <a:solidFill>
                  <a:prstClr val="black"/>
                </a:solidFill>
                <a:latin typeface="Arial" panose="020B0604020202020204" pitchFamily="34" charset="0"/>
                <a:ea typeface="ヒラギノ角ゴ Pro W3" pitchFamily="124" charset="-128"/>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Char char="ü"/>
                <a:tabLst/>
                <a:defRPr/>
              </a:pP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Có</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chỉ</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tiêu</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 LLCR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vượt</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trội</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và</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đệm</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 </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CAR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cao</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ngân</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hàng</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được</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bảo</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vệ</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 an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toàn</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khỏi</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mọi</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biến</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động</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bất</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sym typeface="+mn-ea"/>
                </a:rPr>
                <a:t>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sym typeface="+mn-ea"/>
                </a:rPr>
                <a:t>lợi</a:t>
              </a:r>
              <a:endParaRPr kumimoji="0" lang="vi-VN" altLang="en-US" sz="1200" b="0" i="0" u="none" strike="noStrike" kern="0" cap="none" spc="0" normalizeH="0" baseline="0" noProof="0" dirty="0">
                <a:ln>
                  <a:noFill/>
                </a:ln>
                <a:solidFill>
                  <a:srgbClr val="000000"/>
                </a:solidFill>
                <a:effectLst/>
                <a:uLnTx/>
                <a:uFillTx/>
                <a:latin typeface="Kuro" panose="00000500000000000000" pitchFamily="50" charset="0"/>
                <a:ea typeface="ヒラギノ角ゴ Pro W3" pitchFamily="124" charset="-128"/>
                <a:sym typeface="+mn-ea"/>
              </a:endParaRPr>
            </a:p>
          </p:txBody>
        </p:sp>
        <p:sp>
          <p:nvSpPr>
            <p:cNvPr id="11" name="Rectangle 10">
              <a:extLst>
                <a:ext uri="{FF2B5EF4-FFF2-40B4-BE49-F238E27FC236}">
                  <a16:creationId xmlns:a16="http://schemas.microsoft.com/office/drawing/2014/main" id="{26B60233-3509-F224-E34E-87FA783C486F}"/>
                </a:ext>
              </a:extLst>
            </p:cNvPr>
            <p:cNvSpPr/>
            <p:nvPr/>
          </p:nvSpPr>
          <p:spPr bwMode="gray">
            <a:xfrm>
              <a:off x="1774139" y="4814453"/>
              <a:ext cx="2799292" cy="1541647"/>
            </a:xfrm>
            <a:prstGeom prst="rect">
              <a:avLst/>
            </a:prstGeom>
            <a:noFill/>
            <a:ln w="6350" cap="flat" cmpd="sng" algn="ctr">
              <a:noFill/>
              <a:prstDash val="solid"/>
              <a:round/>
              <a:headEnd type="none" w="med" len="med"/>
              <a:tailEnd type="none" w="med" len="med"/>
            </a:ln>
            <a:effectLst/>
          </p:spPr>
          <p:txBody>
            <a:bodyPr vert="horz" wrap="square" lIns="137160" tIns="0" rIns="91440" bIns="0" numCol="1" rtlCol="0" anchor="ctr" anchorCtr="0" compatLnSpc="1">
              <a:prstTxWarp prst="textNoShape">
                <a:avLst/>
              </a:prstTxWarp>
              <a:noAutofit/>
            </a:bodyPr>
            <a:lstStyle/>
            <a:p>
              <a:pPr marL="171450" indent="-171450">
                <a:spcBef>
                  <a:spcPts val="600"/>
                </a:spcBef>
                <a:buClr>
                  <a:schemeClr val="accent2"/>
                </a:buClr>
                <a:buFont typeface="Wingdings" panose="05000000000000000000" pitchFamily="2" charset="2"/>
                <a:buChar char="ü"/>
                <a:defRPr/>
              </a:pP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Bảng</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cân</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đối</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tăng</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trưởng</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chậm</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lại</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trong</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vi-VN"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1H.</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1.2024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trong</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môi</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trường</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kinh</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tế</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vĩ</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mô</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bất</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alt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lợi</a:t>
              </a:r>
              <a:r>
                <a:rPr lang="en-US" alt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endParaRPr lang="vi-VN" altLang="en-US" sz="1200" kern="0" dirty="0">
                <a:solidFill>
                  <a:prstClr val="black"/>
                </a:solidFill>
                <a:latin typeface="Arial" panose="020B0604020202020204" pitchFamily="34" charset="0"/>
                <a:ea typeface="ヒラギノ角ゴ Pro W3" pitchFamily="124" charset="-128"/>
                <a:cs typeface="Arial" panose="020B0604020202020204" pitchFamily="34" charset="0"/>
              </a:endParaRPr>
            </a:p>
          </p:txBody>
        </p:sp>
        <p:sp>
          <p:nvSpPr>
            <p:cNvPr id="12" name="Rectangle 11">
              <a:extLst>
                <a:ext uri="{FF2B5EF4-FFF2-40B4-BE49-F238E27FC236}">
                  <a16:creationId xmlns:a16="http://schemas.microsoft.com/office/drawing/2014/main" id="{7B204CDA-EBD7-7989-36FA-2DE77B8EC00E}"/>
                </a:ext>
              </a:extLst>
            </p:cNvPr>
            <p:cNvSpPr/>
            <p:nvPr/>
          </p:nvSpPr>
          <p:spPr bwMode="gray">
            <a:xfrm>
              <a:off x="1774138" y="1408384"/>
              <a:ext cx="2765919" cy="1541647"/>
            </a:xfrm>
            <a:prstGeom prst="rect">
              <a:avLst/>
            </a:prstGeom>
            <a:noFill/>
            <a:ln w="6350" cap="flat" cmpd="sng" algn="ctr">
              <a:noFill/>
              <a:prstDash val="solid"/>
              <a:round/>
              <a:headEnd type="none" w="med" len="med"/>
              <a:tailEnd type="none" w="med" len="med"/>
            </a:ln>
            <a:effectLst/>
          </p:spPr>
          <p:txBody>
            <a:bodyPr vert="horz" wrap="square" lIns="137160" tIns="0" rIns="91440" bIns="0" numCol="1" rtlCol="0" anchor="ctr" anchorCtr="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
                  <a:schemeClr val="accent1"/>
                </a:buClr>
                <a:buSzTx/>
                <a:buFont typeface="Wingdings" panose="05000000000000000000" pitchFamily="2" charset="2"/>
                <a:buChar char="ü"/>
                <a:tabLst/>
                <a:defRPr/>
              </a:pP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Dẫn</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đầu</a:t>
              </a:r>
              <a:r>
                <a:rPr lang="en-US" sz="1200" kern="0" dirty="0">
                  <a:solidFill>
                    <a:prstClr val="black"/>
                  </a:solidFill>
                  <a:latin typeface="Arial" panose="020B0604020202020204" pitchFamily="34" charset="0"/>
                  <a:ea typeface="ヒラギノ角ゴ Pro W3" pitchFamily="124" charset="-128"/>
                  <a:cs typeface="Arial" panose="020B0604020202020204" pitchFamily="34" charset="0"/>
                </a:rPr>
                <a:t> </a:t>
              </a:r>
              <a:r>
                <a:rPr lang="en-US" sz="1200" kern="0" dirty="0" err="1">
                  <a:solidFill>
                    <a:prstClr val="black"/>
                  </a:solidFill>
                  <a:latin typeface="Arial" panose="020B0604020202020204" pitchFamily="34" charset="0"/>
                  <a:ea typeface="ヒラギノ角ゴ Pro W3" pitchFamily="124" charset="-128"/>
                  <a:cs typeface="Arial" panose="020B0604020202020204" pitchFamily="34" charset="0"/>
                </a:rPr>
                <a:t>về</a:t>
              </a: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ヒラギノ角ゴ Pro W3" pitchFamily="124" charset="-128"/>
                  <a:cs typeface="Arial" panose="020B0604020202020204" pitchFamily="34" charset="0"/>
                </a:rPr>
                <a:t> </a:t>
              </a:r>
              <a:r>
                <a:rPr kumimoji="0" lang="en-US" sz="1200" b="0" i="0" u="none" strike="noStrike" kern="0" cap="none" spc="0" normalizeH="0" baseline="0" noProof="0" dirty="0" err="1">
                  <a:ln>
                    <a:noFill/>
                  </a:ln>
                  <a:solidFill>
                    <a:prstClr val="black"/>
                  </a:solidFill>
                  <a:effectLst/>
                  <a:uLnTx/>
                  <a:uFillTx/>
                  <a:latin typeface="Arial" panose="020B0604020202020204" pitchFamily="34" charset="0"/>
                  <a:ea typeface="ヒラギノ角ゴ Pro W3" pitchFamily="124" charset="-128"/>
                  <a:cs typeface="Arial" panose="020B0604020202020204" pitchFamily="34" charset="0"/>
                </a:rPr>
                <a:t>lợi</a:t>
              </a: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ヒラギノ角ゴ Pro W3" pitchFamily="124" charset="-128"/>
                  <a:cs typeface="Arial" panose="020B0604020202020204" pitchFamily="34" charset="0"/>
                </a:rPr>
                <a:t> </a:t>
              </a:r>
              <a:r>
                <a:rPr kumimoji="0" lang="en-US" sz="1200" b="0" i="0" u="none" strike="noStrike" kern="0" cap="none" spc="0" normalizeH="0" baseline="0" noProof="0" dirty="0" err="1">
                  <a:ln>
                    <a:noFill/>
                  </a:ln>
                  <a:solidFill>
                    <a:prstClr val="black"/>
                  </a:solidFill>
                  <a:effectLst/>
                  <a:uLnTx/>
                  <a:uFillTx/>
                  <a:latin typeface="Arial" panose="020B0604020202020204" pitchFamily="34" charset="0"/>
                  <a:ea typeface="ヒラギノ角ゴ Pro W3" pitchFamily="124" charset="-128"/>
                  <a:cs typeface="Arial" panose="020B0604020202020204" pitchFamily="34" charset="0"/>
                </a:rPr>
                <a:t>nhuận</a:t>
              </a: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ヒラギノ角ゴ Pro W3" pitchFamily="124" charset="-128"/>
                  <a:cs typeface="Arial" panose="020B0604020202020204" pitchFamily="34" charset="0"/>
                </a:rPr>
                <a:t>.</a:t>
              </a:r>
            </a:p>
            <a:p>
              <a:pPr marL="171450" marR="0" lvl="0" indent="-171450" algn="l" defTabSz="914400" rtl="0" eaLnBrk="1" fontAlgn="auto" latinLnBrk="0" hangingPunct="1">
                <a:lnSpc>
                  <a:spcPct val="100000"/>
                </a:lnSpc>
                <a:spcBef>
                  <a:spcPts val="600"/>
                </a:spcBef>
                <a:spcAft>
                  <a:spcPts val="0"/>
                </a:spcAft>
                <a:buClr>
                  <a:schemeClr val="accent1"/>
                </a:buClr>
                <a:buSzTx/>
                <a:buFont typeface="Wingdings" panose="05000000000000000000" pitchFamily="2" charset="2"/>
                <a:buChar char="ü"/>
                <a:tabLst/>
                <a:defRPr/>
              </a:pPr>
              <a:r>
                <a:rPr lang="en-US" sz="1200" kern="0" dirty="0" err="1">
                  <a:latin typeface="Arial" panose="020B0604020202020204" pitchFamily="34" charset="0"/>
                  <a:ea typeface="ヒラギノ角ゴ Pro W3" pitchFamily="124" charset="-128"/>
                  <a:cs typeface="Arial" panose="020B0604020202020204" pitchFamily="34" charset="0"/>
                </a:rPr>
                <a:t>Không</a:t>
              </a:r>
              <a:r>
                <a:rPr lang="en-US" sz="1200" kern="0" dirty="0">
                  <a:latin typeface="Arial" panose="020B0604020202020204" pitchFamily="34" charset="0"/>
                  <a:ea typeface="ヒラギノ角ゴ Pro W3" pitchFamily="124" charset="-128"/>
                  <a:cs typeface="Arial" panose="020B0604020202020204" pitchFamily="34" charset="0"/>
                </a:rPr>
                <a:t> </a:t>
              </a:r>
              <a:r>
                <a:rPr lang="en-US" sz="1200" kern="0" dirty="0" err="1">
                  <a:latin typeface="Arial" panose="020B0604020202020204" pitchFamily="34" charset="0"/>
                  <a:ea typeface="ヒラギノ角ゴ Pro W3" pitchFamily="124" charset="-128"/>
                  <a:cs typeface="Arial" panose="020B0604020202020204" pitchFamily="34" charset="0"/>
                </a:rPr>
                <a:t>tín</a:t>
              </a:r>
              <a:r>
                <a:rPr lang="en-US" sz="1200" kern="0" dirty="0">
                  <a:latin typeface="Arial" panose="020B0604020202020204" pitchFamily="34" charset="0"/>
                  <a:ea typeface="ヒラギノ角ゴ Pro W3" pitchFamily="124" charset="-128"/>
                  <a:cs typeface="Arial" panose="020B0604020202020204" pitchFamily="34" charset="0"/>
                </a:rPr>
                <a:t> </a:t>
              </a:r>
              <a:r>
                <a:rPr lang="en-US" sz="1200" kern="0" dirty="0" err="1">
                  <a:latin typeface="Arial" panose="020B0604020202020204" pitchFamily="34" charset="0"/>
                  <a:ea typeface="ヒラギノ角ゴ Pro W3" pitchFamily="124" charset="-128"/>
                  <a:cs typeface="Arial" panose="020B0604020202020204" pitchFamily="34" charset="0"/>
                </a:rPr>
                <a:t>các</a:t>
              </a:r>
              <a:r>
                <a:rPr lang="en-US" sz="1200" kern="0" dirty="0">
                  <a:latin typeface="Arial" panose="020B0604020202020204" pitchFamily="34" charset="0"/>
                  <a:ea typeface="ヒラギノ角ゴ Pro W3" pitchFamily="124" charset="-128"/>
                  <a:cs typeface="Arial" panose="020B0604020202020204" pitchFamily="34" charset="0"/>
                </a:rPr>
                <a:t> </a:t>
              </a:r>
              <a:r>
                <a:rPr lang="en-US" sz="1200" kern="0" dirty="0" err="1">
                  <a:latin typeface="Arial" panose="020B0604020202020204" pitchFamily="34" charset="0"/>
                  <a:ea typeface="ヒラギノ角ゴ Pro W3" pitchFamily="124" charset="-128"/>
                  <a:cs typeface="Arial" panose="020B0604020202020204" pitchFamily="34" charset="0"/>
                </a:rPr>
                <a:t>tác</a:t>
              </a:r>
              <a:r>
                <a:rPr lang="en-US" sz="1200" kern="0" dirty="0">
                  <a:latin typeface="Arial" panose="020B0604020202020204" pitchFamily="34" charset="0"/>
                  <a:ea typeface="ヒラギノ角ゴ Pro W3" pitchFamily="124" charset="-128"/>
                  <a:cs typeface="Arial" panose="020B0604020202020204" pitchFamily="34" charset="0"/>
                </a:rPr>
                <a:t> </a:t>
              </a:r>
              <a:r>
                <a:rPr lang="en-US" sz="1200" kern="0" dirty="0" err="1">
                  <a:latin typeface="Arial" panose="020B0604020202020204" pitchFamily="34" charset="0"/>
                  <a:ea typeface="ヒラギノ角ゴ Pro W3" pitchFamily="124" charset="-128"/>
                  <a:cs typeface="Arial" panose="020B0604020202020204" pitchFamily="34" charset="0"/>
                </a:rPr>
                <a:t>động</a:t>
              </a:r>
              <a:r>
                <a:rPr lang="en-US" sz="1200" kern="0" dirty="0">
                  <a:latin typeface="Arial" panose="020B0604020202020204" pitchFamily="34" charset="0"/>
                  <a:ea typeface="ヒラギノ角ゴ Pro W3" pitchFamily="124" charset="-128"/>
                  <a:cs typeface="Arial" panose="020B0604020202020204" pitchFamily="34" charset="0"/>
                </a:rPr>
                <a:t> </a:t>
              </a:r>
              <a:r>
                <a:rPr lang="en-US" sz="1200" kern="0" dirty="0" err="1">
                  <a:latin typeface="Arial" panose="020B0604020202020204" pitchFamily="34" charset="0"/>
                  <a:ea typeface="ヒラギノ角ゴ Pro W3" pitchFamily="124" charset="-128"/>
                  <a:cs typeface="Arial" panose="020B0604020202020204" pitchFamily="34" charset="0"/>
                </a:rPr>
                <a:t>từ</a:t>
              </a:r>
              <a:r>
                <a:rPr lang="en-US" sz="1200" kern="0" dirty="0">
                  <a:latin typeface="Arial" panose="020B0604020202020204" pitchFamily="34" charset="0"/>
                  <a:ea typeface="ヒラギノ角ゴ Pro W3" pitchFamily="124" charset="-128"/>
                  <a:cs typeface="Arial" panose="020B0604020202020204" pitchFamily="34" charset="0"/>
                </a:rPr>
                <a:t> </a:t>
              </a:r>
              <a:r>
                <a:rPr lang="en-US" sz="1200" kern="0" dirty="0" err="1">
                  <a:latin typeface="Arial" panose="020B0604020202020204" pitchFamily="34" charset="0"/>
                  <a:ea typeface="ヒラギノ角ゴ Pro W3" pitchFamily="124" charset="-128"/>
                  <a:cs typeface="Arial" panose="020B0604020202020204" pitchFamily="34" charset="0"/>
                </a:rPr>
                <a:t>các</a:t>
              </a:r>
              <a:r>
                <a:rPr lang="en-US" sz="1200" kern="0" dirty="0">
                  <a:latin typeface="Arial" panose="020B0604020202020204" pitchFamily="34" charset="0"/>
                  <a:ea typeface="ヒラギノ角ゴ Pro W3" pitchFamily="124" charset="-128"/>
                  <a:cs typeface="Arial" panose="020B0604020202020204" pitchFamily="34" charset="0"/>
                </a:rPr>
                <a:t> </a:t>
              </a:r>
              <a:r>
                <a:rPr lang="en-US" sz="1200" kern="0" dirty="0" err="1">
                  <a:latin typeface="Arial" panose="020B0604020202020204" pitchFamily="34" charset="0"/>
                  <a:ea typeface="ヒラギノ角ゴ Pro W3" pitchFamily="124" charset="-128"/>
                  <a:cs typeface="Arial" panose="020B0604020202020204" pitchFamily="34" charset="0"/>
                </a:rPr>
                <a:t>hạng</a:t>
              </a:r>
              <a:r>
                <a:rPr lang="en-US" sz="1200" kern="0" dirty="0">
                  <a:latin typeface="Arial" panose="020B0604020202020204" pitchFamily="34" charset="0"/>
                  <a:ea typeface="ヒラギノ角ゴ Pro W3" pitchFamily="124" charset="-128"/>
                  <a:cs typeface="Arial" panose="020B0604020202020204" pitchFamily="34" charset="0"/>
                </a:rPr>
                <a:t> </a:t>
              </a:r>
              <a:r>
                <a:rPr lang="en-US" sz="1200" kern="0" dirty="0" err="1">
                  <a:latin typeface="Arial" panose="020B0604020202020204" pitchFamily="34" charset="0"/>
                  <a:ea typeface="ヒラギノ角ゴ Pro W3" pitchFamily="124" charset="-128"/>
                  <a:cs typeface="Arial" panose="020B0604020202020204" pitchFamily="34" charset="0"/>
                </a:rPr>
                <a:t>mục</a:t>
              </a:r>
              <a:r>
                <a:rPr lang="en-US" sz="1200" kern="0" dirty="0">
                  <a:latin typeface="Arial" panose="020B0604020202020204" pitchFamily="34" charset="0"/>
                  <a:ea typeface="ヒラギノ角ゴ Pro W3" pitchFamily="124" charset="-128"/>
                  <a:cs typeface="Arial" panose="020B0604020202020204" pitchFamily="34" charset="0"/>
                </a:rPr>
                <a:t> </a:t>
              </a:r>
              <a:r>
                <a:rPr lang="en-US" sz="1200" kern="0" dirty="0" err="1">
                  <a:latin typeface="Arial" panose="020B0604020202020204" pitchFamily="34" charset="0"/>
                  <a:ea typeface="ヒラギノ角ゴ Pro W3" pitchFamily="124" charset="-128"/>
                  <a:cs typeface="Arial" panose="020B0604020202020204" pitchFamily="34" charset="0"/>
                </a:rPr>
                <a:t>bất</a:t>
              </a:r>
              <a:r>
                <a:rPr lang="en-US" sz="1200" kern="0" dirty="0">
                  <a:latin typeface="Arial" panose="020B0604020202020204" pitchFamily="34" charset="0"/>
                  <a:ea typeface="ヒラギノ角ゴ Pro W3" pitchFamily="124" charset="-128"/>
                  <a:cs typeface="Arial" panose="020B0604020202020204" pitchFamily="34" charset="0"/>
                </a:rPr>
                <a:t> </a:t>
              </a:r>
              <a:r>
                <a:rPr lang="en-US" sz="1200" kern="0" dirty="0" err="1">
                  <a:latin typeface="Arial" panose="020B0604020202020204" pitchFamily="34" charset="0"/>
                  <a:ea typeface="ヒラギノ角ゴ Pro W3" pitchFamily="124" charset="-128"/>
                  <a:cs typeface="Arial" panose="020B0604020202020204" pitchFamily="34" charset="0"/>
                </a:rPr>
                <a:t>thường</a:t>
              </a:r>
              <a:r>
                <a:rPr lang="en-US" sz="1200" kern="0" dirty="0">
                  <a:latin typeface="Arial" panose="020B0604020202020204" pitchFamily="34" charset="0"/>
                  <a:ea typeface="ヒラギノ角ゴ Pro W3" pitchFamily="124" charset="-128"/>
                  <a:cs typeface="Arial" panose="020B0604020202020204" pitchFamily="34" charset="0"/>
                </a:rPr>
                <a:t>, </a:t>
              </a:r>
              <a:r>
                <a:rPr lang="en-US" sz="1200" kern="0" dirty="0" err="1">
                  <a:latin typeface="Arial" panose="020B0604020202020204" pitchFamily="34" charset="0"/>
                  <a:ea typeface="ヒラギノ角ゴ Pro W3" pitchFamily="124" charset="-128"/>
                  <a:cs typeface="Arial" panose="020B0604020202020204" pitchFamily="34" charset="0"/>
                </a:rPr>
                <a:t>lợi</a:t>
              </a:r>
              <a:r>
                <a:rPr lang="en-US" sz="1200" kern="0" dirty="0">
                  <a:latin typeface="Arial" panose="020B0604020202020204" pitchFamily="34" charset="0"/>
                  <a:ea typeface="ヒラギノ角ゴ Pro W3" pitchFamily="124" charset="-128"/>
                  <a:cs typeface="Arial" panose="020B0604020202020204" pitchFamily="34" charset="0"/>
                </a:rPr>
                <a:t> </a:t>
              </a:r>
              <a:r>
                <a:rPr lang="en-US" sz="1200" kern="0" dirty="0" err="1">
                  <a:latin typeface="Arial" panose="020B0604020202020204" pitchFamily="34" charset="0"/>
                  <a:ea typeface="ヒラギノ角ゴ Pro W3" pitchFamily="124" charset="-128"/>
                  <a:cs typeface="Arial" panose="020B0604020202020204" pitchFamily="34" charset="0"/>
                </a:rPr>
                <a:t>nhuận</a:t>
              </a:r>
              <a:r>
                <a:rPr lang="en-US" sz="1200" kern="0" dirty="0">
                  <a:latin typeface="Arial" panose="020B0604020202020204" pitchFamily="34" charset="0"/>
                  <a:ea typeface="ヒラギノ角ゴ Pro W3" pitchFamily="124" charset="-128"/>
                  <a:cs typeface="Arial" panose="020B0604020202020204" pitchFamily="34" charset="0"/>
                </a:rPr>
                <a:t> </a:t>
              </a:r>
              <a:r>
                <a:rPr lang="en-US" sz="1200" kern="0" dirty="0" err="1">
                  <a:latin typeface="Arial" panose="020B0604020202020204" pitchFamily="34" charset="0"/>
                  <a:ea typeface="ヒラギノ角ゴ Pro W3" pitchFamily="124" charset="-128"/>
                  <a:cs typeface="Arial" panose="020B0604020202020204" pitchFamily="34" charset="0"/>
                </a:rPr>
                <a:t>duy</a:t>
              </a:r>
              <a:r>
                <a:rPr lang="en-US" sz="1200" kern="0" dirty="0">
                  <a:latin typeface="Arial" panose="020B0604020202020204" pitchFamily="34" charset="0"/>
                  <a:ea typeface="ヒラギノ角ゴ Pro W3" pitchFamily="124" charset="-128"/>
                  <a:cs typeface="Arial" panose="020B0604020202020204" pitchFamily="34" charset="0"/>
                </a:rPr>
                <a:t> </a:t>
              </a:r>
              <a:r>
                <a:rPr lang="en-US" sz="1200" kern="0" dirty="0" err="1">
                  <a:latin typeface="Arial" panose="020B0604020202020204" pitchFamily="34" charset="0"/>
                  <a:ea typeface="ヒラギノ角ゴ Pro W3" pitchFamily="124" charset="-128"/>
                  <a:cs typeface="Arial" panose="020B0604020202020204" pitchFamily="34" charset="0"/>
                </a:rPr>
                <a:t>trì</a:t>
              </a:r>
              <a:r>
                <a:rPr lang="en-US" sz="1200" kern="0" dirty="0">
                  <a:latin typeface="Arial" panose="020B0604020202020204" pitchFamily="34" charset="0"/>
                  <a:ea typeface="ヒラギノ角ゴ Pro W3" pitchFamily="124" charset="-128"/>
                  <a:cs typeface="Arial" panose="020B0604020202020204" pitchFamily="34" charset="0"/>
                </a:rPr>
                <a:t> </a:t>
              </a:r>
              <a:r>
                <a:rPr lang="en-US" sz="1200" kern="0" dirty="0" err="1">
                  <a:latin typeface="Arial" panose="020B0604020202020204" pitchFamily="34" charset="0"/>
                  <a:ea typeface="ヒラギノ角ゴ Pro W3" pitchFamily="124" charset="-128"/>
                  <a:cs typeface="Arial" panose="020B0604020202020204" pitchFamily="34" charset="0"/>
                </a:rPr>
                <a:t>mức</a:t>
              </a:r>
              <a:r>
                <a:rPr lang="en-US" sz="1200" kern="0" dirty="0">
                  <a:latin typeface="Arial" panose="020B0604020202020204" pitchFamily="34" charset="0"/>
                  <a:ea typeface="ヒラギノ角ゴ Pro W3" pitchFamily="124" charset="-128"/>
                  <a:cs typeface="Arial" panose="020B0604020202020204" pitchFamily="34" charset="0"/>
                </a:rPr>
                <a:t> </a:t>
              </a:r>
              <a:r>
                <a:rPr lang="en-US" sz="1200" kern="0" dirty="0" err="1">
                  <a:latin typeface="Arial" panose="020B0604020202020204" pitchFamily="34" charset="0"/>
                  <a:ea typeface="ヒラギノ角ゴ Pro W3" pitchFamily="124" charset="-128"/>
                  <a:cs typeface="Arial" panose="020B0604020202020204" pitchFamily="34" charset="0"/>
                </a:rPr>
                <a:t>tăng</a:t>
              </a:r>
              <a:r>
                <a:rPr lang="en-US" sz="1200" kern="0" dirty="0">
                  <a:latin typeface="Arial" panose="020B0604020202020204" pitchFamily="34" charset="0"/>
                  <a:ea typeface="ヒラギノ角ゴ Pro W3" pitchFamily="124" charset="-128"/>
                  <a:cs typeface="Arial" panose="020B0604020202020204" pitchFamily="34" charset="0"/>
                </a:rPr>
                <a:t> </a:t>
              </a:r>
              <a:r>
                <a:rPr lang="en-US" sz="1200" kern="0" dirty="0" err="1">
                  <a:latin typeface="Arial" panose="020B0604020202020204" pitchFamily="34" charset="0"/>
                  <a:ea typeface="ヒラギノ角ゴ Pro W3" pitchFamily="124" charset="-128"/>
                  <a:cs typeface="Arial" panose="020B0604020202020204" pitchFamily="34" charset="0"/>
                </a:rPr>
                <a:t>trưởng</a:t>
              </a:r>
              <a:r>
                <a:rPr lang="en-US" sz="1200" kern="0" dirty="0">
                  <a:latin typeface="Arial" panose="020B0604020202020204" pitchFamily="34" charset="0"/>
                  <a:ea typeface="ヒラギノ角ゴ Pro W3" pitchFamily="124" charset="-128"/>
                  <a:cs typeface="Arial" panose="020B0604020202020204" pitchFamily="34" charset="0"/>
                </a:rPr>
                <a:t> </a:t>
              </a:r>
              <a:r>
                <a:rPr lang="en-US" sz="1200" kern="0" dirty="0" err="1">
                  <a:latin typeface="Arial" panose="020B0604020202020204" pitchFamily="34" charset="0"/>
                  <a:ea typeface="ヒラギノ角ゴ Pro W3" pitchFamily="124" charset="-128"/>
                  <a:cs typeface="Arial" panose="020B0604020202020204" pitchFamily="34" charset="0"/>
                </a:rPr>
                <a:t>dương</a:t>
              </a:r>
              <a:r>
                <a:rPr lang="en-US" sz="1200" kern="0" dirty="0">
                  <a:latin typeface="Arial" panose="020B0604020202020204" pitchFamily="34" charset="0"/>
                  <a:ea typeface="ヒラギノ角ゴ Pro W3" pitchFamily="124" charset="-128"/>
                  <a:cs typeface="Arial" panose="020B0604020202020204" pitchFamily="34" charset="0"/>
                </a:rPr>
                <a:t>.</a:t>
              </a:r>
              <a:endParaRPr kumimoji="0" lang="en-US" sz="1200" u="none" strike="noStrike" kern="0" cap="none" spc="0" normalizeH="0" baseline="0" noProof="0" dirty="0">
                <a:ln>
                  <a:noFill/>
                </a:ln>
                <a:effectLst/>
                <a:uLnTx/>
                <a:uFillTx/>
                <a:latin typeface="Arial" panose="020B0604020202020204" pitchFamily="34" charset="0"/>
                <a:ea typeface="ヒラギノ角ゴ Pro W3" pitchFamily="124" charset="-128"/>
                <a:cs typeface="Arial" panose="020B0604020202020204" pitchFamily="34" charset="0"/>
              </a:endParaRPr>
            </a:p>
          </p:txBody>
        </p:sp>
        <p:sp>
          <p:nvSpPr>
            <p:cNvPr id="13" name="TextBox 12">
              <a:extLst>
                <a:ext uri="{FF2B5EF4-FFF2-40B4-BE49-F238E27FC236}">
                  <a16:creationId xmlns:a16="http://schemas.microsoft.com/office/drawing/2014/main" id="{D305CB66-EB19-8D14-48C7-259D4C81136A}"/>
                </a:ext>
              </a:extLst>
            </p:cNvPr>
            <p:cNvSpPr txBox="1"/>
            <p:nvPr/>
          </p:nvSpPr>
          <p:spPr bwMode="gray">
            <a:xfrm>
              <a:off x="4588336" y="1932986"/>
              <a:ext cx="1038283" cy="492443"/>
            </a:xfrm>
            <a:prstGeom prst="rect">
              <a:avLst/>
            </a:prstGeom>
            <a:noFill/>
          </p:spPr>
          <p:txBody>
            <a:bodyPr wrap="square" lIns="10800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accent2"/>
                  </a:solidFill>
                  <a:effectLst/>
                  <a:uLnTx/>
                  <a:uFillTx/>
                  <a:latin typeface="Kuro Bold" panose="00000800000000000000"/>
                  <a:ea typeface="STKaiti"/>
                  <a:cs typeface="+mn-cs"/>
                </a:rPr>
                <a:t>10,718</a:t>
              </a:r>
              <a:r>
                <a:rPr kumimoji="0" lang="en-GB" sz="2000" b="0" i="0" u="none" strike="noStrike" kern="1200" cap="none" spc="0" normalizeH="0" baseline="0" noProof="0" dirty="0">
                  <a:ln>
                    <a:noFill/>
                  </a:ln>
                  <a:solidFill>
                    <a:srgbClr val="27673B"/>
                  </a:solidFill>
                  <a:effectLst/>
                  <a:uLnTx/>
                  <a:uFillTx/>
                  <a:latin typeface="Kuro"/>
                  <a:ea typeface="STKaiti"/>
                  <a:cs typeface="+mn-cs"/>
                </a:rPr>
                <a:t> </a:t>
              </a:r>
              <a:r>
                <a:rPr kumimoji="0" lang="en-GB" sz="1200" b="0" i="0" u="none" strike="noStrike" kern="1200" cap="none" spc="0" normalizeH="0" baseline="0" noProof="0" dirty="0" err="1">
                  <a:ln>
                    <a:noFill/>
                  </a:ln>
                  <a:solidFill>
                    <a:srgbClr val="000000"/>
                  </a:solidFill>
                  <a:effectLst/>
                  <a:uLnTx/>
                  <a:uFillTx/>
                  <a:latin typeface="Kuro"/>
                  <a:ea typeface="STKaiti"/>
                  <a:cs typeface="+mn-cs"/>
                </a:rPr>
                <a:t>VNDbn</a:t>
              </a:r>
              <a:endParaRPr kumimoji="0" lang="en-GB" sz="1200" b="0" i="0" u="none" strike="noStrike" kern="1200" cap="none" spc="0" normalizeH="0" baseline="0" noProof="0" dirty="0">
                <a:ln>
                  <a:noFill/>
                </a:ln>
                <a:solidFill>
                  <a:srgbClr val="000000"/>
                </a:solidFill>
                <a:effectLst/>
                <a:uLnTx/>
                <a:uFillTx/>
                <a:latin typeface="Kuro"/>
                <a:ea typeface="STKaiti"/>
                <a:cs typeface="+mn-cs"/>
              </a:endParaRPr>
            </a:p>
          </p:txBody>
        </p:sp>
        <p:sp>
          <p:nvSpPr>
            <p:cNvPr id="14" name="TextBox 13">
              <a:extLst>
                <a:ext uri="{FF2B5EF4-FFF2-40B4-BE49-F238E27FC236}">
                  <a16:creationId xmlns:a16="http://schemas.microsoft.com/office/drawing/2014/main" id="{07892B1D-1140-0AA0-8986-E00A593FD7A0}"/>
                </a:ext>
              </a:extLst>
            </p:cNvPr>
            <p:cNvSpPr txBox="1"/>
            <p:nvPr/>
          </p:nvSpPr>
          <p:spPr bwMode="gray">
            <a:xfrm>
              <a:off x="7413515" y="1843096"/>
              <a:ext cx="1395256" cy="307777"/>
            </a:xfrm>
            <a:prstGeom prst="rect">
              <a:avLst/>
            </a:prstGeom>
            <a:noFill/>
          </p:spPr>
          <p:txBody>
            <a:bodyPr wrap="square" lIns="10800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chemeClr val="accent2"/>
                  </a:solidFill>
                  <a:effectLst/>
                  <a:uLnTx/>
                  <a:uFillTx/>
                  <a:latin typeface="Kuro Bold" panose="00000800000000000000"/>
                  <a:ea typeface="STKaiti"/>
                  <a:cs typeface="+mn-cs"/>
                </a:rPr>
                <a:t>1.90%</a:t>
              </a:r>
              <a:r>
                <a:rPr kumimoji="0" lang="en-GB" sz="2000" b="0" i="0" u="none" strike="noStrike" kern="1200" cap="none" spc="0" normalizeH="0" baseline="0" noProof="0">
                  <a:ln>
                    <a:noFill/>
                  </a:ln>
                  <a:solidFill>
                    <a:srgbClr val="27673B"/>
                  </a:solidFill>
                  <a:effectLst/>
                  <a:uLnTx/>
                  <a:uFillTx/>
                  <a:latin typeface="Kuro"/>
                  <a:ea typeface="STKaiti"/>
                  <a:cs typeface="+mn-cs"/>
                </a:rPr>
                <a:t> </a:t>
              </a:r>
              <a:endParaRPr kumimoji="0" lang="en-GB" sz="1200" b="0" i="0" u="none" strike="noStrike" kern="1200" cap="none" spc="0" normalizeH="0" baseline="0" noProof="0">
                <a:ln>
                  <a:noFill/>
                </a:ln>
                <a:solidFill>
                  <a:srgbClr val="000000"/>
                </a:solidFill>
                <a:effectLst/>
                <a:uLnTx/>
                <a:uFillTx/>
                <a:latin typeface="Kuro"/>
                <a:ea typeface="STKaiti"/>
                <a:cs typeface="+mn-cs"/>
              </a:endParaRPr>
            </a:p>
          </p:txBody>
        </p:sp>
        <p:sp>
          <p:nvSpPr>
            <p:cNvPr id="15" name="TextBox 14">
              <a:extLst>
                <a:ext uri="{FF2B5EF4-FFF2-40B4-BE49-F238E27FC236}">
                  <a16:creationId xmlns:a16="http://schemas.microsoft.com/office/drawing/2014/main" id="{F24B51A7-FA6D-8FCB-E4E8-D28554230A7D}"/>
                </a:ext>
              </a:extLst>
            </p:cNvPr>
            <p:cNvSpPr txBox="1"/>
            <p:nvPr/>
          </p:nvSpPr>
          <p:spPr bwMode="gray">
            <a:xfrm>
              <a:off x="6015521" y="1859538"/>
              <a:ext cx="757409" cy="359073"/>
            </a:xfrm>
            <a:prstGeom prst="rect">
              <a:avLst/>
            </a:prstGeom>
            <a:noFill/>
          </p:spPr>
          <p:txBody>
            <a:bodyPr wrap="square" lIns="108000" tIns="0" rIns="0" bIns="0" rtlCol="0">
              <a:spAutoFit/>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lang="en-GB" sz="1600">
                  <a:solidFill>
                    <a:prstClr val="black"/>
                  </a:solidFill>
                  <a:latin typeface="Kuro" panose="00000800000000000000"/>
                  <a:ea typeface="STKaiti"/>
                </a:rPr>
                <a:t>(8.3)</a:t>
              </a:r>
              <a:r>
                <a:rPr kumimoji="0" lang="en-GB" sz="1600" b="0" i="0" u="none" strike="noStrike" kern="1200" cap="none" spc="0" normalizeH="0" baseline="0" noProof="0">
                  <a:ln>
                    <a:noFill/>
                  </a:ln>
                  <a:solidFill>
                    <a:prstClr val="black"/>
                  </a:solidFill>
                  <a:effectLst/>
                  <a:uLnTx/>
                  <a:uFillTx/>
                  <a:latin typeface="Kuro" panose="00000800000000000000"/>
                  <a:ea typeface="STKaiti"/>
                  <a:cs typeface="+mn-cs"/>
                </a:rPr>
                <a:t>%</a:t>
              </a:r>
              <a:br>
                <a:rPr kumimoji="0" lang="en-GB" sz="1600" b="0" i="0" u="none" strike="noStrike" kern="1200" cap="none" spc="0" normalizeH="0" baseline="0" noProof="0">
                  <a:ln>
                    <a:noFill/>
                  </a:ln>
                  <a:solidFill>
                    <a:prstClr val="black"/>
                  </a:solidFill>
                  <a:effectLst/>
                  <a:uLnTx/>
                  <a:uFillTx/>
                  <a:latin typeface="Kuro" panose="00000800000000000000"/>
                  <a:ea typeface="STKaiti"/>
                  <a:cs typeface="+mn-cs"/>
                </a:rPr>
              </a:br>
              <a:r>
                <a:rPr kumimoji="0" lang="en-GB" sz="1200" b="0" i="0" u="none" strike="noStrike" kern="1200" cap="none" spc="0" normalizeH="0" baseline="0" noProof="0">
                  <a:ln>
                    <a:noFill/>
                  </a:ln>
                  <a:solidFill>
                    <a:prstClr val="black"/>
                  </a:solidFill>
                  <a:effectLst/>
                  <a:uLnTx/>
                  <a:uFillTx/>
                  <a:latin typeface="Kuro"/>
                  <a:ea typeface="STKaiti"/>
                  <a:cs typeface="+mn-cs"/>
                </a:rPr>
                <a:t>qoq</a:t>
              </a:r>
            </a:p>
          </p:txBody>
        </p:sp>
        <p:sp>
          <p:nvSpPr>
            <p:cNvPr id="16" name="TextBox 15">
              <a:extLst>
                <a:ext uri="{FF2B5EF4-FFF2-40B4-BE49-F238E27FC236}">
                  <a16:creationId xmlns:a16="http://schemas.microsoft.com/office/drawing/2014/main" id="{7E768E03-A25F-1725-411F-A9AE8FCA5E7B}"/>
                </a:ext>
              </a:extLst>
            </p:cNvPr>
            <p:cNvSpPr txBox="1"/>
            <p:nvPr/>
          </p:nvSpPr>
          <p:spPr bwMode="gray">
            <a:xfrm>
              <a:off x="6059347" y="2364284"/>
              <a:ext cx="706438" cy="359073"/>
            </a:xfrm>
            <a:prstGeom prst="rect">
              <a:avLst/>
            </a:prstGeom>
            <a:noFill/>
          </p:spPr>
          <p:txBody>
            <a:bodyPr wrap="square" lIns="108000" tIns="0" rIns="0" bIns="0" rtlCol="0">
              <a:spAutoFit/>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Kuro" panose="00000800000000000000"/>
                  <a:ea typeface="STKaiti"/>
                  <a:cs typeface="+mn-cs"/>
                </a:rPr>
                <a:t>(4.5)%</a:t>
              </a:r>
              <a:br>
                <a:rPr kumimoji="0" lang="en-GB" sz="1600" b="0" i="0" u="none" strike="noStrike" kern="1200" cap="none" spc="0" normalizeH="0" baseline="0" noProof="0" dirty="0">
                  <a:ln>
                    <a:noFill/>
                  </a:ln>
                  <a:solidFill>
                    <a:prstClr val="black"/>
                  </a:solidFill>
                  <a:effectLst/>
                  <a:uLnTx/>
                  <a:uFillTx/>
                  <a:latin typeface="Kuro" panose="00000800000000000000"/>
                  <a:ea typeface="STKaiti"/>
                  <a:cs typeface="+mn-cs"/>
                </a:rPr>
              </a:br>
              <a:r>
                <a:rPr kumimoji="0" lang="en-GB" sz="1200" b="0" i="0" u="none" strike="noStrike" kern="1200" cap="none" spc="0" normalizeH="0" baseline="0" noProof="0" dirty="0" err="1">
                  <a:ln>
                    <a:noFill/>
                  </a:ln>
                  <a:solidFill>
                    <a:prstClr val="black"/>
                  </a:solidFill>
                  <a:effectLst/>
                  <a:uLnTx/>
                  <a:uFillTx/>
                  <a:latin typeface="Kuro"/>
                  <a:ea typeface="STKaiti"/>
                  <a:cs typeface="+mn-cs"/>
                </a:rPr>
                <a:t>yoy</a:t>
              </a:r>
              <a:endParaRPr kumimoji="0" lang="en-GB" sz="1200" b="0" i="0" u="none" strike="noStrike" kern="1200" cap="none" spc="0" normalizeH="0" baseline="0" noProof="0" dirty="0">
                <a:ln>
                  <a:noFill/>
                </a:ln>
                <a:solidFill>
                  <a:prstClr val="black"/>
                </a:solidFill>
                <a:effectLst/>
                <a:uLnTx/>
                <a:uFillTx/>
                <a:latin typeface="Kuro"/>
                <a:ea typeface="STKaiti"/>
                <a:cs typeface="+mn-cs"/>
              </a:endParaRPr>
            </a:p>
          </p:txBody>
        </p:sp>
        <p:sp>
          <p:nvSpPr>
            <p:cNvPr id="18" name="Isosceles Triangle 17">
              <a:extLst>
                <a:ext uri="{FF2B5EF4-FFF2-40B4-BE49-F238E27FC236}">
                  <a16:creationId xmlns:a16="http://schemas.microsoft.com/office/drawing/2014/main" id="{9F90AC44-7017-5B5A-E870-F3B7712D5CA0}"/>
                </a:ext>
              </a:extLst>
            </p:cNvPr>
            <p:cNvSpPr/>
            <p:nvPr/>
          </p:nvSpPr>
          <p:spPr bwMode="gray">
            <a:xfrm flipV="1">
              <a:off x="5868847" y="2349157"/>
              <a:ext cx="257175" cy="151414"/>
            </a:xfrm>
            <a:prstGeom prst="triangle">
              <a:avLst/>
            </a:prstGeom>
            <a:solidFill>
              <a:schemeClr val="bg2">
                <a:lumMod val="7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E23232"/>
                </a:solidFill>
                <a:effectLst/>
                <a:uLnTx/>
                <a:uFillTx/>
                <a:latin typeface="Kuro" panose="00000800000000000000"/>
                <a:ea typeface="STKaiti"/>
                <a:cs typeface="+mn-cs"/>
              </a:endParaRPr>
            </a:p>
          </p:txBody>
        </p:sp>
        <p:sp>
          <p:nvSpPr>
            <p:cNvPr id="19" name="Isosceles Triangle 18">
              <a:extLst>
                <a:ext uri="{FF2B5EF4-FFF2-40B4-BE49-F238E27FC236}">
                  <a16:creationId xmlns:a16="http://schemas.microsoft.com/office/drawing/2014/main" id="{4EC325A6-1B07-36DD-EEBB-89455678FF88}"/>
                </a:ext>
              </a:extLst>
            </p:cNvPr>
            <p:cNvSpPr/>
            <p:nvPr/>
          </p:nvSpPr>
          <p:spPr bwMode="gray">
            <a:xfrm rot="10800000" flipV="1">
              <a:off x="5114667" y="3571085"/>
              <a:ext cx="257175" cy="151414"/>
            </a:xfrm>
            <a:prstGeom prst="triangle">
              <a:avLst/>
            </a:prstGeom>
            <a:solidFill>
              <a:schemeClr val="bg2">
                <a:lumMod val="7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53565A"/>
                </a:solidFill>
                <a:effectLst/>
                <a:uLnTx/>
                <a:uFillTx/>
                <a:latin typeface="Kuro" panose="00000800000000000000"/>
                <a:ea typeface="STKaiti"/>
                <a:cs typeface="+mn-cs"/>
              </a:endParaRPr>
            </a:p>
          </p:txBody>
        </p:sp>
        <p:sp>
          <p:nvSpPr>
            <p:cNvPr id="20" name="TextBox 19">
              <a:extLst>
                <a:ext uri="{FF2B5EF4-FFF2-40B4-BE49-F238E27FC236}">
                  <a16:creationId xmlns:a16="http://schemas.microsoft.com/office/drawing/2014/main" id="{AE5EA155-932B-762E-20B8-97F8719F2626}"/>
                </a:ext>
              </a:extLst>
            </p:cNvPr>
            <p:cNvSpPr txBox="1"/>
            <p:nvPr/>
          </p:nvSpPr>
          <p:spPr bwMode="gray">
            <a:xfrm>
              <a:off x="9320885" y="5272862"/>
              <a:ext cx="885402" cy="488796"/>
            </a:xfrm>
            <a:prstGeom prst="rect">
              <a:avLst/>
            </a:prstGeom>
            <a:noFill/>
          </p:spPr>
          <p:txBody>
            <a:bodyPr wrap="square" lIns="108000" tIns="0" rIns="0" bIns="0" rtlCol="0" anchor="ctr">
              <a:noAutofit/>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0" lang="en-GB" sz="2000" b="1" i="0" u="none" strike="noStrike" kern="1200" cap="none" spc="0" normalizeH="0" baseline="0" noProof="0">
                  <a:ln>
                    <a:noFill/>
                  </a:ln>
                  <a:solidFill>
                    <a:srgbClr val="8DC63F"/>
                  </a:solidFill>
                  <a:effectLst/>
                  <a:uLnTx/>
                  <a:uFillTx/>
                  <a:latin typeface="Kuro Bold" panose="00000800000000000000"/>
                  <a:ea typeface="STKaiti"/>
                  <a:cs typeface="+mn-cs"/>
                </a:rPr>
                <a:t>1,347 </a:t>
              </a:r>
              <a:br>
                <a:rPr kumimoji="0" lang="en-GB" sz="2000" b="1" i="0" u="none" strike="noStrike" kern="1200" cap="none" spc="0" normalizeH="0" baseline="0" noProof="0">
                  <a:ln>
                    <a:noFill/>
                  </a:ln>
                  <a:solidFill>
                    <a:srgbClr val="3FAE49"/>
                  </a:solidFill>
                  <a:effectLst/>
                  <a:uLnTx/>
                  <a:uFillTx/>
                  <a:latin typeface="Kuro Bold"/>
                  <a:ea typeface="STKaiti"/>
                  <a:cs typeface="+mn-cs"/>
                </a:rPr>
              </a:br>
              <a:r>
                <a:rPr kumimoji="0" lang="en-GB" sz="1200" b="0" i="0" u="none" strike="noStrike" kern="1200" cap="none" spc="0" normalizeH="0" baseline="0" noProof="0" err="1">
                  <a:ln>
                    <a:noFill/>
                  </a:ln>
                  <a:solidFill>
                    <a:srgbClr val="000000"/>
                  </a:solidFill>
                  <a:effectLst/>
                  <a:uLnTx/>
                  <a:uFillTx/>
                  <a:latin typeface="Kuro"/>
                  <a:ea typeface="STKaiti"/>
                  <a:cs typeface="+mn-cs"/>
                </a:rPr>
                <a:t>VNDtn</a:t>
              </a:r>
              <a:r>
                <a:rPr kumimoji="0" lang="en-GB" sz="1200" b="0" i="0" u="none" strike="noStrike" kern="1200" cap="none" spc="0" normalizeH="0" baseline="0" noProof="0">
                  <a:ln>
                    <a:noFill/>
                  </a:ln>
                  <a:solidFill>
                    <a:srgbClr val="000000"/>
                  </a:solidFill>
                  <a:effectLst/>
                  <a:uLnTx/>
                  <a:uFillTx/>
                  <a:latin typeface="Kuro"/>
                  <a:ea typeface="STKaiti"/>
                  <a:cs typeface="+mn-cs"/>
                </a:rPr>
                <a:t> </a:t>
              </a:r>
            </a:p>
          </p:txBody>
        </p:sp>
        <p:sp>
          <p:nvSpPr>
            <p:cNvPr id="21" name="TextBox 20">
              <a:extLst>
                <a:ext uri="{FF2B5EF4-FFF2-40B4-BE49-F238E27FC236}">
                  <a16:creationId xmlns:a16="http://schemas.microsoft.com/office/drawing/2014/main" id="{6DDE7F63-3B9F-F450-9B9F-BE2FABA4585A}"/>
                </a:ext>
              </a:extLst>
            </p:cNvPr>
            <p:cNvSpPr txBox="1"/>
            <p:nvPr/>
          </p:nvSpPr>
          <p:spPr bwMode="gray">
            <a:xfrm>
              <a:off x="10742637" y="5272862"/>
              <a:ext cx="851047" cy="488796"/>
            </a:xfrm>
            <a:prstGeom prst="rect">
              <a:avLst/>
            </a:prstGeom>
            <a:noFill/>
          </p:spPr>
          <p:txBody>
            <a:bodyPr wrap="square" lIns="108000" tIns="0" rIns="0" bIns="0" rtlCol="0" anchor="ctr">
              <a:noAutofit/>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lang="en-GB" sz="2000" b="1">
                  <a:solidFill>
                    <a:schemeClr val="tx1">
                      <a:lumMod val="65000"/>
                      <a:lumOff val="35000"/>
                    </a:schemeClr>
                  </a:solidFill>
                  <a:latin typeface="Kuro Bold" panose="00000800000000000000"/>
                  <a:ea typeface="STKaiti"/>
                </a:rPr>
                <a:t>-3</a:t>
              </a:r>
              <a:r>
                <a:rPr kumimoji="0" lang="en-GB" sz="2000" b="1" i="0" u="none" strike="noStrike" kern="1200" cap="none" spc="0" normalizeH="0" baseline="0" noProof="0">
                  <a:ln>
                    <a:noFill/>
                  </a:ln>
                  <a:solidFill>
                    <a:schemeClr val="tx1">
                      <a:lumMod val="65000"/>
                      <a:lumOff val="35000"/>
                    </a:schemeClr>
                  </a:solidFill>
                  <a:effectLst/>
                  <a:uLnTx/>
                  <a:uFillTx/>
                  <a:latin typeface="Kuro Bold" panose="00000800000000000000"/>
                  <a:ea typeface="STKaiti"/>
                  <a:cs typeface="+mn-cs"/>
                </a:rPr>
                <a:t>.5%</a:t>
              </a:r>
              <a:br>
                <a:rPr kumimoji="0" lang="en-GB" sz="2000" b="0" i="0" u="none" strike="noStrike" kern="1200" cap="none" spc="0" normalizeH="0" baseline="0" noProof="0">
                  <a:ln>
                    <a:noFill/>
                  </a:ln>
                  <a:solidFill>
                    <a:srgbClr val="8DC63F"/>
                  </a:solidFill>
                  <a:effectLst/>
                  <a:uLnTx/>
                  <a:uFillTx/>
                  <a:latin typeface="Kuro"/>
                  <a:ea typeface="STKaiti"/>
                  <a:cs typeface="+mn-cs"/>
                </a:rPr>
              </a:br>
              <a:r>
                <a:rPr kumimoji="0" lang="en-GB" sz="1200" b="0" i="0" u="none" strike="noStrike" kern="1200" cap="none" spc="0" normalizeH="0" baseline="0" noProof="0" err="1">
                  <a:ln>
                    <a:noFill/>
                  </a:ln>
                  <a:solidFill>
                    <a:srgbClr val="000000"/>
                  </a:solidFill>
                  <a:effectLst/>
                  <a:uLnTx/>
                  <a:uFillTx/>
                  <a:latin typeface="Kuro"/>
                  <a:ea typeface="STKaiti"/>
                  <a:cs typeface="+mn-cs"/>
                </a:rPr>
                <a:t>ytd</a:t>
              </a:r>
              <a:endParaRPr kumimoji="0" lang="en-GB" sz="1200" b="0" i="0" u="none" strike="noStrike" kern="1200" cap="none" spc="0" normalizeH="0" baseline="0" noProof="0">
                <a:ln>
                  <a:noFill/>
                </a:ln>
                <a:solidFill>
                  <a:srgbClr val="000000"/>
                </a:solidFill>
                <a:effectLst/>
                <a:uLnTx/>
                <a:uFillTx/>
                <a:latin typeface="Kuro"/>
                <a:ea typeface="STKaiti"/>
                <a:cs typeface="+mn-cs"/>
              </a:endParaRPr>
            </a:p>
          </p:txBody>
        </p:sp>
        <p:sp>
          <p:nvSpPr>
            <p:cNvPr id="32" name="TextBox 31">
              <a:extLst>
                <a:ext uri="{FF2B5EF4-FFF2-40B4-BE49-F238E27FC236}">
                  <a16:creationId xmlns:a16="http://schemas.microsoft.com/office/drawing/2014/main" id="{3AEE04CA-276B-6106-F23A-443E08E5005F}"/>
                </a:ext>
              </a:extLst>
            </p:cNvPr>
            <p:cNvSpPr txBox="1"/>
            <p:nvPr/>
          </p:nvSpPr>
          <p:spPr bwMode="gray">
            <a:xfrm>
              <a:off x="6948382" y="5272862"/>
              <a:ext cx="836296" cy="488796"/>
            </a:xfrm>
            <a:prstGeom prst="rect">
              <a:avLst/>
            </a:prstGeom>
            <a:noFill/>
          </p:spPr>
          <p:txBody>
            <a:bodyPr wrap="square" lIns="108000" tIns="0" rIns="0" bIns="0" rtlCol="0" anchor="ctr">
              <a:noAutofit/>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0" lang="en-GB" sz="2000" b="1" i="0" u="none" strike="noStrike" kern="1200" cap="none" spc="0" normalizeH="0" baseline="0" noProof="0">
                  <a:ln>
                    <a:noFill/>
                  </a:ln>
                  <a:solidFill>
                    <a:srgbClr val="8DC63F"/>
                  </a:solidFill>
                  <a:effectLst/>
                  <a:uLnTx/>
                  <a:uFillTx/>
                  <a:latin typeface="Kuro Bold" panose="00000800000000000000"/>
                  <a:ea typeface="STKaiti"/>
                  <a:cs typeface="+mn-cs"/>
                </a:rPr>
                <a:t>1,277</a:t>
              </a:r>
              <a:br>
                <a:rPr kumimoji="0" lang="en-GB" sz="2000" b="0" i="0" u="none" strike="noStrike" kern="1200" cap="none" spc="0" normalizeH="0" baseline="0" noProof="0">
                  <a:ln>
                    <a:noFill/>
                  </a:ln>
                  <a:solidFill>
                    <a:srgbClr val="53565A"/>
                  </a:solidFill>
                  <a:effectLst/>
                  <a:uLnTx/>
                  <a:uFillTx/>
                  <a:latin typeface="Kuro"/>
                  <a:ea typeface="STKaiti"/>
                  <a:cs typeface="+mn-cs"/>
                </a:rPr>
              </a:br>
              <a:r>
                <a:rPr kumimoji="0" lang="en-GB" sz="1200" b="0" i="0" u="none" strike="noStrike" kern="1200" cap="none" spc="0" normalizeH="0" baseline="0" noProof="0">
                  <a:ln>
                    <a:noFill/>
                  </a:ln>
                  <a:solidFill>
                    <a:srgbClr val="000000"/>
                  </a:solidFill>
                  <a:effectLst/>
                  <a:uLnTx/>
                  <a:uFillTx/>
                  <a:latin typeface="Kuro"/>
                  <a:ea typeface="STKaiti"/>
                  <a:cs typeface="+mn-cs"/>
                </a:rPr>
                <a:t>VNDtn </a:t>
              </a:r>
            </a:p>
          </p:txBody>
        </p:sp>
        <p:sp>
          <p:nvSpPr>
            <p:cNvPr id="33" name="TextBox 32">
              <a:extLst>
                <a:ext uri="{FF2B5EF4-FFF2-40B4-BE49-F238E27FC236}">
                  <a16:creationId xmlns:a16="http://schemas.microsoft.com/office/drawing/2014/main" id="{2C69D95B-8097-8309-2F19-E17C6D5B3BB0}"/>
                </a:ext>
              </a:extLst>
            </p:cNvPr>
            <p:cNvSpPr txBox="1"/>
            <p:nvPr/>
          </p:nvSpPr>
          <p:spPr bwMode="gray">
            <a:xfrm>
              <a:off x="8345374" y="5272862"/>
              <a:ext cx="915707" cy="488796"/>
            </a:xfrm>
            <a:prstGeom prst="rect">
              <a:avLst/>
            </a:prstGeom>
            <a:noFill/>
          </p:spPr>
          <p:txBody>
            <a:bodyPr wrap="square" lIns="108000" tIns="0" rIns="0" bIns="0" rtlCol="0" anchor="ctr">
              <a:noAutofit/>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lang="en-GB" sz="2000" b="1">
                  <a:solidFill>
                    <a:schemeClr val="tx1">
                      <a:lumMod val="65000"/>
                      <a:lumOff val="35000"/>
                    </a:schemeClr>
                  </a:solidFill>
                  <a:latin typeface="Kuro Bold" panose="00000800000000000000"/>
                  <a:ea typeface="STKaiti"/>
                </a:rPr>
                <a:t>-</a:t>
              </a:r>
              <a:r>
                <a:rPr kumimoji="0" lang="en-GB" sz="2000" b="1" i="0" u="none" strike="noStrike" kern="1200" cap="none" spc="0" normalizeH="0" baseline="0" noProof="0">
                  <a:ln>
                    <a:noFill/>
                  </a:ln>
                  <a:solidFill>
                    <a:schemeClr val="tx1">
                      <a:lumMod val="65000"/>
                      <a:lumOff val="35000"/>
                    </a:schemeClr>
                  </a:solidFill>
                  <a:effectLst/>
                  <a:uLnTx/>
                  <a:uFillTx/>
                  <a:latin typeface="Kuro Bold" panose="00000800000000000000"/>
                  <a:ea typeface="STKaiti"/>
                  <a:cs typeface="+mn-cs"/>
                </a:rPr>
                <a:t>0.3%</a:t>
              </a:r>
              <a:br>
                <a:rPr kumimoji="0" lang="en-GB" sz="2000" b="1" i="0" u="none" strike="noStrike" kern="1200" cap="none" spc="0" normalizeH="0" baseline="0" noProof="0">
                  <a:ln>
                    <a:noFill/>
                  </a:ln>
                  <a:solidFill>
                    <a:schemeClr val="tx1">
                      <a:lumMod val="65000"/>
                      <a:lumOff val="35000"/>
                    </a:schemeClr>
                  </a:solidFill>
                  <a:effectLst/>
                  <a:uLnTx/>
                  <a:uFillTx/>
                  <a:latin typeface="Kuro Bold" panose="00000800000000000000"/>
                  <a:ea typeface="STKaiti"/>
                  <a:cs typeface="+mn-cs"/>
                </a:rPr>
              </a:br>
              <a:r>
                <a:rPr kumimoji="0" lang="en-GB" sz="1200" b="0" i="0" u="none" strike="noStrike" kern="1200" cap="none" spc="0" normalizeH="0" baseline="0" noProof="0" err="1">
                  <a:ln>
                    <a:noFill/>
                  </a:ln>
                  <a:solidFill>
                    <a:srgbClr val="000000"/>
                  </a:solidFill>
                  <a:effectLst/>
                  <a:uLnTx/>
                  <a:uFillTx/>
                  <a:latin typeface="Kuro"/>
                  <a:ea typeface="STKaiti"/>
                  <a:cs typeface="+mn-cs"/>
                </a:rPr>
                <a:t>ytd</a:t>
              </a:r>
              <a:endParaRPr kumimoji="0" lang="en-GB" sz="1200" b="0" i="0" u="none" strike="noStrike" kern="1200" cap="none" spc="0" normalizeH="0" baseline="0" noProof="0">
                <a:ln>
                  <a:noFill/>
                </a:ln>
                <a:solidFill>
                  <a:srgbClr val="000000"/>
                </a:solidFill>
                <a:effectLst/>
                <a:uLnTx/>
                <a:uFillTx/>
                <a:latin typeface="Kuro"/>
                <a:ea typeface="STKaiti"/>
                <a:cs typeface="+mn-cs"/>
              </a:endParaRPr>
            </a:p>
          </p:txBody>
        </p:sp>
        <p:sp>
          <p:nvSpPr>
            <p:cNvPr id="34" name="TextBox 33">
              <a:extLst>
                <a:ext uri="{FF2B5EF4-FFF2-40B4-BE49-F238E27FC236}">
                  <a16:creationId xmlns:a16="http://schemas.microsoft.com/office/drawing/2014/main" id="{B9E20C31-70E9-4735-48BD-ECEBE81448B2}"/>
                </a:ext>
              </a:extLst>
            </p:cNvPr>
            <p:cNvSpPr txBox="1"/>
            <p:nvPr/>
          </p:nvSpPr>
          <p:spPr bwMode="gray">
            <a:xfrm>
              <a:off x="4574454" y="5272862"/>
              <a:ext cx="883976" cy="488796"/>
            </a:xfrm>
            <a:prstGeom prst="rect">
              <a:avLst/>
            </a:prstGeom>
            <a:noFill/>
          </p:spPr>
          <p:txBody>
            <a:bodyPr wrap="square" lIns="108000" tIns="0" rIns="0" bIns="0" rtlCol="0" anchor="ctr">
              <a:noAutofit/>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0" lang="en-GB" sz="2000" b="1" i="0" u="none" strike="noStrike" kern="1200" cap="none" spc="0" normalizeH="0" baseline="0" noProof="0">
                  <a:ln>
                    <a:noFill/>
                  </a:ln>
                  <a:solidFill>
                    <a:srgbClr val="8DC63F"/>
                  </a:solidFill>
                  <a:effectLst/>
                  <a:uLnTx/>
                  <a:uFillTx/>
                  <a:latin typeface="Kuro Bold" panose="00000800000000000000"/>
                  <a:ea typeface="STKaiti"/>
                  <a:cs typeface="+mn-cs"/>
                </a:rPr>
                <a:t>1,774</a:t>
              </a:r>
              <a:br>
                <a:rPr kumimoji="0" lang="en-GB" sz="2000" b="1" i="0" u="none" strike="noStrike" kern="1200" cap="none" spc="0" normalizeH="0" baseline="0" noProof="0">
                  <a:ln>
                    <a:noFill/>
                  </a:ln>
                  <a:solidFill>
                    <a:srgbClr val="3FAE49"/>
                  </a:solidFill>
                  <a:effectLst/>
                  <a:uLnTx/>
                  <a:uFillTx/>
                  <a:latin typeface="Kuro Bold"/>
                  <a:ea typeface="STKaiti"/>
                  <a:cs typeface="+mn-cs"/>
                </a:rPr>
              </a:br>
              <a:r>
                <a:rPr kumimoji="0" lang="en-GB" sz="1200" b="0" i="0" u="none" strike="noStrike" kern="1200" cap="none" spc="0" normalizeH="0" baseline="0" noProof="0" err="1">
                  <a:ln>
                    <a:noFill/>
                  </a:ln>
                  <a:solidFill>
                    <a:srgbClr val="000000"/>
                  </a:solidFill>
                  <a:effectLst/>
                  <a:uLnTx/>
                  <a:uFillTx/>
                  <a:latin typeface="Kuro"/>
                  <a:ea typeface="STKaiti"/>
                  <a:cs typeface="+mn-cs"/>
                </a:rPr>
                <a:t>VNDtn</a:t>
              </a:r>
              <a:r>
                <a:rPr kumimoji="0" lang="en-GB" sz="1200" b="0" i="0" u="none" strike="noStrike" kern="1200" cap="none" spc="0" normalizeH="0" baseline="0" noProof="0">
                  <a:ln>
                    <a:noFill/>
                  </a:ln>
                  <a:solidFill>
                    <a:srgbClr val="000000"/>
                  </a:solidFill>
                  <a:effectLst/>
                  <a:uLnTx/>
                  <a:uFillTx/>
                  <a:latin typeface="Kuro"/>
                  <a:ea typeface="STKaiti"/>
                  <a:cs typeface="+mn-cs"/>
                </a:rPr>
                <a:t> </a:t>
              </a:r>
            </a:p>
          </p:txBody>
        </p:sp>
        <p:sp>
          <p:nvSpPr>
            <p:cNvPr id="35" name="TextBox 34">
              <a:extLst>
                <a:ext uri="{FF2B5EF4-FFF2-40B4-BE49-F238E27FC236}">
                  <a16:creationId xmlns:a16="http://schemas.microsoft.com/office/drawing/2014/main" id="{53A3D39B-8580-169D-72ED-B8559E5DD693}"/>
                </a:ext>
              </a:extLst>
            </p:cNvPr>
            <p:cNvSpPr txBox="1"/>
            <p:nvPr/>
          </p:nvSpPr>
          <p:spPr bwMode="gray">
            <a:xfrm>
              <a:off x="5960483" y="5272862"/>
              <a:ext cx="874282" cy="488796"/>
            </a:xfrm>
            <a:prstGeom prst="rect">
              <a:avLst/>
            </a:prstGeom>
            <a:noFill/>
          </p:spPr>
          <p:txBody>
            <a:bodyPr wrap="square" lIns="108000" tIns="0" rIns="0" bIns="0" rtlCol="0" anchor="ctr">
              <a:noAutofit/>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lang="en-GB" sz="2000" b="1">
                  <a:solidFill>
                    <a:schemeClr val="tx1">
                      <a:lumMod val="65000"/>
                      <a:lumOff val="35000"/>
                    </a:schemeClr>
                  </a:solidFill>
                  <a:latin typeface="Kuro Bold" panose="00000800000000000000"/>
                  <a:ea typeface="STKaiti"/>
                </a:rPr>
                <a:t>-</a:t>
              </a:r>
              <a:r>
                <a:rPr kumimoji="0" lang="en-GB" sz="2000" b="1" i="0" u="none" strike="noStrike" kern="1200" cap="none" spc="0" normalizeH="0" baseline="0" noProof="0">
                  <a:ln>
                    <a:noFill/>
                  </a:ln>
                  <a:solidFill>
                    <a:schemeClr val="tx1">
                      <a:lumMod val="65000"/>
                      <a:lumOff val="35000"/>
                    </a:schemeClr>
                  </a:solidFill>
                  <a:effectLst/>
                  <a:uLnTx/>
                  <a:uFillTx/>
                  <a:latin typeface="Kuro Bold" panose="00000800000000000000"/>
                  <a:ea typeface="STKaiti"/>
                  <a:cs typeface="+mn-cs"/>
                </a:rPr>
                <a:t>3.6%</a:t>
              </a:r>
              <a:br>
                <a:rPr kumimoji="0" lang="en-GB" sz="2000" b="0" i="0" u="none" strike="noStrike" kern="1200" cap="none" spc="0" normalizeH="0" baseline="0" noProof="0">
                  <a:ln>
                    <a:noFill/>
                  </a:ln>
                  <a:solidFill>
                    <a:schemeClr val="tx1">
                      <a:lumMod val="65000"/>
                      <a:lumOff val="35000"/>
                    </a:schemeClr>
                  </a:solidFill>
                  <a:effectLst/>
                  <a:uLnTx/>
                  <a:uFillTx/>
                  <a:latin typeface="Kuro"/>
                  <a:ea typeface="STKaiti"/>
                  <a:cs typeface="+mn-cs"/>
                </a:rPr>
              </a:br>
              <a:r>
                <a:rPr kumimoji="0" lang="en-GB" sz="1200" b="0" i="0" u="none" strike="noStrike" kern="1200" cap="none" spc="0" normalizeH="0" baseline="0" noProof="0" err="1">
                  <a:ln>
                    <a:noFill/>
                  </a:ln>
                  <a:solidFill>
                    <a:srgbClr val="000000"/>
                  </a:solidFill>
                  <a:effectLst/>
                  <a:uLnTx/>
                  <a:uFillTx/>
                  <a:latin typeface="Kuro"/>
                  <a:ea typeface="STKaiti"/>
                  <a:cs typeface="+mn-cs"/>
                </a:rPr>
                <a:t>ytd</a:t>
              </a:r>
              <a:endParaRPr kumimoji="0" lang="en-GB" sz="1200" b="0" i="0" u="none" strike="noStrike" kern="1200" cap="none" spc="0" normalizeH="0" baseline="0" noProof="0">
                <a:ln>
                  <a:noFill/>
                </a:ln>
                <a:solidFill>
                  <a:srgbClr val="000000"/>
                </a:solidFill>
                <a:effectLst/>
                <a:uLnTx/>
                <a:uFillTx/>
                <a:latin typeface="Kuro"/>
                <a:ea typeface="STKaiti"/>
                <a:cs typeface="+mn-cs"/>
              </a:endParaRPr>
            </a:p>
          </p:txBody>
        </p:sp>
        <p:sp>
          <p:nvSpPr>
            <p:cNvPr id="36" name="Rectangle: Top Corners Rounded 35">
              <a:extLst>
                <a:ext uri="{FF2B5EF4-FFF2-40B4-BE49-F238E27FC236}">
                  <a16:creationId xmlns:a16="http://schemas.microsoft.com/office/drawing/2014/main" id="{4807776F-20F5-25F9-1305-D21A4D531FDA}"/>
                </a:ext>
              </a:extLst>
            </p:cNvPr>
            <p:cNvSpPr/>
            <p:nvPr/>
          </p:nvSpPr>
          <p:spPr bwMode="gray">
            <a:xfrm rot="16200000">
              <a:off x="385912" y="1479936"/>
              <a:ext cx="1548303" cy="1393425"/>
            </a:xfrm>
            <a:prstGeom prst="round2SameRect">
              <a:avLst>
                <a:gd name="adj1" fmla="val 12579"/>
                <a:gd name="adj2" fmla="val 0"/>
              </a:avLst>
            </a:prstGeom>
            <a:solidFill>
              <a:schemeClr val="accent1"/>
            </a:solidFill>
            <a:ln w="6350" cap="flat" cmpd="sng" algn="ctr">
              <a:noFill/>
              <a:prstDash val="solid"/>
              <a:round/>
              <a:headEnd type="none" w="med" len="med"/>
              <a:tailEnd type="none" w="med" len="med"/>
            </a:ln>
            <a:effectLst/>
          </p:spPr>
          <p:txBody>
            <a:bodyPr vert="vert" wrap="none" lIns="274320" tIns="45720" rIns="45720" bIns="45720" numCol="1" rtlCol="0"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rgbClr val="FFFFFF"/>
                  </a:solidFill>
                  <a:effectLst/>
                  <a:uLnTx/>
                  <a:uFillTx/>
                  <a:latin typeface="Kuro Bold" panose="00000800000000000000"/>
                  <a:ea typeface="ヒラギノ角ゴ Pro W3" pitchFamily="124" charset="-128"/>
                  <a:cs typeface="+mn-cs"/>
                </a:rPr>
                <a:t>Lợi</a:t>
              </a:r>
              <a:r>
                <a:rPr kumimoji="0" lang="en-US" sz="1400" b="1" i="0" u="none" strike="noStrike" kern="0" cap="none" spc="0" normalizeH="0" baseline="0" noProof="0" dirty="0">
                  <a:ln>
                    <a:noFill/>
                  </a:ln>
                  <a:solidFill>
                    <a:srgbClr val="FFFFFF"/>
                  </a:solidFill>
                  <a:effectLst/>
                  <a:uLnTx/>
                  <a:uFillTx/>
                  <a:latin typeface="Kuro Bold" panose="00000800000000000000"/>
                  <a:ea typeface="ヒラギノ角ゴ Pro W3" pitchFamily="124" charset="-128"/>
                  <a:cs typeface="+mn-cs"/>
                </a:rPr>
                <a:t> </a:t>
              </a:r>
              <a:r>
                <a:rPr kumimoji="0" lang="en-US" sz="1400" b="1" i="0" u="none" strike="noStrike" kern="0" cap="none" spc="0" normalizeH="0" baseline="0" noProof="0" dirty="0" err="1">
                  <a:ln>
                    <a:noFill/>
                  </a:ln>
                  <a:solidFill>
                    <a:srgbClr val="FFFFFF"/>
                  </a:solidFill>
                  <a:effectLst/>
                  <a:uLnTx/>
                  <a:uFillTx/>
                  <a:latin typeface="Kuro Bold" panose="00000800000000000000"/>
                  <a:ea typeface="ヒラギノ角ゴ Pro W3" pitchFamily="124" charset="-128"/>
                  <a:cs typeface="+mn-cs"/>
                </a:rPr>
                <a:t>nhuận</a:t>
              </a:r>
              <a:endParaRPr kumimoji="0" lang="en-US" sz="1400" b="1" i="0" u="none" strike="noStrike" kern="0" cap="none" spc="0" normalizeH="0" baseline="0" noProof="0" dirty="0">
                <a:ln>
                  <a:noFill/>
                </a:ln>
                <a:solidFill>
                  <a:srgbClr val="FFFFFF"/>
                </a:solidFill>
                <a:effectLst/>
                <a:uLnTx/>
                <a:uFillTx/>
                <a:latin typeface="Kuro Bold" panose="00000800000000000000"/>
                <a:ea typeface="ヒラギノ角ゴ Pro W3" pitchFamily="124" charset="-128"/>
                <a:cs typeface="+mn-cs"/>
              </a:endParaRPr>
            </a:p>
          </p:txBody>
        </p:sp>
        <p:grpSp>
          <p:nvGrpSpPr>
            <p:cNvPr id="37" name="Graphic 106" descr="Normal Distribution outline">
              <a:extLst>
                <a:ext uri="{FF2B5EF4-FFF2-40B4-BE49-F238E27FC236}">
                  <a16:creationId xmlns:a16="http://schemas.microsoft.com/office/drawing/2014/main" id="{0DECE313-08F0-313A-618A-C0C2508955A2}"/>
                </a:ext>
              </a:extLst>
            </p:cNvPr>
            <p:cNvGrpSpPr/>
            <p:nvPr/>
          </p:nvGrpSpPr>
          <p:grpSpPr bwMode="gray">
            <a:xfrm>
              <a:off x="872605" y="5105645"/>
              <a:ext cx="568260" cy="567733"/>
              <a:chOff x="620630" y="5085073"/>
              <a:chExt cx="266186" cy="265939"/>
            </a:xfrm>
            <a:solidFill>
              <a:schemeClr val="bg1"/>
            </a:solidFill>
          </p:grpSpPr>
          <p:sp>
            <p:nvSpPr>
              <p:cNvPr id="38" name="Freeform: Shape 37">
                <a:extLst>
                  <a:ext uri="{FF2B5EF4-FFF2-40B4-BE49-F238E27FC236}">
                    <a16:creationId xmlns:a16="http://schemas.microsoft.com/office/drawing/2014/main" id="{6C421BB8-4A36-6BF5-50AD-75CFF21F646A}"/>
                  </a:ext>
                </a:extLst>
              </p:cNvPr>
              <p:cNvSpPr/>
              <p:nvPr/>
            </p:nvSpPr>
            <p:spPr bwMode="gray">
              <a:xfrm>
                <a:off x="620630" y="5085073"/>
                <a:ext cx="265822" cy="265939"/>
              </a:xfrm>
              <a:custGeom>
                <a:avLst/>
                <a:gdLst>
                  <a:gd name="connsiteX0" fmla="*/ 265822 w 265822"/>
                  <a:gd name="connsiteY0" fmla="*/ 258118 h 265939"/>
                  <a:gd name="connsiteX1" fmla="*/ 7822 w 265822"/>
                  <a:gd name="connsiteY1" fmla="*/ 258118 h 265939"/>
                  <a:gd name="connsiteX2" fmla="*/ 7822 w 265822"/>
                  <a:gd name="connsiteY2" fmla="*/ 0 h 265939"/>
                  <a:gd name="connsiteX3" fmla="*/ 0 w 265822"/>
                  <a:gd name="connsiteY3" fmla="*/ 0 h 265939"/>
                  <a:gd name="connsiteX4" fmla="*/ 0 w 265822"/>
                  <a:gd name="connsiteY4" fmla="*/ 265940 h 265939"/>
                  <a:gd name="connsiteX5" fmla="*/ 265822 w 265822"/>
                  <a:gd name="connsiteY5" fmla="*/ 265940 h 265939"/>
                  <a:gd name="connsiteX6" fmla="*/ 265822 w 265822"/>
                  <a:gd name="connsiteY6" fmla="*/ 258118 h 26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22" h="265939">
                    <a:moveTo>
                      <a:pt x="265822" y="258118"/>
                    </a:moveTo>
                    <a:lnTo>
                      <a:pt x="7822" y="258118"/>
                    </a:lnTo>
                    <a:lnTo>
                      <a:pt x="7822" y="0"/>
                    </a:lnTo>
                    <a:lnTo>
                      <a:pt x="0" y="0"/>
                    </a:lnTo>
                    <a:lnTo>
                      <a:pt x="0" y="265940"/>
                    </a:lnTo>
                    <a:lnTo>
                      <a:pt x="265822" y="265940"/>
                    </a:lnTo>
                    <a:lnTo>
                      <a:pt x="265822" y="258118"/>
                    </a:lnTo>
                    <a:close/>
                  </a:path>
                </a:pathLst>
              </a:custGeom>
              <a:grpFill/>
              <a:ln w="3870" cap="flat">
                <a:noFill/>
                <a:prstDash val="solid"/>
                <a:miter/>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53565A"/>
                  </a:solidFill>
                  <a:effectLst/>
                  <a:uLnTx/>
                  <a:uFillTx/>
                  <a:latin typeface="Kuro" panose="00000800000000000000"/>
                  <a:ea typeface="ヒラギノ角ゴ Pro W3" pitchFamily="124" charset="-128"/>
                  <a:cs typeface="+mn-cs"/>
                </a:endParaRPr>
              </a:p>
            </p:txBody>
          </p:sp>
          <p:sp>
            <p:nvSpPr>
              <p:cNvPr id="39" name="Freeform: Shape 38">
                <a:extLst>
                  <a:ext uri="{FF2B5EF4-FFF2-40B4-BE49-F238E27FC236}">
                    <a16:creationId xmlns:a16="http://schemas.microsoft.com/office/drawing/2014/main" id="{919A018D-7A5B-F85E-8786-C88F8EE020D0}"/>
                  </a:ext>
                </a:extLst>
              </p:cNvPr>
              <p:cNvSpPr/>
              <p:nvPr/>
            </p:nvSpPr>
            <p:spPr bwMode="gray">
              <a:xfrm>
                <a:off x="765328" y="5272795"/>
                <a:ext cx="7821" cy="18905"/>
              </a:xfrm>
              <a:custGeom>
                <a:avLst/>
                <a:gdLst>
                  <a:gd name="connsiteX0" fmla="*/ 0 w 7821"/>
                  <a:gd name="connsiteY0" fmla="*/ 0 h 18905"/>
                  <a:gd name="connsiteX1" fmla="*/ 7822 w 7821"/>
                  <a:gd name="connsiteY1" fmla="*/ 0 h 18905"/>
                  <a:gd name="connsiteX2" fmla="*/ 7822 w 7821"/>
                  <a:gd name="connsiteY2" fmla="*/ 18905 h 18905"/>
                  <a:gd name="connsiteX3" fmla="*/ 0 w 7821"/>
                  <a:gd name="connsiteY3" fmla="*/ 18905 h 18905"/>
                </a:gdLst>
                <a:ahLst/>
                <a:cxnLst>
                  <a:cxn ang="0">
                    <a:pos x="connsiteX0" y="connsiteY0"/>
                  </a:cxn>
                  <a:cxn ang="0">
                    <a:pos x="connsiteX1" y="connsiteY1"/>
                  </a:cxn>
                  <a:cxn ang="0">
                    <a:pos x="connsiteX2" y="connsiteY2"/>
                  </a:cxn>
                  <a:cxn ang="0">
                    <a:pos x="connsiteX3" y="connsiteY3"/>
                  </a:cxn>
                </a:cxnLst>
                <a:rect l="l" t="t" r="r" b="b"/>
                <a:pathLst>
                  <a:path w="7821" h="18905">
                    <a:moveTo>
                      <a:pt x="0" y="0"/>
                    </a:moveTo>
                    <a:lnTo>
                      <a:pt x="7822" y="0"/>
                    </a:lnTo>
                    <a:lnTo>
                      <a:pt x="7822" y="18905"/>
                    </a:lnTo>
                    <a:lnTo>
                      <a:pt x="0" y="18905"/>
                    </a:lnTo>
                    <a:close/>
                  </a:path>
                </a:pathLst>
              </a:custGeom>
              <a:grpFill/>
              <a:ln w="3870" cap="flat">
                <a:noFill/>
                <a:prstDash val="solid"/>
                <a:miter/>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53565A"/>
                  </a:solidFill>
                  <a:effectLst/>
                  <a:uLnTx/>
                  <a:uFillTx/>
                  <a:latin typeface="Kuro" panose="00000800000000000000"/>
                  <a:ea typeface="ヒラギノ角ゴ Pro W3" pitchFamily="124" charset="-128"/>
                  <a:cs typeface="+mn-cs"/>
                </a:endParaRPr>
              </a:p>
            </p:txBody>
          </p:sp>
          <p:sp>
            <p:nvSpPr>
              <p:cNvPr id="40" name="Freeform: Shape 39">
                <a:extLst>
                  <a:ext uri="{FF2B5EF4-FFF2-40B4-BE49-F238E27FC236}">
                    <a16:creationId xmlns:a16="http://schemas.microsoft.com/office/drawing/2014/main" id="{4B3E98EA-CE3A-671E-582D-A3AA81556B6B}"/>
                  </a:ext>
                </a:extLst>
              </p:cNvPr>
              <p:cNvSpPr/>
              <p:nvPr/>
            </p:nvSpPr>
            <p:spPr bwMode="gray">
              <a:xfrm>
                <a:off x="765328" y="5237597"/>
                <a:ext cx="7821" cy="18905"/>
              </a:xfrm>
              <a:custGeom>
                <a:avLst/>
                <a:gdLst>
                  <a:gd name="connsiteX0" fmla="*/ 0 w 7821"/>
                  <a:gd name="connsiteY0" fmla="*/ 0 h 18905"/>
                  <a:gd name="connsiteX1" fmla="*/ 7822 w 7821"/>
                  <a:gd name="connsiteY1" fmla="*/ 0 h 18905"/>
                  <a:gd name="connsiteX2" fmla="*/ 7822 w 7821"/>
                  <a:gd name="connsiteY2" fmla="*/ 18905 h 18905"/>
                  <a:gd name="connsiteX3" fmla="*/ 0 w 7821"/>
                  <a:gd name="connsiteY3" fmla="*/ 18905 h 18905"/>
                </a:gdLst>
                <a:ahLst/>
                <a:cxnLst>
                  <a:cxn ang="0">
                    <a:pos x="connsiteX0" y="connsiteY0"/>
                  </a:cxn>
                  <a:cxn ang="0">
                    <a:pos x="connsiteX1" y="connsiteY1"/>
                  </a:cxn>
                  <a:cxn ang="0">
                    <a:pos x="connsiteX2" y="connsiteY2"/>
                  </a:cxn>
                  <a:cxn ang="0">
                    <a:pos x="connsiteX3" y="connsiteY3"/>
                  </a:cxn>
                </a:cxnLst>
                <a:rect l="l" t="t" r="r" b="b"/>
                <a:pathLst>
                  <a:path w="7821" h="18905">
                    <a:moveTo>
                      <a:pt x="0" y="0"/>
                    </a:moveTo>
                    <a:lnTo>
                      <a:pt x="7822" y="0"/>
                    </a:lnTo>
                    <a:lnTo>
                      <a:pt x="7822" y="18905"/>
                    </a:lnTo>
                    <a:lnTo>
                      <a:pt x="0" y="18905"/>
                    </a:lnTo>
                    <a:close/>
                  </a:path>
                </a:pathLst>
              </a:custGeom>
              <a:grpFill/>
              <a:ln w="3870" cap="flat">
                <a:noFill/>
                <a:prstDash val="solid"/>
                <a:miter/>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53565A"/>
                  </a:solidFill>
                  <a:effectLst/>
                  <a:uLnTx/>
                  <a:uFillTx/>
                  <a:latin typeface="Kuro" panose="00000800000000000000"/>
                  <a:ea typeface="ヒラギノ角ゴ Pro W3" pitchFamily="124" charset="-128"/>
                  <a:cs typeface="+mn-cs"/>
                </a:endParaRPr>
              </a:p>
            </p:txBody>
          </p:sp>
          <p:sp>
            <p:nvSpPr>
              <p:cNvPr id="41" name="Freeform: Shape 40">
                <a:extLst>
                  <a:ext uri="{FF2B5EF4-FFF2-40B4-BE49-F238E27FC236}">
                    <a16:creationId xmlns:a16="http://schemas.microsoft.com/office/drawing/2014/main" id="{61801A7A-003E-8776-6303-9E564951C3C6}"/>
                  </a:ext>
                </a:extLst>
              </p:cNvPr>
              <p:cNvSpPr/>
              <p:nvPr/>
            </p:nvSpPr>
            <p:spPr bwMode="gray">
              <a:xfrm>
                <a:off x="765328" y="5202399"/>
                <a:ext cx="7821" cy="18905"/>
              </a:xfrm>
              <a:custGeom>
                <a:avLst/>
                <a:gdLst>
                  <a:gd name="connsiteX0" fmla="*/ 0 w 7821"/>
                  <a:gd name="connsiteY0" fmla="*/ 0 h 18905"/>
                  <a:gd name="connsiteX1" fmla="*/ 7822 w 7821"/>
                  <a:gd name="connsiteY1" fmla="*/ 0 h 18905"/>
                  <a:gd name="connsiteX2" fmla="*/ 7822 w 7821"/>
                  <a:gd name="connsiteY2" fmla="*/ 18905 h 18905"/>
                  <a:gd name="connsiteX3" fmla="*/ 0 w 7821"/>
                  <a:gd name="connsiteY3" fmla="*/ 18905 h 18905"/>
                </a:gdLst>
                <a:ahLst/>
                <a:cxnLst>
                  <a:cxn ang="0">
                    <a:pos x="connsiteX0" y="connsiteY0"/>
                  </a:cxn>
                  <a:cxn ang="0">
                    <a:pos x="connsiteX1" y="connsiteY1"/>
                  </a:cxn>
                  <a:cxn ang="0">
                    <a:pos x="connsiteX2" y="connsiteY2"/>
                  </a:cxn>
                  <a:cxn ang="0">
                    <a:pos x="connsiteX3" y="connsiteY3"/>
                  </a:cxn>
                </a:cxnLst>
                <a:rect l="l" t="t" r="r" b="b"/>
                <a:pathLst>
                  <a:path w="7821" h="18905">
                    <a:moveTo>
                      <a:pt x="0" y="0"/>
                    </a:moveTo>
                    <a:lnTo>
                      <a:pt x="7822" y="0"/>
                    </a:lnTo>
                    <a:lnTo>
                      <a:pt x="7822" y="18905"/>
                    </a:lnTo>
                    <a:lnTo>
                      <a:pt x="0" y="18905"/>
                    </a:lnTo>
                    <a:close/>
                  </a:path>
                </a:pathLst>
              </a:custGeom>
              <a:grpFill/>
              <a:ln w="3870" cap="flat">
                <a:noFill/>
                <a:prstDash val="solid"/>
                <a:miter/>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53565A"/>
                  </a:solidFill>
                  <a:effectLst/>
                  <a:uLnTx/>
                  <a:uFillTx/>
                  <a:latin typeface="Kuro" panose="00000800000000000000"/>
                  <a:ea typeface="ヒラギノ角ゴ Pro W3" pitchFamily="124" charset="-128"/>
                  <a:cs typeface="+mn-cs"/>
                </a:endParaRPr>
              </a:p>
            </p:txBody>
          </p:sp>
          <p:sp>
            <p:nvSpPr>
              <p:cNvPr id="42" name="Freeform: Shape 41">
                <a:extLst>
                  <a:ext uri="{FF2B5EF4-FFF2-40B4-BE49-F238E27FC236}">
                    <a16:creationId xmlns:a16="http://schemas.microsoft.com/office/drawing/2014/main" id="{6521C829-6123-47C6-29D9-C2EFC688E212}"/>
                  </a:ext>
                </a:extLst>
              </p:cNvPr>
              <p:cNvSpPr/>
              <p:nvPr/>
            </p:nvSpPr>
            <p:spPr bwMode="gray">
              <a:xfrm>
                <a:off x="765328" y="5167201"/>
                <a:ext cx="7821" cy="18905"/>
              </a:xfrm>
              <a:custGeom>
                <a:avLst/>
                <a:gdLst>
                  <a:gd name="connsiteX0" fmla="*/ 0 w 7821"/>
                  <a:gd name="connsiteY0" fmla="*/ 0 h 18905"/>
                  <a:gd name="connsiteX1" fmla="*/ 7822 w 7821"/>
                  <a:gd name="connsiteY1" fmla="*/ 0 h 18905"/>
                  <a:gd name="connsiteX2" fmla="*/ 7822 w 7821"/>
                  <a:gd name="connsiteY2" fmla="*/ 18905 h 18905"/>
                  <a:gd name="connsiteX3" fmla="*/ 0 w 7821"/>
                  <a:gd name="connsiteY3" fmla="*/ 18905 h 18905"/>
                </a:gdLst>
                <a:ahLst/>
                <a:cxnLst>
                  <a:cxn ang="0">
                    <a:pos x="connsiteX0" y="connsiteY0"/>
                  </a:cxn>
                  <a:cxn ang="0">
                    <a:pos x="connsiteX1" y="connsiteY1"/>
                  </a:cxn>
                  <a:cxn ang="0">
                    <a:pos x="connsiteX2" y="connsiteY2"/>
                  </a:cxn>
                  <a:cxn ang="0">
                    <a:pos x="connsiteX3" y="connsiteY3"/>
                  </a:cxn>
                </a:cxnLst>
                <a:rect l="l" t="t" r="r" b="b"/>
                <a:pathLst>
                  <a:path w="7821" h="18905">
                    <a:moveTo>
                      <a:pt x="0" y="0"/>
                    </a:moveTo>
                    <a:lnTo>
                      <a:pt x="7822" y="0"/>
                    </a:lnTo>
                    <a:lnTo>
                      <a:pt x="7822" y="18905"/>
                    </a:lnTo>
                    <a:lnTo>
                      <a:pt x="0" y="18905"/>
                    </a:lnTo>
                    <a:close/>
                  </a:path>
                </a:pathLst>
              </a:custGeom>
              <a:grpFill/>
              <a:ln w="3870" cap="flat">
                <a:noFill/>
                <a:prstDash val="solid"/>
                <a:miter/>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53565A"/>
                  </a:solidFill>
                  <a:effectLst/>
                  <a:uLnTx/>
                  <a:uFillTx/>
                  <a:latin typeface="Kuro" panose="00000800000000000000"/>
                  <a:ea typeface="ヒラギノ角ゴ Pro W3" pitchFamily="124" charset="-128"/>
                  <a:cs typeface="+mn-cs"/>
                </a:endParaRPr>
              </a:p>
            </p:txBody>
          </p:sp>
          <p:sp>
            <p:nvSpPr>
              <p:cNvPr id="43" name="Freeform: Shape 42">
                <a:extLst>
                  <a:ext uri="{FF2B5EF4-FFF2-40B4-BE49-F238E27FC236}">
                    <a16:creationId xmlns:a16="http://schemas.microsoft.com/office/drawing/2014/main" id="{4583A5AA-2791-E386-C175-E0F225C923CA}"/>
                  </a:ext>
                </a:extLst>
              </p:cNvPr>
              <p:cNvSpPr/>
              <p:nvPr/>
            </p:nvSpPr>
            <p:spPr bwMode="gray">
              <a:xfrm>
                <a:off x="651659" y="5120271"/>
                <a:ext cx="235157" cy="187565"/>
              </a:xfrm>
              <a:custGeom>
                <a:avLst/>
                <a:gdLst>
                  <a:gd name="connsiteX0" fmla="*/ 165164 w 235157"/>
                  <a:gd name="connsiteY0" fmla="*/ 83360 h 187565"/>
                  <a:gd name="connsiteX1" fmla="*/ 117580 w 235157"/>
                  <a:gd name="connsiteY1" fmla="*/ 0 h 187565"/>
                  <a:gd name="connsiteX2" fmla="*/ 70005 w 235157"/>
                  <a:gd name="connsiteY2" fmla="*/ 83360 h 187565"/>
                  <a:gd name="connsiteX3" fmla="*/ 0 w 235157"/>
                  <a:gd name="connsiteY3" fmla="*/ 179744 h 187565"/>
                  <a:gd name="connsiteX4" fmla="*/ 477 w 235157"/>
                  <a:gd name="connsiteY4" fmla="*/ 187566 h 187565"/>
                  <a:gd name="connsiteX5" fmla="*/ 77776 w 235157"/>
                  <a:gd name="connsiteY5" fmla="*/ 84182 h 187565"/>
                  <a:gd name="connsiteX6" fmla="*/ 117580 w 235157"/>
                  <a:gd name="connsiteY6" fmla="*/ 7822 h 187565"/>
                  <a:gd name="connsiteX7" fmla="*/ 157381 w 235157"/>
                  <a:gd name="connsiteY7" fmla="*/ 84170 h 187565"/>
                  <a:gd name="connsiteX8" fmla="*/ 234660 w 235157"/>
                  <a:gd name="connsiteY8" fmla="*/ 187523 h 187565"/>
                  <a:gd name="connsiteX9" fmla="*/ 235157 w 235157"/>
                  <a:gd name="connsiteY9" fmla="*/ 179701 h 187565"/>
                  <a:gd name="connsiteX10" fmla="*/ 165164 w 235157"/>
                  <a:gd name="connsiteY10" fmla="*/ 83360 h 1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157" h="187565">
                    <a:moveTo>
                      <a:pt x="165164" y="83360"/>
                    </a:moveTo>
                    <a:cubicBezTo>
                      <a:pt x="157542" y="10098"/>
                      <a:pt x="137792" y="0"/>
                      <a:pt x="117580" y="0"/>
                    </a:cubicBezTo>
                    <a:cubicBezTo>
                      <a:pt x="97369" y="0"/>
                      <a:pt x="77619" y="10098"/>
                      <a:pt x="70005" y="83360"/>
                    </a:cubicBezTo>
                    <a:cubicBezTo>
                      <a:pt x="63329" y="147471"/>
                      <a:pt x="41745" y="177198"/>
                      <a:pt x="0" y="179744"/>
                    </a:cubicBezTo>
                    <a:lnTo>
                      <a:pt x="477" y="187566"/>
                    </a:lnTo>
                    <a:cubicBezTo>
                      <a:pt x="46790" y="184738"/>
                      <a:pt x="70630" y="152853"/>
                      <a:pt x="77776" y="84182"/>
                    </a:cubicBezTo>
                    <a:cubicBezTo>
                      <a:pt x="85738" y="7822"/>
                      <a:pt x="106466" y="7822"/>
                      <a:pt x="117580" y="7822"/>
                    </a:cubicBezTo>
                    <a:cubicBezTo>
                      <a:pt x="128695" y="7822"/>
                      <a:pt x="149442" y="7822"/>
                      <a:pt x="157381" y="84170"/>
                    </a:cubicBezTo>
                    <a:cubicBezTo>
                      <a:pt x="164515" y="152692"/>
                      <a:pt x="188348" y="184566"/>
                      <a:pt x="234660" y="187523"/>
                    </a:cubicBezTo>
                    <a:lnTo>
                      <a:pt x="235157" y="179701"/>
                    </a:lnTo>
                    <a:cubicBezTo>
                      <a:pt x="193408" y="177053"/>
                      <a:pt x="171820" y="147334"/>
                      <a:pt x="165164" y="83360"/>
                    </a:cubicBezTo>
                    <a:close/>
                  </a:path>
                </a:pathLst>
              </a:custGeom>
              <a:grpFill/>
              <a:ln w="3870" cap="flat">
                <a:noFill/>
                <a:prstDash val="solid"/>
                <a:miter/>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53565A"/>
                  </a:solidFill>
                  <a:effectLst/>
                  <a:uLnTx/>
                  <a:uFillTx/>
                  <a:latin typeface="Kuro" panose="00000800000000000000"/>
                  <a:ea typeface="ヒラギノ角ゴ Pro W3" pitchFamily="124" charset="-128"/>
                  <a:cs typeface="+mn-cs"/>
                </a:endParaRPr>
              </a:p>
            </p:txBody>
          </p:sp>
        </p:grpSp>
        <p:grpSp>
          <p:nvGrpSpPr>
            <p:cNvPr id="49" name="Graphic 108" descr="Shield Tick outline">
              <a:extLst>
                <a:ext uri="{FF2B5EF4-FFF2-40B4-BE49-F238E27FC236}">
                  <a16:creationId xmlns:a16="http://schemas.microsoft.com/office/drawing/2014/main" id="{7E5F4836-6588-BDA2-A644-4193148DEDC6}"/>
                </a:ext>
              </a:extLst>
            </p:cNvPr>
            <p:cNvGrpSpPr/>
            <p:nvPr/>
          </p:nvGrpSpPr>
          <p:grpSpPr bwMode="gray">
            <a:xfrm>
              <a:off x="901054" y="3264151"/>
              <a:ext cx="488364" cy="584067"/>
              <a:chOff x="620579" y="3256270"/>
              <a:chExt cx="265796" cy="317883"/>
            </a:xfrm>
            <a:solidFill>
              <a:schemeClr val="bg1"/>
            </a:solidFill>
          </p:grpSpPr>
          <p:sp>
            <p:nvSpPr>
              <p:cNvPr id="52" name="Freeform: Shape 51">
                <a:extLst>
                  <a:ext uri="{FF2B5EF4-FFF2-40B4-BE49-F238E27FC236}">
                    <a16:creationId xmlns:a16="http://schemas.microsoft.com/office/drawing/2014/main" id="{DCFCD20C-272B-D93B-80D0-63F3156566DD}"/>
                  </a:ext>
                </a:extLst>
              </p:cNvPr>
              <p:cNvSpPr/>
              <p:nvPr/>
            </p:nvSpPr>
            <p:spPr bwMode="gray">
              <a:xfrm>
                <a:off x="700701" y="3374750"/>
                <a:ext cx="109371" cy="74756"/>
              </a:xfrm>
              <a:custGeom>
                <a:avLst/>
                <a:gdLst>
                  <a:gd name="connsiteX0" fmla="*/ 5530 w 109371"/>
                  <a:gd name="connsiteY0" fmla="*/ 29077 h 74756"/>
                  <a:gd name="connsiteX1" fmla="*/ 0 w 109371"/>
                  <a:gd name="connsiteY1" fmla="*/ 34607 h 74756"/>
                  <a:gd name="connsiteX2" fmla="*/ 40145 w 109371"/>
                  <a:gd name="connsiteY2" fmla="*/ 74756 h 74756"/>
                  <a:gd name="connsiteX3" fmla="*/ 109372 w 109371"/>
                  <a:gd name="connsiteY3" fmla="*/ 5530 h 74756"/>
                  <a:gd name="connsiteX4" fmla="*/ 103842 w 109371"/>
                  <a:gd name="connsiteY4" fmla="*/ 0 h 74756"/>
                  <a:gd name="connsiteX5" fmla="*/ 40145 w 109371"/>
                  <a:gd name="connsiteY5" fmla="*/ 63696 h 74756"/>
                  <a:gd name="connsiteX6" fmla="*/ 5530 w 109371"/>
                  <a:gd name="connsiteY6" fmla="*/ 29077 h 7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371" h="74756">
                    <a:moveTo>
                      <a:pt x="5530" y="29077"/>
                    </a:moveTo>
                    <a:lnTo>
                      <a:pt x="0" y="34607"/>
                    </a:lnTo>
                    <a:lnTo>
                      <a:pt x="40145" y="74756"/>
                    </a:lnTo>
                    <a:lnTo>
                      <a:pt x="109372" y="5530"/>
                    </a:lnTo>
                    <a:lnTo>
                      <a:pt x="103842" y="0"/>
                    </a:lnTo>
                    <a:lnTo>
                      <a:pt x="40145" y="63696"/>
                    </a:lnTo>
                    <a:lnTo>
                      <a:pt x="5530" y="29077"/>
                    </a:lnTo>
                    <a:close/>
                  </a:path>
                </a:pathLst>
              </a:custGeom>
              <a:grpFill/>
              <a:ln w="3870" cap="flat">
                <a:noFill/>
                <a:prstDash val="solid"/>
                <a:miter/>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53565A"/>
                  </a:solidFill>
                  <a:effectLst/>
                  <a:uLnTx/>
                  <a:uFillTx/>
                  <a:latin typeface="Kuro" panose="00000800000000000000"/>
                  <a:ea typeface="ヒラギノ角ゴ Pro W3" pitchFamily="124" charset="-128"/>
                  <a:cs typeface="+mn-cs"/>
                </a:endParaRPr>
              </a:p>
            </p:txBody>
          </p:sp>
          <p:sp>
            <p:nvSpPr>
              <p:cNvPr id="295" name="Freeform: Shape 294">
                <a:extLst>
                  <a:ext uri="{FF2B5EF4-FFF2-40B4-BE49-F238E27FC236}">
                    <a16:creationId xmlns:a16="http://schemas.microsoft.com/office/drawing/2014/main" id="{0FC37DC4-B513-398A-B0D5-6B7F34713049}"/>
                  </a:ext>
                </a:extLst>
              </p:cNvPr>
              <p:cNvSpPr/>
              <p:nvPr/>
            </p:nvSpPr>
            <p:spPr bwMode="gray">
              <a:xfrm>
                <a:off x="620579" y="3256270"/>
                <a:ext cx="265796" cy="317883"/>
              </a:xfrm>
              <a:custGeom>
                <a:avLst/>
                <a:gdLst>
                  <a:gd name="connsiteX0" fmla="*/ 252260 w 265796"/>
                  <a:gd name="connsiteY0" fmla="*/ 58279 h 317883"/>
                  <a:gd name="connsiteX1" fmla="*/ 144011 w 265796"/>
                  <a:gd name="connsiteY1" fmla="*/ 5091 h 317883"/>
                  <a:gd name="connsiteX2" fmla="*/ 123321 w 265796"/>
                  <a:gd name="connsiteY2" fmla="*/ 3559 h 317883"/>
                  <a:gd name="connsiteX3" fmla="*/ 121789 w 265796"/>
                  <a:gd name="connsiteY3" fmla="*/ 5091 h 317883"/>
                  <a:gd name="connsiteX4" fmla="*/ 13536 w 265796"/>
                  <a:gd name="connsiteY4" fmla="*/ 58228 h 317883"/>
                  <a:gd name="connsiteX5" fmla="*/ 1 w 265796"/>
                  <a:gd name="connsiteY5" fmla="*/ 73258 h 317883"/>
                  <a:gd name="connsiteX6" fmla="*/ 1 w 265796"/>
                  <a:gd name="connsiteY6" fmla="*/ 111127 h 317883"/>
                  <a:gd name="connsiteX7" fmla="*/ 124722 w 265796"/>
                  <a:gd name="connsiteY7" fmla="*/ 315470 h 317883"/>
                  <a:gd name="connsiteX8" fmla="*/ 141074 w 265796"/>
                  <a:gd name="connsiteY8" fmla="*/ 315470 h 317883"/>
                  <a:gd name="connsiteX9" fmla="*/ 265795 w 265796"/>
                  <a:gd name="connsiteY9" fmla="*/ 111166 h 317883"/>
                  <a:gd name="connsiteX10" fmla="*/ 265795 w 265796"/>
                  <a:gd name="connsiteY10" fmla="*/ 73305 h 317883"/>
                  <a:gd name="connsiteX11" fmla="*/ 252260 w 265796"/>
                  <a:gd name="connsiteY11" fmla="*/ 58279 h 317883"/>
                  <a:gd name="connsiteX12" fmla="*/ 257974 w 265796"/>
                  <a:gd name="connsiteY12" fmla="*/ 111178 h 317883"/>
                  <a:gd name="connsiteX13" fmla="*/ 136846 w 265796"/>
                  <a:gd name="connsiteY13" fmla="*/ 308900 h 317883"/>
                  <a:gd name="connsiteX14" fmla="*/ 128954 w 265796"/>
                  <a:gd name="connsiteY14" fmla="*/ 308900 h 317883"/>
                  <a:gd name="connsiteX15" fmla="*/ 7822 w 265796"/>
                  <a:gd name="connsiteY15" fmla="*/ 111135 h 317883"/>
                  <a:gd name="connsiteX16" fmla="*/ 7822 w 265796"/>
                  <a:gd name="connsiteY16" fmla="*/ 73266 h 317883"/>
                  <a:gd name="connsiteX17" fmla="*/ 14166 w 265796"/>
                  <a:gd name="connsiteY17" fmla="*/ 66031 h 317883"/>
                  <a:gd name="connsiteX18" fmla="*/ 127581 w 265796"/>
                  <a:gd name="connsiteY18" fmla="*/ 10363 h 317883"/>
                  <a:gd name="connsiteX19" fmla="*/ 132884 w 265796"/>
                  <a:gd name="connsiteY19" fmla="*/ 7829 h 317883"/>
                  <a:gd name="connsiteX20" fmla="*/ 138226 w 265796"/>
                  <a:gd name="connsiteY20" fmla="*/ 10363 h 317883"/>
                  <a:gd name="connsiteX21" fmla="*/ 251642 w 265796"/>
                  <a:gd name="connsiteY21" fmla="*/ 66070 h 317883"/>
                  <a:gd name="connsiteX22" fmla="*/ 257989 w 265796"/>
                  <a:gd name="connsiteY22" fmla="*/ 73305 h 31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96" h="317883">
                    <a:moveTo>
                      <a:pt x="252260" y="58279"/>
                    </a:moveTo>
                    <a:cubicBezTo>
                      <a:pt x="210736" y="54923"/>
                      <a:pt x="172041" y="35909"/>
                      <a:pt x="144011" y="5091"/>
                    </a:cubicBezTo>
                    <a:cubicBezTo>
                      <a:pt x="138720" y="-1045"/>
                      <a:pt x="129458" y="-1731"/>
                      <a:pt x="123321" y="3559"/>
                    </a:cubicBezTo>
                    <a:cubicBezTo>
                      <a:pt x="122773" y="4031"/>
                      <a:pt x="122261" y="4544"/>
                      <a:pt x="121789" y="5091"/>
                    </a:cubicBezTo>
                    <a:cubicBezTo>
                      <a:pt x="93762" y="35908"/>
                      <a:pt x="55059" y="54905"/>
                      <a:pt x="13536" y="58228"/>
                    </a:cubicBezTo>
                    <a:cubicBezTo>
                      <a:pt x="5811" y="58974"/>
                      <a:pt x="-64" y="65498"/>
                      <a:pt x="1" y="73258"/>
                    </a:cubicBezTo>
                    <a:lnTo>
                      <a:pt x="1" y="111127"/>
                    </a:lnTo>
                    <a:cubicBezTo>
                      <a:pt x="1" y="193502"/>
                      <a:pt x="52230" y="268849"/>
                      <a:pt x="124722" y="315470"/>
                    </a:cubicBezTo>
                    <a:cubicBezTo>
                      <a:pt x="129698" y="318688"/>
                      <a:pt x="136098" y="318688"/>
                      <a:pt x="141074" y="315470"/>
                    </a:cubicBezTo>
                    <a:cubicBezTo>
                      <a:pt x="213570" y="268849"/>
                      <a:pt x="265795" y="193541"/>
                      <a:pt x="265795" y="111166"/>
                    </a:cubicBezTo>
                    <a:lnTo>
                      <a:pt x="265795" y="73305"/>
                    </a:lnTo>
                    <a:cubicBezTo>
                      <a:pt x="265871" y="65541"/>
                      <a:pt x="259989" y="59012"/>
                      <a:pt x="252260" y="58279"/>
                    </a:cubicBezTo>
                    <a:close/>
                    <a:moveTo>
                      <a:pt x="257974" y="111178"/>
                    </a:moveTo>
                    <a:cubicBezTo>
                      <a:pt x="257974" y="186208"/>
                      <a:pt x="212693" y="260123"/>
                      <a:pt x="136846" y="308900"/>
                    </a:cubicBezTo>
                    <a:cubicBezTo>
                      <a:pt x="134447" y="310462"/>
                      <a:pt x="131353" y="310462"/>
                      <a:pt x="128954" y="308900"/>
                    </a:cubicBezTo>
                    <a:cubicBezTo>
                      <a:pt x="53106" y="260119"/>
                      <a:pt x="7822" y="186188"/>
                      <a:pt x="7822" y="111135"/>
                    </a:cubicBezTo>
                    <a:lnTo>
                      <a:pt x="7822" y="73266"/>
                    </a:lnTo>
                    <a:cubicBezTo>
                      <a:pt x="7753" y="69578"/>
                      <a:pt x="10501" y="66444"/>
                      <a:pt x="14166" y="66031"/>
                    </a:cubicBezTo>
                    <a:cubicBezTo>
                      <a:pt x="57678" y="62585"/>
                      <a:pt x="98239" y="42677"/>
                      <a:pt x="127581" y="10363"/>
                    </a:cubicBezTo>
                    <a:cubicBezTo>
                      <a:pt x="128909" y="8805"/>
                      <a:pt x="130837" y="7883"/>
                      <a:pt x="132884" y="7829"/>
                    </a:cubicBezTo>
                    <a:cubicBezTo>
                      <a:pt x="134943" y="7883"/>
                      <a:pt x="136882" y="8803"/>
                      <a:pt x="138226" y="10363"/>
                    </a:cubicBezTo>
                    <a:cubicBezTo>
                      <a:pt x="167575" y="42674"/>
                      <a:pt x="208130" y="62594"/>
                      <a:pt x="251642" y="66070"/>
                    </a:cubicBezTo>
                    <a:cubicBezTo>
                      <a:pt x="255308" y="66481"/>
                      <a:pt x="258059" y="69616"/>
                      <a:pt x="257989" y="73305"/>
                    </a:cubicBezTo>
                    <a:close/>
                  </a:path>
                </a:pathLst>
              </a:custGeom>
              <a:grpFill/>
              <a:ln w="3870" cap="flat">
                <a:noFill/>
                <a:prstDash val="solid"/>
                <a:miter/>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53565A"/>
                  </a:solidFill>
                  <a:effectLst/>
                  <a:uLnTx/>
                  <a:uFillTx/>
                  <a:latin typeface="Kuro" panose="00000800000000000000"/>
                  <a:ea typeface="ヒラギノ角ゴ Pro W3" pitchFamily="124" charset="-128"/>
                  <a:cs typeface="+mn-cs"/>
                </a:endParaRPr>
              </a:p>
            </p:txBody>
          </p:sp>
          <p:sp>
            <p:nvSpPr>
              <p:cNvPr id="296" name="Freeform: Shape 295">
                <a:extLst>
                  <a:ext uri="{FF2B5EF4-FFF2-40B4-BE49-F238E27FC236}">
                    <a16:creationId xmlns:a16="http://schemas.microsoft.com/office/drawing/2014/main" id="{882B1536-6CC4-C411-E21D-B3C6E26EB19A}"/>
                  </a:ext>
                </a:extLst>
              </p:cNvPr>
              <p:cNvSpPr/>
              <p:nvPr/>
            </p:nvSpPr>
            <p:spPr bwMode="gray">
              <a:xfrm>
                <a:off x="651866" y="3294549"/>
                <a:ext cx="203220" cy="245051"/>
              </a:xfrm>
              <a:custGeom>
                <a:avLst/>
                <a:gdLst>
                  <a:gd name="connsiteX0" fmla="*/ 0 w 203220"/>
                  <a:gd name="connsiteY0" fmla="*/ 49332 h 245051"/>
                  <a:gd name="connsiteX1" fmla="*/ 0 w 203220"/>
                  <a:gd name="connsiteY1" fmla="*/ 72867 h 245051"/>
                  <a:gd name="connsiteX2" fmla="*/ 101612 w 203220"/>
                  <a:gd name="connsiteY2" fmla="*/ 245052 h 245051"/>
                  <a:gd name="connsiteX3" fmla="*/ 203221 w 203220"/>
                  <a:gd name="connsiteY3" fmla="*/ 72895 h 245051"/>
                  <a:gd name="connsiteX4" fmla="*/ 203221 w 203220"/>
                  <a:gd name="connsiteY4" fmla="*/ 49332 h 245051"/>
                  <a:gd name="connsiteX5" fmla="*/ 101608 w 203220"/>
                  <a:gd name="connsiteY5" fmla="*/ 0 h 245051"/>
                  <a:gd name="connsiteX6" fmla="*/ 0 w 203220"/>
                  <a:gd name="connsiteY6" fmla="*/ 49332 h 245051"/>
                  <a:gd name="connsiteX7" fmla="*/ 195399 w 203220"/>
                  <a:gd name="connsiteY7" fmla="*/ 72907 h 245051"/>
                  <a:gd name="connsiteX8" fmla="*/ 101612 w 203220"/>
                  <a:gd name="connsiteY8" fmla="*/ 235462 h 245051"/>
                  <a:gd name="connsiteX9" fmla="*/ 7822 w 203220"/>
                  <a:gd name="connsiteY9" fmla="*/ 72856 h 245051"/>
                  <a:gd name="connsiteX10" fmla="*/ 7822 w 203220"/>
                  <a:gd name="connsiteY10" fmla="*/ 55883 h 245051"/>
                  <a:gd name="connsiteX11" fmla="*/ 101605 w 203220"/>
                  <a:gd name="connsiteY11" fmla="*/ 10481 h 245051"/>
                  <a:gd name="connsiteX12" fmla="*/ 195399 w 203220"/>
                  <a:gd name="connsiteY12" fmla="*/ 55906 h 24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220" h="245051">
                    <a:moveTo>
                      <a:pt x="0" y="49332"/>
                    </a:moveTo>
                    <a:lnTo>
                      <a:pt x="0" y="72867"/>
                    </a:lnTo>
                    <a:cubicBezTo>
                      <a:pt x="0" y="137025"/>
                      <a:pt x="37791" y="200753"/>
                      <a:pt x="101612" y="245052"/>
                    </a:cubicBezTo>
                    <a:cubicBezTo>
                      <a:pt x="165430" y="200730"/>
                      <a:pt x="203221" y="137025"/>
                      <a:pt x="203221" y="72895"/>
                    </a:cubicBezTo>
                    <a:lnTo>
                      <a:pt x="203221" y="49332"/>
                    </a:lnTo>
                    <a:cubicBezTo>
                      <a:pt x="165220" y="43286"/>
                      <a:pt x="129863" y="26120"/>
                      <a:pt x="101608" y="0"/>
                    </a:cubicBezTo>
                    <a:cubicBezTo>
                      <a:pt x="73362" y="26129"/>
                      <a:pt x="38002" y="43296"/>
                      <a:pt x="0" y="49332"/>
                    </a:cubicBezTo>
                    <a:close/>
                    <a:moveTo>
                      <a:pt x="195399" y="72907"/>
                    </a:moveTo>
                    <a:cubicBezTo>
                      <a:pt x="195399" y="132469"/>
                      <a:pt x="160444" y="192888"/>
                      <a:pt x="101612" y="235462"/>
                    </a:cubicBezTo>
                    <a:cubicBezTo>
                      <a:pt x="42781" y="192861"/>
                      <a:pt x="7822" y="132446"/>
                      <a:pt x="7822" y="72856"/>
                    </a:cubicBezTo>
                    <a:lnTo>
                      <a:pt x="7822" y="55883"/>
                    </a:lnTo>
                    <a:cubicBezTo>
                      <a:pt x="42516" y="49212"/>
                      <a:pt x="74853" y="33557"/>
                      <a:pt x="101605" y="10481"/>
                    </a:cubicBezTo>
                    <a:cubicBezTo>
                      <a:pt x="128362" y="33559"/>
                      <a:pt x="160702" y="49221"/>
                      <a:pt x="195399" y="55906"/>
                    </a:cubicBezTo>
                    <a:close/>
                  </a:path>
                </a:pathLst>
              </a:custGeom>
              <a:grpFill/>
              <a:ln w="3870" cap="flat">
                <a:noFill/>
                <a:prstDash val="solid"/>
                <a:miter/>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53565A"/>
                  </a:solidFill>
                  <a:effectLst/>
                  <a:uLnTx/>
                  <a:uFillTx/>
                  <a:latin typeface="Kuro" panose="00000800000000000000"/>
                  <a:ea typeface="ヒラギノ角ゴ Pro W3" pitchFamily="124" charset="-128"/>
                  <a:cs typeface="+mn-cs"/>
                </a:endParaRPr>
              </a:p>
            </p:txBody>
          </p:sp>
        </p:grpSp>
        <p:grpSp>
          <p:nvGrpSpPr>
            <p:cNvPr id="297" name="Graphic 110" descr="Money outline">
              <a:extLst>
                <a:ext uri="{FF2B5EF4-FFF2-40B4-BE49-F238E27FC236}">
                  <a16:creationId xmlns:a16="http://schemas.microsoft.com/office/drawing/2014/main" id="{9C008F66-74A4-CCD8-5905-D46C934ADF00}"/>
                </a:ext>
              </a:extLst>
            </p:cNvPr>
            <p:cNvGrpSpPr/>
            <p:nvPr/>
          </p:nvGrpSpPr>
          <p:grpSpPr bwMode="gray">
            <a:xfrm>
              <a:off x="824049" y="1695383"/>
              <a:ext cx="672029" cy="492578"/>
              <a:chOff x="581353" y="1488062"/>
              <a:chExt cx="344203" cy="252291"/>
            </a:xfrm>
            <a:solidFill>
              <a:schemeClr val="bg1"/>
            </a:solidFill>
          </p:grpSpPr>
          <p:sp>
            <p:nvSpPr>
              <p:cNvPr id="298" name="Freeform: Shape 297">
                <a:extLst>
                  <a:ext uri="{FF2B5EF4-FFF2-40B4-BE49-F238E27FC236}">
                    <a16:creationId xmlns:a16="http://schemas.microsoft.com/office/drawing/2014/main" id="{DBE2EBC1-7248-52EE-483D-81E300B3111C}"/>
                  </a:ext>
                </a:extLst>
              </p:cNvPr>
              <p:cNvSpPr/>
              <p:nvPr/>
            </p:nvSpPr>
            <p:spPr bwMode="gray">
              <a:xfrm>
                <a:off x="682876" y="1531610"/>
                <a:ext cx="211886" cy="40579"/>
              </a:xfrm>
              <a:custGeom>
                <a:avLst/>
                <a:gdLst>
                  <a:gd name="connsiteX0" fmla="*/ 197745 w 211886"/>
                  <a:gd name="connsiteY0" fmla="*/ 9198 h 40579"/>
                  <a:gd name="connsiteX1" fmla="*/ 203916 w 211886"/>
                  <a:gd name="connsiteY1" fmla="*/ 40575 h 40579"/>
                  <a:gd name="connsiteX2" fmla="*/ 211887 w 211886"/>
                  <a:gd name="connsiteY2" fmla="*/ 40575 h 40579"/>
                  <a:gd name="connsiteX3" fmla="*/ 203916 w 211886"/>
                  <a:gd name="connsiteY3" fmla="*/ 0 h 40579"/>
                  <a:gd name="connsiteX4" fmla="*/ 160 w 211886"/>
                  <a:gd name="connsiteY4" fmla="*/ 40505 h 40579"/>
                  <a:gd name="connsiteX5" fmla="*/ 160 w 211886"/>
                  <a:gd name="connsiteY5" fmla="*/ 40579 h 40579"/>
                  <a:gd name="connsiteX6" fmla="*/ 39898 w 211886"/>
                  <a:gd name="connsiteY6" fmla="*/ 40579 h 4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886" h="40579">
                    <a:moveTo>
                      <a:pt x="197745" y="9198"/>
                    </a:moveTo>
                    <a:lnTo>
                      <a:pt x="203916" y="40575"/>
                    </a:lnTo>
                    <a:lnTo>
                      <a:pt x="211887" y="40575"/>
                    </a:lnTo>
                    <a:lnTo>
                      <a:pt x="203916" y="0"/>
                    </a:lnTo>
                    <a:lnTo>
                      <a:pt x="160" y="40505"/>
                    </a:lnTo>
                    <a:cubicBezTo>
                      <a:pt x="-55" y="40548"/>
                      <a:pt x="-51" y="40579"/>
                      <a:pt x="160" y="40579"/>
                    </a:cubicBezTo>
                    <a:lnTo>
                      <a:pt x="39898" y="40579"/>
                    </a:lnTo>
                    <a:close/>
                  </a:path>
                </a:pathLst>
              </a:custGeom>
              <a:grpFill/>
              <a:ln w="3870" cap="flat">
                <a:noFill/>
                <a:prstDash val="solid"/>
                <a:miter/>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53565A"/>
                  </a:solidFill>
                  <a:effectLst/>
                  <a:uLnTx/>
                  <a:uFillTx/>
                  <a:latin typeface="Kuro" panose="00000800000000000000"/>
                  <a:ea typeface="ヒラギノ角ゴ Pro W3" pitchFamily="124" charset="-128"/>
                  <a:cs typeface="+mn-cs"/>
                </a:endParaRPr>
              </a:p>
            </p:txBody>
          </p:sp>
          <p:sp>
            <p:nvSpPr>
              <p:cNvPr id="299" name="Freeform: Shape 298">
                <a:extLst>
                  <a:ext uri="{FF2B5EF4-FFF2-40B4-BE49-F238E27FC236}">
                    <a16:creationId xmlns:a16="http://schemas.microsoft.com/office/drawing/2014/main" id="{90CE3C18-25F7-A2A2-C01F-B6F9EA5AD87D}"/>
                  </a:ext>
                </a:extLst>
              </p:cNvPr>
              <p:cNvSpPr/>
              <p:nvPr/>
            </p:nvSpPr>
            <p:spPr bwMode="gray">
              <a:xfrm>
                <a:off x="632934" y="1488062"/>
                <a:ext cx="220881" cy="84126"/>
              </a:xfrm>
              <a:custGeom>
                <a:avLst/>
                <a:gdLst>
                  <a:gd name="connsiteX0" fmla="*/ 201276 w 220881"/>
                  <a:gd name="connsiteY0" fmla="*/ 10235 h 84126"/>
                  <a:gd name="connsiteX1" fmla="*/ 213060 w 220881"/>
                  <a:gd name="connsiteY1" fmla="*/ 39695 h 84126"/>
                  <a:gd name="connsiteX2" fmla="*/ 220881 w 220881"/>
                  <a:gd name="connsiteY2" fmla="*/ 38131 h 84126"/>
                  <a:gd name="connsiteX3" fmla="*/ 205629 w 220881"/>
                  <a:gd name="connsiteY3" fmla="*/ 0 h 84126"/>
                  <a:gd name="connsiteX4" fmla="*/ 73 w 220881"/>
                  <a:gd name="connsiteY4" fmla="*/ 84053 h 84126"/>
                  <a:gd name="connsiteX5" fmla="*/ 73 w 220881"/>
                  <a:gd name="connsiteY5" fmla="*/ 84127 h 84126"/>
                  <a:gd name="connsiteX6" fmla="*/ 20543 w 220881"/>
                  <a:gd name="connsiteY6" fmla="*/ 84127 h 8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881" h="84126">
                    <a:moveTo>
                      <a:pt x="201276" y="10235"/>
                    </a:moveTo>
                    <a:lnTo>
                      <a:pt x="213060" y="39695"/>
                    </a:lnTo>
                    <a:lnTo>
                      <a:pt x="220881" y="38131"/>
                    </a:lnTo>
                    <a:lnTo>
                      <a:pt x="205629" y="0"/>
                    </a:lnTo>
                    <a:lnTo>
                      <a:pt x="73" y="84053"/>
                    </a:lnTo>
                    <a:cubicBezTo>
                      <a:pt x="-28" y="84096"/>
                      <a:pt x="-21" y="84127"/>
                      <a:pt x="73" y="84127"/>
                    </a:cubicBezTo>
                    <a:lnTo>
                      <a:pt x="20543" y="84127"/>
                    </a:lnTo>
                    <a:close/>
                  </a:path>
                </a:pathLst>
              </a:custGeom>
              <a:grpFill/>
              <a:ln w="3870" cap="flat">
                <a:noFill/>
                <a:prstDash val="solid"/>
                <a:miter/>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53565A"/>
                  </a:solidFill>
                  <a:effectLst/>
                  <a:uLnTx/>
                  <a:uFillTx/>
                  <a:latin typeface="Kuro" panose="00000800000000000000"/>
                  <a:ea typeface="ヒラギノ角ゴ Pro W3" pitchFamily="124" charset="-128"/>
                  <a:cs typeface="+mn-cs"/>
                </a:endParaRPr>
              </a:p>
            </p:txBody>
          </p:sp>
          <p:sp>
            <p:nvSpPr>
              <p:cNvPr id="300" name="Freeform: Shape 299">
                <a:extLst>
                  <a:ext uri="{FF2B5EF4-FFF2-40B4-BE49-F238E27FC236}">
                    <a16:creationId xmlns:a16="http://schemas.microsoft.com/office/drawing/2014/main" id="{23094325-CF57-4951-9CDE-A1E3412408BF}"/>
                  </a:ext>
                </a:extLst>
              </p:cNvPr>
              <p:cNvSpPr/>
              <p:nvPr/>
            </p:nvSpPr>
            <p:spPr bwMode="gray">
              <a:xfrm>
                <a:off x="581353" y="1583918"/>
                <a:ext cx="344203" cy="156435"/>
              </a:xfrm>
              <a:custGeom>
                <a:avLst/>
                <a:gdLst>
                  <a:gd name="connsiteX0" fmla="*/ 344204 w 344203"/>
                  <a:gd name="connsiteY0" fmla="*/ 0 h 156435"/>
                  <a:gd name="connsiteX1" fmla="*/ 0 w 344203"/>
                  <a:gd name="connsiteY1" fmla="*/ 0 h 156435"/>
                  <a:gd name="connsiteX2" fmla="*/ 0 w 344203"/>
                  <a:gd name="connsiteY2" fmla="*/ 156435 h 156435"/>
                  <a:gd name="connsiteX3" fmla="*/ 344204 w 344203"/>
                  <a:gd name="connsiteY3" fmla="*/ 156435 h 156435"/>
                  <a:gd name="connsiteX4" fmla="*/ 336382 w 344203"/>
                  <a:gd name="connsiteY4" fmla="*/ 148613 h 156435"/>
                  <a:gd name="connsiteX5" fmla="*/ 7822 w 344203"/>
                  <a:gd name="connsiteY5" fmla="*/ 148613 h 156435"/>
                  <a:gd name="connsiteX6" fmla="*/ 7822 w 344203"/>
                  <a:gd name="connsiteY6" fmla="*/ 7822 h 156435"/>
                  <a:gd name="connsiteX7" fmla="*/ 336382 w 344203"/>
                  <a:gd name="connsiteY7" fmla="*/ 7822 h 15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203" h="156435">
                    <a:moveTo>
                      <a:pt x="344204" y="0"/>
                    </a:moveTo>
                    <a:lnTo>
                      <a:pt x="0" y="0"/>
                    </a:lnTo>
                    <a:lnTo>
                      <a:pt x="0" y="156435"/>
                    </a:lnTo>
                    <a:lnTo>
                      <a:pt x="344204" y="156435"/>
                    </a:lnTo>
                    <a:close/>
                    <a:moveTo>
                      <a:pt x="336382" y="148613"/>
                    </a:moveTo>
                    <a:lnTo>
                      <a:pt x="7822" y="148613"/>
                    </a:lnTo>
                    <a:lnTo>
                      <a:pt x="7822" y="7822"/>
                    </a:lnTo>
                    <a:lnTo>
                      <a:pt x="336382" y="7822"/>
                    </a:lnTo>
                    <a:close/>
                  </a:path>
                </a:pathLst>
              </a:custGeom>
              <a:grpFill/>
              <a:ln w="3870" cap="flat">
                <a:noFill/>
                <a:prstDash val="solid"/>
                <a:miter/>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53565A"/>
                  </a:solidFill>
                  <a:effectLst/>
                  <a:uLnTx/>
                  <a:uFillTx/>
                  <a:latin typeface="Kuro" panose="00000800000000000000"/>
                  <a:ea typeface="ヒラギノ角ゴ Pro W3" pitchFamily="124" charset="-128"/>
                  <a:cs typeface="+mn-cs"/>
                </a:endParaRPr>
              </a:p>
            </p:txBody>
          </p:sp>
          <p:sp>
            <p:nvSpPr>
              <p:cNvPr id="301" name="Freeform: Shape 300">
                <a:extLst>
                  <a:ext uri="{FF2B5EF4-FFF2-40B4-BE49-F238E27FC236}">
                    <a16:creationId xmlns:a16="http://schemas.microsoft.com/office/drawing/2014/main" id="{322A7620-F51B-A514-36D8-30DC4A6CFCB3}"/>
                  </a:ext>
                </a:extLst>
              </p:cNvPr>
              <p:cNvSpPr/>
              <p:nvPr/>
            </p:nvSpPr>
            <p:spPr bwMode="gray">
              <a:xfrm>
                <a:off x="725297" y="1626937"/>
                <a:ext cx="56316" cy="70395"/>
              </a:xfrm>
              <a:custGeom>
                <a:avLst/>
                <a:gdLst>
                  <a:gd name="connsiteX0" fmla="*/ 28158 w 56316"/>
                  <a:gd name="connsiteY0" fmla="*/ 70396 h 70395"/>
                  <a:gd name="connsiteX1" fmla="*/ 56317 w 56316"/>
                  <a:gd name="connsiteY1" fmla="*/ 35198 h 70395"/>
                  <a:gd name="connsiteX2" fmla="*/ 28158 w 56316"/>
                  <a:gd name="connsiteY2" fmla="*/ 0 h 70395"/>
                  <a:gd name="connsiteX3" fmla="*/ 0 w 56316"/>
                  <a:gd name="connsiteY3" fmla="*/ 35198 h 70395"/>
                  <a:gd name="connsiteX4" fmla="*/ 28158 w 56316"/>
                  <a:gd name="connsiteY4" fmla="*/ 70396 h 70395"/>
                  <a:gd name="connsiteX5" fmla="*/ 28158 w 56316"/>
                  <a:gd name="connsiteY5" fmla="*/ 7822 h 70395"/>
                  <a:gd name="connsiteX6" fmla="*/ 48495 w 56316"/>
                  <a:gd name="connsiteY6" fmla="*/ 35198 h 70395"/>
                  <a:gd name="connsiteX7" fmla="*/ 28158 w 56316"/>
                  <a:gd name="connsiteY7" fmla="*/ 62574 h 70395"/>
                  <a:gd name="connsiteX8" fmla="*/ 7822 w 56316"/>
                  <a:gd name="connsiteY8" fmla="*/ 35198 h 70395"/>
                  <a:gd name="connsiteX9" fmla="*/ 28158 w 56316"/>
                  <a:gd name="connsiteY9" fmla="*/ 7822 h 7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316" h="70395">
                    <a:moveTo>
                      <a:pt x="28158" y="70396"/>
                    </a:moveTo>
                    <a:cubicBezTo>
                      <a:pt x="43712" y="70396"/>
                      <a:pt x="56317" y="54639"/>
                      <a:pt x="56317" y="35198"/>
                    </a:cubicBezTo>
                    <a:cubicBezTo>
                      <a:pt x="56317" y="15757"/>
                      <a:pt x="43708" y="0"/>
                      <a:pt x="28158" y="0"/>
                    </a:cubicBezTo>
                    <a:cubicBezTo>
                      <a:pt x="12609" y="0"/>
                      <a:pt x="0" y="15757"/>
                      <a:pt x="0" y="35198"/>
                    </a:cubicBezTo>
                    <a:cubicBezTo>
                      <a:pt x="0" y="54639"/>
                      <a:pt x="12605" y="70396"/>
                      <a:pt x="28158" y="70396"/>
                    </a:cubicBezTo>
                    <a:close/>
                    <a:moveTo>
                      <a:pt x="28158" y="7822"/>
                    </a:moveTo>
                    <a:cubicBezTo>
                      <a:pt x="39375" y="7822"/>
                      <a:pt x="48495" y="20102"/>
                      <a:pt x="48495" y="35198"/>
                    </a:cubicBezTo>
                    <a:cubicBezTo>
                      <a:pt x="48495" y="50294"/>
                      <a:pt x="39371" y="62574"/>
                      <a:pt x="28158" y="62574"/>
                    </a:cubicBezTo>
                    <a:cubicBezTo>
                      <a:pt x="16946" y="62574"/>
                      <a:pt x="7822" y="50294"/>
                      <a:pt x="7822" y="35198"/>
                    </a:cubicBezTo>
                    <a:cubicBezTo>
                      <a:pt x="7822" y="20102"/>
                      <a:pt x="16946" y="7822"/>
                      <a:pt x="28158" y="7822"/>
                    </a:cubicBezTo>
                    <a:close/>
                  </a:path>
                </a:pathLst>
              </a:custGeom>
              <a:grpFill/>
              <a:ln w="3870" cap="flat">
                <a:noFill/>
                <a:prstDash val="solid"/>
                <a:miter/>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53565A"/>
                  </a:solidFill>
                  <a:effectLst/>
                  <a:uLnTx/>
                  <a:uFillTx/>
                  <a:latin typeface="Kuro" panose="00000800000000000000"/>
                  <a:ea typeface="ヒラギノ角ゴ Pro W3" pitchFamily="124" charset="-128"/>
                  <a:cs typeface="+mn-cs"/>
                </a:endParaRPr>
              </a:p>
            </p:txBody>
          </p:sp>
          <p:sp>
            <p:nvSpPr>
              <p:cNvPr id="302" name="Freeform: Shape 301">
                <a:extLst>
                  <a:ext uri="{FF2B5EF4-FFF2-40B4-BE49-F238E27FC236}">
                    <a16:creationId xmlns:a16="http://schemas.microsoft.com/office/drawing/2014/main" id="{E864BC0C-D05A-5E97-35D9-1D1702D657D4}"/>
                  </a:ext>
                </a:extLst>
              </p:cNvPr>
              <p:cNvSpPr/>
              <p:nvPr/>
            </p:nvSpPr>
            <p:spPr bwMode="gray">
              <a:xfrm>
                <a:off x="640016" y="1646484"/>
                <a:ext cx="31312" cy="31318"/>
              </a:xfrm>
              <a:custGeom>
                <a:avLst/>
                <a:gdLst>
                  <a:gd name="connsiteX0" fmla="*/ 11412 w 31312"/>
                  <a:gd name="connsiteY0" fmla="*/ 30743 h 31318"/>
                  <a:gd name="connsiteX1" fmla="*/ 30741 w 31312"/>
                  <a:gd name="connsiteY1" fmla="*/ 19810 h 31318"/>
                  <a:gd name="connsiteX2" fmla="*/ 30740 w 31312"/>
                  <a:gd name="connsiteY2" fmla="*/ 11412 h 31318"/>
                  <a:gd name="connsiteX3" fmla="*/ 19911 w 31312"/>
                  <a:gd name="connsiteY3" fmla="*/ 578 h 31318"/>
                  <a:gd name="connsiteX4" fmla="*/ 575 w 31312"/>
                  <a:gd name="connsiteY4" fmla="*/ 11498 h 31318"/>
                  <a:gd name="connsiteX5" fmla="*/ 575 w 31312"/>
                  <a:gd name="connsiteY5" fmla="*/ 19918 h 31318"/>
                  <a:gd name="connsiteX6" fmla="*/ 11412 w 31312"/>
                  <a:gd name="connsiteY6" fmla="*/ 30743 h 31318"/>
                  <a:gd name="connsiteX7" fmla="*/ 15644 w 31312"/>
                  <a:gd name="connsiteY7" fmla="*/ 7829 h 31318"/>
                  <a:gd name="connsiteX8" fmla="*/ 23466 w 31312"/>
                  <a:gd name="connsiteY8" fmla="*/ 15651 h 31318"/>
                  <a:gd name="connsiteX9" fmla="*/ 15644 w 31312"/>
                  <a:gd name="connsiteY9" fmla="*/ 23473 h 31318"/>
                  <a:gd name="connsiteX10" fmla="*/ 7822 w 31312"/>
                  <a:gd name="connsiteY10" fmla="*/ 15651 h 31318"/>
                  <a:gd name="connsiteX11" fmla="*/ 15644 w 31312"/>
                  <a:gd name="connsiteY11" fmla="*/ 7829 h 3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2" h="31318">
                    <a:moveTo>
                      <a:pt x="11412" y="30743"/>
                    </a:moveTo>
                    <a:cubicBezTo>
                      <a:pt x="19769" y="33061"/>
                      <a:pt x="28422" y="28167"/>
                      <a:pt x="30741" y="19810"/>
                    </a:cubicBezTo>
                    <a:cubicBezTo>
                      <a:pt x="31503" y="17062"/>
                      <a:pt x="31503" y="14159"/>
                      <a:pt x="30740" y="11412"/>
                    </a:cubicBezTo>
                    <a:cubicBezTo>
                      <a:pt x="29302" y="6138"/>
                      <a:pt x="25183" y="2018"/>
                      <a:pt x="19911" y="578"/>
                    </a:cubicBezTo>
                    <a:cubicBezTo>
                      <a:pt x="11556" y="-1746"/>
                      <a:pt x="2899" y="3143"/>
                      <a:pt x="575" y="11498"/>
                    </a:cubicBezTo>
                    <a:cubicBezTo>
                      <a:pt x="-192" y="14252"/>
                      <a:pt x="-191" y="17163"/>
                      <a:pt x="575" y="19918"/>
                    </a:cubicBezTo>
                    <a:cubicBezTo>
                      <a:pt x="2016" y="25191"/>
                      <a:pt x="6138" y="29309"/>
                      <a:pt x="11412" y="30743"/>
                    </a:cubicBezTo>
                    <a:close/>
                    <a:moveTo>
                      <a:pt x="15644" y="7829"/>
                    </a:moveTo>
                    <a:cubicBezTo>
                      <a:pt x="19964" y="7829"/>
                      <a:pt x="23466" y="11331"/>
                      <a:pt x="23466" y="15651"/>
                    </a:cubicBezTo>
                    <a:cubicBezTo>
                      <a:pt x="23466" y="19971"/>
                      <a:pt x="19964" y="23473"/>
                      <a:pt x="15644" y="23473"/>
                    </a:cubicBezTo>
                    <a:cubicBezTo>
                      <a:pt x="11324" y="23473"/>
                      <a:pt x="7822" y="19971"/>
                      <a:pt x="7822" y="15651"/>
                    </a:cubicBezTo>
                    <a:cubicBezTo>
                      <a:pt x="7822" y="11331"/>
                      <a:pt x="11324" y="7829"/>
                      <a:pt x="15644" y="7829"/>
                    </a:cubicBezTo>
                    <a:close/>
                  </a:path>
                </a:pathLst>
              </a:custGeom>
              <a:grpFill/>
              <a:ln w="3870" cap="flat">
                <a:noFill/>
                <a:prstDash val="solid"/>
                <a:miter/>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53565A"/>
                  </a:solidFill>
                  <a:effectLst/>
                  <a:uLnTx/>
                  <a:uFillTx/>
                  <a:latin typeface="Kuro" panose="00000800000000000000"/>
                  <a:ea typeface="ヒラギノ角ゴ Pro W3" pitchFamily="124" charset="-128"/>
                  <a:cs typeface="+mn-cs"/>
                </a:endParaRPr>
              </a:p>
            </p:txBody>
          </p:sp>
          <p:sp>
            <p:nvSpPr>
              <p:cNvPr id="303" name="Freeform: Shape 302">
                <a:extLst>
                  <a:ext uri="{FF2B5EF4-FFF2-40B4-BE49-F238E27FC236}">
                    <a16:creationId xmlns:a16="http://schemas.microsoft.com/office/drawing/2014/main" id="{3EE70A98-6E20-D277-054F-210D7A2714E9}"/>
                  </a:ext>
                </a:extLst>
              </p:cNvPr>
              <p:cNvSpPr/>
              <p:nvPr/>
            </p:nvSpPr>
            <p:spPr bwMode="gray">
              <a:xfrm>
                <a:off x="835599" y="1646411"/>
                <a:ext cx="31290" cy="31381"/>
              </a:xfrm>
              <a:custGeom>
                <a:avLst/>
                <a:gdLst>
                  <a:gd name="connsiteX0" fmla="*/ 18835 w 31290"/>
                  <a:gd name="connsiteY0" fmla="*/ 31059 h 31381"/>
                  <a:gd name="connsiteX1" fmla="*/ 31287 w 31290"/>
                  <a:gd name="connsiteY1" fmla="*/ 15024 h 31381"/>
                  <a:gd name="connsiteX2" fmla="*/ 31287 w 31290"/>
                  <a:gd name="connsiteY2" fmla="*/ 15024 h 31381"/>
                  <a:gd name="connsiteX3" fmla="*/ 24247 w 31290"/>
                  <a:gd name="connsiteY3" fmla="*/ 2415 h 31381"/>
                  <a:gd name="connsiteX4" fmla="*/ 2413 w 31290"/>
                  <a:gd name="connsiteY4" fmla="*/ 7440 h 31381"/>
                  <a:gd name="connsiteX5" fmla="*/ 0 w 31290"/>
                  <a:gd name="connsiteY5" fmla="*/ 15712 h 31381"/>
                  <a:gd name="connsiteX6" fmla="*/ 15673 w 31290"/>
                  <a:gd name="connsiteY6" fmla="*/ 31381 h 31381"/>
                  <a:gd name="connsiteX7" fmla="*/ 18835 w 31290"/>
                  <a:gd name="connsiteY7" fmla="*/ 31059 h 31381"/>
                  <a:gd name="connsiteX8" fmla="*/ 15644 w 31290"/>
                  <a:gd name="connsiteY8" fmla="*/ 7902 h 31381"/>
                  <a:gd name="connsiteX9" fmla="*/ 23465 w 31290"/>
                  <a:gd name="connsiteY9" fmla="*/ 15724 h 31381"/>
                  <a:gd name="connsiteX10" fmla="*/ 15644 w 31290"/>
                  <a:gd name="connsiteY10" fmla="*/ 23546 h 31381"/>
                  <a:gd name="connsiteX11" fmla="*/ 7822 w 31290"/>
                  <a:gd name="connsiteY11" fmla="*/ 15724 h 31381"/>
                  <a:gd name="connsiteX12" fmla="*/ 15644 w 31290"/>
                  <a:gd name="connsiteY12" fmla="*/ 7902 h 3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90" h="31381">
                    <a:moveTo>
                      <a:pt x="18835" y="31059"/>
                    </a:moveTo>
                    <a:cubicBezTo>
                      <a:pt x="26254" y="29330"/>
                      <a:pt x="31449" y="22640"/>
                      <a:pt x="31287" y="15024"/>
                    </a:cubicBezTo>
                    <a:lnTo>
                      <a:pt x="31287" y="15024"/>
                    </a:lnTo>
                    <a:cubicBezTo>
                      <a:pt x="31389" y="9859"/>
                      <a:pt x="28698" y="5039"/>
                      <a:pt x="24247" y="2415"/>
                    </a:cubicBezTo>
                    <a:cubicBezTo>
                      <a:pt x="16830" y="-2226"/>
                      <a:pt x="7055" y="23"/>
                      <a:pt x="2413" y="7440"/>
                    </a:cubicBezTo>
                    <a:cubicBezTo>
                      <a:pt x="860" y="9921"/>
                      <a:pt x="25" y="12785"/>
                      <a:pt x="0" y="15712"/>
                    </a:cubicBezTo>
                    <a:cubicBezTo>
                      <a:pt x="1" y="24367"/>
                      <a:pt x="7018" y="31382"/>
                      <a:pt x="15673" y="31381"/>
                    </a:cubicBezTo>
                    <a:cubicBezTo>
                      <a:pt x="16735" y="31381"/>
                      <a:pt x="17794" y="31273"/>
                      <a:pt x="18835" y="31059"/>
                    </a:cubicBezTo>
                    <a:close/>
                    <a:moveTo>
                      <a:pt x="15644" y="7902"/>
                    </a:moveTo>
                    <a:cubicBezTo>
                      <a:pt x="19963" y="7902"/>
                      <a:pt x="23465" y="11404"/>
                      <a:pt x="23465" y="15724"/>
                    </a:cubicBezTo>
                    <a:cubicBezTo>
                      <a:pt x="23465" y="20044"/>
                      <a:pt x="19963" y="23546"/>
                      <a:pt x="15644" y="23546"/>
                    </a:cubicBezTo>
                    <a:cubicBezTo>
                      <a:pt x="11324" y="23546"/>
                      <a:pt x="7822" y="20044"/>
                      <a:pt x="7822" y="15724"/>
                    </a:cubicBezTo>
                    <a:cubicBezTo>
                      <a:pt x="7822" y="11404"/>
                      <a:pt x="11324" y="7902"/>
                      <a:pt x="15644" y="7902"/>
                    </a:cubicBezTo>
                    <a:close/>
                  </a:path>
                </a:pathLst>
              </a:custGeom>
              <a:grpFill/>
              <a:ln w="3870" cap="flat">
                <a:noFill/>
                <a:prstDash val="solid"/>
                <a:miter/>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53565A"/>
                  </a:solidFill>
                  <a:effectLst/>
                  <a:uLnTx/>
                  <a:uFillTx/>
                  <a:latin typeface="Kuro" panose="00000800000000000000"/>
                  <a:ea typeface="ヒラギノ角ゴ Pro W3" pitchFamily="124" charset="-128"/>
                  <a:cs typeface="+mn-cs"/>
                </a:endParaRPr>
              </a:p>
            </p:txBody>
          </p:sp>
          <p:sp>
            <p:nvSpPr>
              <p:cNvPr id="304" name="Freeform: Shape 303">
                <a:extLst>
                  <a:ext uri="{FF2B5EF4-FFF2-40B4-BE49-F238E27FC236}">
                    <a16:creationId xmlns:a16="http://schemas.microsoft.com/office/drawing/2014/main" id="{69F3E891-E087-E008-D7AE-5E4B7624B81C}"/>
                  </a:ext>
                </a:extLst>
              </p:cNvPr>
              <p:cNvSpPr/>
              <p:nvPr/>
            </p:nvSpPr>
            <p:spPr bwMode="gray">
              <a:xfrm>
                <a:off x="604818" y="1607383"/>
                <a:ext cx="297269" cy="109504"/>
              </a:xfrm>
              <a:custGeom>
                <a:avLst/>
                <a:gdLst>
                  <a:gd name="connsiteX0" fmla="*/ 285537 w 297269"/>
                  <a:gd name="connsiteY0" fmla="*/ 109505 h 109504"/>
                  <a:gd name="connsiteX1" fmla="*/ 297270 w 297269"/>
                  <a:gd name="connsiteY1" fmla="*/ 97772 h 109504"/>
                  <a:gd name="connsiteX2" fmla="*/ 297270 w 297269"/>
                  <a:gd name="connsiteY2" fmla="*/ 11733 h 109504"/>
                  <a:gd name="connsiteX3" fmla="*/ 285537 w 297269"/>
                  <a:gd name="connsiteY3" fmla="*/ 0 h 109504"/>
                  <a:gd name="connsiteX4" fmla="*/ 15644 w 297269"/>
                  <a:gd name="connsiteY4" fmla="*/ 0 h 109504"/>
                  <a:gd name="connsiteX5" fmla="*/ 0 w 297269"/>
                  <a:gd name="connsiteY5" fmla="*/ 15644 h 109504"/>
                  <a:gd name="connsiteX6" fmla="*/ 0 w 297269"/>
                  <a:gd name="connsiteY6" fmla="*/ 93861 h 109504"/>
                  <a:gd name="connsiteX7" fmla="*/ 15644 w 297269"/>
                  <a:gd name="connsiteY7" fmla="*/ 109505 h 109504"/>
                  <a:gd name="connsiteX8" fmla="*/ 7822 w 297269"/>
                  <a:gd name="connsiteY8" fmla="*/ 18890 h 109504"/>
                  <a:gd name="connsiteX9" fmla="*/ 18890 w 297269"/>
                  <a:gd name="connsiteY9" fmla="*/ 7822 h 109504"/>
                  <a:gd name="connsiteX10" fmla="*/ 282299 w 297269"/>
                  <a:gd name="connsiteY10" fmla="*/ 7822 h 109504"/>
                  <a:gd name="connsiteX11" fmla="*/ 289448 w 297269"/>
                  <a:gd name="connsiteY11" fmla="*/ 14971 h 109504"/>
                  <a:gd name="connsiteX12" fmla="*/ 289448 w 297269"/>
                  <a:gd name="connsiteY12" fmla="*/ 94542 h 109504"/>
                  <a:gd name="connsiteX13" fmla="*/ 282299 w 297269"/>
                  <a:gd name="connsiteY13" fmla="*/ 101683 h 109504"/>
                  <a:gd name="connsiteX14" fmla="*/ 18890 w 297269"/>
                  <a:gd name="connsiteY14" fmla="*/ 101683 h 109504"/>
                  <a:gd name="connsiteX15" fmla="*/ 7822 w 297269"/>
                  <a:gd name="connsiteY15" fmla="*/ 90631 h 10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269" h="109504">
                    <a:moveTo>
                      <a:pt x="285537" y="109505"/>
                    </a:moveTo>
                    <a:lnTo>
                      <a:pt x="297270" y="97772"/>
                    </a:lnTo>
                    <a:lnTo>
                      <a:pt x="297270" y="11733"/>
                    </a:lnTo>
                    <a:lnTo>
                      <a:pt x="285537" y="0"/>
                    </a:lnTo>
                    <a:lnTo>
                      <a:pt x="15644" y="0"/>
                    </a:lnTo>
                    <a:lnTo>
                      <a:pt x="0" y="15644"/>
                    </a:lnTo>
                    <a:lnTo>
                      <a:pt x="0" y="93861"/>
                    </a:lnTo>
                    <a:lnTo>
                      <a:pt x="15644" y="109505"/>
                    </a:lnTo>
                    <a:close/>
                    <a:moveTo>
                      <a:pt x="7822" y="18890"/>
                    </a:moveTo>
                    <a:lnTo>
                      <a:pt x="18890" y="7822"/>
                    </a:lnTo>
                    <a:lnTo>
                      <a:pt x="282299" y="7822"/>
                    </a:lnTo>
                    <a:lnTo>
                      <a:pt x="289448" y="14971"/>
                    </a:lnTo>
                    <a:lnTo>
                      <a:pt x="289448" y="94542"/>
                    </a:lnTo>
                    <a:lnTo>
                      <a:pt x="282299" y="101683"/>
                    </a:lnTo>
                    <a:lnTo>
                      <a:pt x="18890" y="101683"/>
                    </a:lnTo>
                    <a:lnTo>
                      <a:pt x="7822" y="90631"/>
                    </a:lnTo>
                    <a:close/>
                  </a:path>
                </a:pathLst>
              </a:custGeom>
              <a:grpFill/>
              <a:ln w="3870" cap="flat">
                <a:noFill/>
                <a:prstDash val="solid"/>
                <a:miter/>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53565A"/>
                  </a:solidFill>
                  <a:effectLst/>
                  <a:uLnTx/>
                  <a:uFillTx/>
                  <a:latin typeface="Kuro" panose="00000800000000000000"/>
                  <a:ea typeface="ヒラギノ角ゴ Pro W3" pitchFamily="124" charset="-128"/>
                  <a:cs typeface="+mn-cs"/>
                </a:endParaRPr>
              </a:p>
            </p:txBody>
          </p:sp>
        </p:grpSp>
        <p:sp>
          <p:nvSpPr>
            <p:cNvPr id="305" name="TextBox 304">
              <a:extLst>
                <a:ext uri="{FF2B5EF4-FFF2-40B4-BE49-F238E27FC236}">
                  <a16:creationId xmlns:a16="http://schemas.microsoft.com/office/drawing/2014/main" id="{32427784-7656-C34C-9169-88DBFF783E4B}"/>
                </a:ext>
              </a:extLst>
            </p:cNvPr>
            <p:cNvSpPr txBox="1"/>
            <p:nvPr/>
          </p:nvSpPr>
          <p:spPr bwMode="gray">
            <a:xfrm>
              <a:off x="4619917" y="4104485"/>
              <a:ext cx="2221773" cy="153888"/>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1" u="none" strike="noStrike" kern="1200" cap="none" spc="0" normalizeH="0" baseline="0" noProof="0">
                  <a:ln>
                    <a:noFill/>
                  </a:ln>
                  <a:solidFill>
                    <a:prstClr val="black"/>
                  </a:solidFill>
                  <a:effectLst/>
                  <a:uLnTx/>
                  <a:uFillTx/>
                  <a:latin typeface="Kuro Italic" panose="00000800000000000000"/>
                  <a:ea typeface="STKaiti"/>
                  <a:cs typeface="+mn-cs"/>
                </a:rPr>
                <a:t>(31/12/2023)</a:t>
              </a:r>
            </a:p>
          </p:txBody>
        </p:sp>
        <p:sp>
          <p:nvSpPr>
            <p:cNvPr id="306" name="Round Same Side Corner Rectangle 154">
              <a:extLst>
                <a:ext uri="{FF2B5EF4-FFF2-40B4-BE49-F238E27FC236}">
                  <a16:creationId xmlns:a16="http://schemas.microsoft.com/office/drawing/2014/main" id="{1D08B47E-05BB-0978-569F-26FABFF08EA9}"/>
                </a:ext>
              </a:extLst>
            </p:cNvPr>
            <p:cNvSpPr/>
            <p:nvPr/>
          </p:nvSpPr>
          <p:spPr bwMode="gray">
            <a:xfrm>
              <a:off x="4574454" y="3111419"/>
              <a:ext cx="2312699" cy="1541647"/>
            </a:xfrm>
            <a:prstGeom prst="rect">
              <a:avLst/>
            </a:prstGeom>
            <a:noFill/>
            <a:ln w="6350" cap="flat" cmpd="sng" algn="ctr">
              <a:noFill/>
              <a:prstDash val="solid"/>
              <a:round/>
              <a:headEnd type="none" w="med" len="med"/>
              <a:tailEnd type="none" w="med" len="med"/>
            </a:ln>
            <a:effectLst>
              <a:innerShdw blurRad="114300">
                <a:schemeClr val="accent2"/>
              </a:innerShdw>
            </a:effectLst>
          </p:spPr>
          <p:txBody>
            <a:bodyPr vert="horz" wrap="square" lIns="0" tIns="108000" rIns="0" bIns="10800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a:ln>
                    <a:noFill/>
                  </a:ln>
                  <a:solidFill>
                    <a:srgbClr val="8DC63F"/>
                  </a:solidFill>
                  <a:effectLst/>
                  <a:uLnTx/>
                  <a:uFillTx/>
                  <a:latin typeface="Kuro Bold" panose="00000800000000000000"/>
                  <a:ea typeface="ヒラギノ角ゴ Pro W3" pitchFamily="124" charset="-128"/>
                  <a:cs typeface="+mn-cs"/>
                </a:rPr>
                <a:t>NPL</a:t>
              </a:r>
            </a:p>
          </p:txBody>
        </p:sp>
        <p:grpSp>
          <p:nvGrpSpPr>
            <p:cNvPr id="307" name="Group 306">
              <a:extLst>
                <a:ext uri="{FF2B5EF4-FFF2-40B4-BE49-F238E27FC236}">
                  <a16:creationId xmlns:a16="http://schemas.microsoft.com/office/drawing/2014/main" id="{7719AEC1-5796-5A9C-C8DC-DC22A66FC04D}"/>
                </a:ext>
              </a:extLst>
            </p:cNvPr>
            <p:cNvGrpSpPr/>
            <p:nvPr/>
          </p:nvGrpSpPr>
          <p:grpSpPr bwMode="gray">
            <a:xfrm>
              <a:off x="6976970" y="3486176"/>
              <a:ext cx="2255522" cy="772197"/>
              <a:chOff x="7000874" y="3429000"/>
              <a:chExt cx="2255522" cy="772197"/>
            </a:xfrm>
          </p:grpSpPr>
          <p:sp>
            <p:nvSpPr>
              <p:cNvPr id="308" name="TextBox 307">
                <a:extLst>
                  <a:ext uri="{FF2B5EF4-FFF2-40B4-BE49-F238E27FC236}">
                    <a16:creationId xmlns:a16="http://schemas.microsoft.com/office/drawing/2014/main" id="{CAB9EA71-D4DE-581D-50B3-4218A3444C35}"/>
                  </a:ext>
                </a:extLst>
              </p:cNvPr>
              <p:cNvSpPr txBox="1"/>
              <p:nvPr/>
            </p:nvSpPr>
            <p:spPr bwMode="gray">
              <a:xfrm>
                <a:off x="7000874" y="3429000"/>
                <a:ext cx="2255522" cy="553998"/>
              </a:xfrm>
              <a:prstGeom prst="rect">
                <a:avLst/>
              </a:prstGeom>
              <a:noFill/>
            </p:spPr>
            <p:txBody>
              <a:bodyPr wrap="square" lIns="10800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2000" b="1" dirty="0">
                    <a:solidFill>
                      <a:srgbClr val="8DC63F"/>
                    </a:solidFill>
                    <a:latin typeface="Kuro Bold" panose="00000800000000000000"/>
                    <a:ea typeface="STKaiti"/>
                  </a:rPr>
                  <a:t>200% </a:t>
                </a:r>
                <a:br>
                  <a:rPr kumimoji="0" lang="en-GB" sz="2000" b="1" i="0" u="none" strike="noStrike" kern="1200" cap="none" spc="0" normalizeH="0" baseline="0" noProof="0" dirty="0">
                    <a:ln>
                      <a:noFill/>
                    </a:ln>
                    <a:solidFill>
                      <a:srgbClr val="E23232"/>
                    </a:solidFill>
                    <a:effectLst/>
                    <a:uLnTx/>
                    <a:uFillTx/>
                    <a:latin typeface="Kuro Bold" panose="00000800000000000000"/>
                    <a:ea typeface="STKaiti"/>
                    <a:cs typeface="+mn-cs"/>
                  </a:rPr>
                </a:br>
                <a:r>
                  <a:rPr kumimoji="0" lang="en-GB" sz="1600" b="0" i="0" u="none" strike="noStrike" kern="1200" cap="none" spc="0" normalizeH="0" baseline="0" noProof="0" dirty="0">
                    <a:ln>
                      <a:noFill/>
                    </a:ln>
                    <a:solidFill>
                      <a:prstClr val="black"/>
                    </a:solidFill>
                    <a:effectLst/>
                    <a:uLnTx/>
                    <a:uFillTx/>
                    <a:latin typeface="Kuro"/>
                    <a:ea typeface="STKaiti"/>
                    <a:cs typeface="+mn-cs"/>
                  </a:rPr>
                  <a:t>vs. 230%</a:t>
                </a:r>
              </a:p>
            </p:txBody>
          </p:sp>
          <p:sp>
            <p:nvSpPr>
              <p:cNvPr id="309" name="TextBox 308">
                <a:extLst>
                  <a:ext uri="{FF2B5EF4-FFF2-40B4-BE49-F238E27FC236}">
                    <a16:creationId xmlns:a16="http://schemas.microsoft.com/office/drawing/2014/main" id="{720193E5-9230-183B-32B5-26131E316ADB}"/>
                  </a:ext>
                </a:extLst>
              </p:cNvPr>
              <p:cNvSpPr txBox="1"/>
              <p:nvPr/>
            </p:nvSpPr>
            <p:spPr bwMode="gray">
              <a:xfrm>
                <a:off x="7018293" y="4047309"/>
                <a:ext cx="2221773" cy="153888"/>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1" u="none" strike="noStrike" kern="1200" cap="none" spc="0" normalizeH="0" baseline="0" noProof="0">
                    <a:ln>
                      <a:noFill/>
                    </a:ln>
                    <a:solidFill>
                      <a:prstClr val="black"/>
                    </a:solidFill>
                    <a:effectLst/>
                    <a:uLnTx/>
                    <a:uFillTx/>
                    <a:latin typeface="Kuro Italic" panose="00000800000000000000"/>
                    <a:ea typeface="STKaiti"/>
                    <a:cs typeface="+mn-cs"/>
                  </a:rPr>
                  <a:t>(31/12/2023)</a:t>
                </a:r>
              </a:p>
            </p:txBody>
          </p:sp>
          <p:sp>
            <p:nvSpPr>
              <p:cNvPr id="310" name="Isosceles Triangle 309">
                <a:extLst>
                  <a:ext uri="{FF2B5EF4-FFF2-40B4-BE49-F238E27FC236}">
                    <a16:creationId xmlns:a16="http://schemas.microsoft.com/office/drawing/2014/main" id="{F0FE8D86-A963-7FE9-D5BC-39547272F7B6}"/>
                  </a:ext>
                </a:extLst>
              </p:cNvPr>
              <p:cNvSpPr/>
              <p:nvPr/>
            </p:nvSpPr>
            <p:spPr bwMode="gray">
              <a:xfrm flipV="1">
                <a:off x="7464607" y="3513909"/>
                <a:ext cx="257175" cy="151414"/>
              </a:xfrm>
              <a:prstGeom prst="triangle">
                <a:avLst/>
              </a:prstGeom>
              <a:solidFill>
                <a:schemeClr val="bg2">
                  <a:lumMod val="7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53565A"/>
                  </a:solidFill>
                  <a:effectLst/>
                  <a:uLnTx/>
                  <a:uFillTx/>
                  <a:latin typeface="Kuro" panose="00000800000000000000"/>
                  <a:ea typeface="STKaiti"/>
                  <a:cs typeface="+mn-cs"/>
                </a:endParaRPr>
              </a:p>
            </p:txBody>
          </p:sp>
        </p:grpSp>
        <p:sp>
          <p:nvSpPr>
            <p:cNvPr id="311" name="Round Same Side Corner Rectangle 154">
              <a:extLst>
                <a:ext uri="{FF2B5EF4-FFF2-40B4-BE49-F238E27FC236}">
                  <a16:creationId xmlns:a16="http://schemas.microsoft.com/office/drawing/2014/main" id="{17FCD61B-F58D-8C98-5DBE-FD3BE42367EF}"/>
                </a:ext>
              </a:extLst>
            </p:cNvPr>
            <p:cNvSpPr/>
            <p:nvPr/>
          </p:nvSpPr>
          <p:spPr bwMode="gray">
            <a:xfrm>
              <a:off x="6948382" y="3111419"/>
              <a:ext cx="2312699" cy="1541647"/>
            </a:xfrm>
            <a:prstGeom prst="rect">
              <a:avLst/>
            </a:prstGeom>
            <a:noFill/>
            <a:ln w="6350" cap="flat" cmpd="sng" algn="ctr">
              <a:noFill/>
              <a:prstDash val="solid"/>
              <a:round/>
              <a:headEnd type="none" w="med" len="med"/>
              <a:tailEnd type="none" w="med" len="med"/>
            </a:ln>
            <a:effectLst>
              <a:innerShdw blurRad="114300">
                <a:schemeClr val="accent2"/>
              </a:innerShdw>
            </a:effectLst>
          </p:spPr>
          <p:txBody>
            <a:bodyPr vert="horz" wrap="square" lIns="0" tIns="108000" rIns="0" bIns="10800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a:ln>
                    <a:noFill/>
                  </a:ln>
                  <a:solidFill>
                    <a:srgbClr val="8DC63F"/>
                  </a:solidFill>
                  <a:effectLst/>
                  <a:uLnTx/>
                  <a:uFillTx/>
                  <a:latin typeface="Kuro Bold" panose="00000800000000000000"/>
                  <a:ea typeface="ヒラギノ角ゴ Pro W3" pitchFamily="124" charset="-128"/>
                  <a:cs typeface="+mn-cs"/>
                </a:rPr>
                <a:t>LLCR</a:t>
              </a:r>
            </a:p>
          </p:txBody>
        </p:sp>
        <p:grpSp>
          <p:nvGrpSpPr>
            <p:cNvPr id="312" name="Group 311">
              <a:extLst>
                <a:ext uri="{FF2B5EF4-FFF2-40B4-BE49-F238E27FC236}">
                  <a16:creationId xmlns:a16="http://schemas.microsoft.com/office/drawing/2014/main" id="{601E5C4C-BF77-5030-5731-049B579BFCC1}"/>
                </a:ext>
              </a:extLst>
            </p:cNvPr>
            <p:cNvGrpSpPr/>
            <p:nvPr/>
          </p:nvGrpSpPr>
          <p:grpSpPr bwMode="gray">
            <a:xfrm>
              <a:off x="9443166" y="3486176"/>
              <a:ext cx="2070986" cy="772197"/>
              <a:chOff x="9431652" y="3429000"/>
              <a:chExt cx="2255522" cy="772197"/>
            </a:xfrm>
          </p:grpSpPr>
          <p:sp>
            <p:nvSpPr>
              <p:cNvPr id="313" name="TextBox 312">
                <a:extLst>
                  <a:ext uri="{FF2B5EF4-FFF2-40B4-BE49-F238E27FC236}">
                    <a16:creationId xmlns:a16="http://schemas.microsoft.com/office/drawing/2014/main" id="{DDCE50D1-F72C-5D13-DB2B-0AA33CC64E0D}"/>
                  </a:ext>
                </a:extLst>
              </p:cNvPr>
              <p:cNvSpPr txBox="1"/>
              <p:nvPr/>
            </p:nvSpPr>
            <p:spPr bwMode="gray">
              <a:xfrm>
                <a:off x="9431652" y="3429000"/>
                <a:ext cx="2255522" cy="553998"/>
              </a:xfrm>
              <a:prstGeom prst="rect">
                <a:avLst/>
              </a:prstGeom>
              <a:noFill/>
            </p:spPr>
            <p:txBody>
              <a:bodyPr wrap="square" lIns="10800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8DC63F"/>
                    </a:solidFill>
                    <a:effectLst/>
                    <a:uLnTx/>
                    <a:uFillTx/>
                    <a:latin typeface="Kuro Bold" panose="00000800000000000000"/>
                    <a:ea typeface="STKaiti"/>
                    <a:cs typeface="+mn-cs"/>
                  </a:rPr>
                  <a:t>11.91% </a:t>
                </a:r>
                <a:br>
                  <a:rPr kumimoji="0" lang="en-GB" sz="2000" b="1" i="0" u="none" strike="noStrike" kern="1200" cap="none" spc="0" normalizeH="0" baseline="0" noProof="0">
                    <a:ln>
                      <a:noFill/>
                    </a:ln>
                    <a:solidFill>
                      <a:srgbClr val="3FAE49"/>
                    </a:solidFill>
                    <a:effectLst/>
                    <a:uLnTx/>
                    <a:uFillTx/>
                    <a:latin typeface="Kuro Bold"/>
                    <a:ea typeface="STKaiti"/>
                    <a:cs typeface="+mn-cs"/>
                  </a:rPr>
                </a:br>
                <a:r>
                  <a:rPr kumimoji="0" lang="en-GB" sz="1600" b="0" i="0" u="none" strike="noStrike" kern="1200" cap="none" spc="0" normalizeH="0" baseline="0" noProof="0">
                    <a:ln>
                      <a:noFill/>
                    </a:ln>
                    <a:solidFill>
                      <a:prstClr val="black"/>
                    </a:solidFill>
                    <a:effectLst/>
                    <a:uLnTx/>
                    <a:uFillTx/>
                    <a:latin typeface="Kuro"/>
                    <a:ea typeface="STKaiti"/>
                    <a:cs typeface="+mn-cs"/>
                  </a:rPr>
                  <a:t>vs. 11.39%</a:t>
                </a:r>
              </a:p>
            </p:txBody>
          </p:sp>
          <p:sp>
            <p:nvSpPr>
              <p:cNvPr id="314" name="Isosceles Triangle 313">
                <a:extLst>
                  <a:ext uri="{FF2B5EF4-FFF2-40B4-BE49-F238E27FC236}">
                    <a16:creationId xmlns:a16="http://schemas.microsoft.com/office/drawing/2014/main" id="{F21A0E06-AD5A-9C3B-4B7B-B8AEB99D6E32}"/>
                  </a:ext>
                </a:extLst>
              </p:cNvPr>
              <p:cNvSpPr/>
              <p:nvPr/>
            </p:nvSpPr>
            <p:spPr bwMode="gray">
              <a:xfrm>
                <a:off x="9776388" y="3513909"/>
                <a:ext cx="257175" cy="151414"/>
              </a:xfrm>
              <a:prstGeom prst="triangle">
                <a:avLst/>
              </a:prstGeom>
              <a:solidFill>
                <a:schemeClr val="accent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53565A"/>
                  </a:solidFill>
                  <a:effectLst/>
                  <a:uLnTx/>
                  <a:uFillTx/>
                  <a:latin typeface="Kuro" panose="00000800000000000000"/>
                  <a:ea typeface="STKaiti"/>
                  <a:cs typeface="+mn-cs"/>
                </a:endParaRPr>
              </a:p>
            </p:txBody>
          </p:sp>
          <p:sp>
            <p:nvSpPr>
              <p:cNvPr id="315" name="TextBox 314">
                <a:extLst>
                  <a:ext uri="{FF2B5EF4-FFF2-40B4-BE49-F238E27FC236}">
                    <a16:creationId xmlns:a16="http://schemas.microsoft.com/office/drawing/2014/main" id="{5C18E1B6-491F-617A-007F-56B66F667D4E}"/>
                  </a:ext>
                </a:extLst>
              </p:cNvPr>
              <p:cNvSpPr txBox="1"/>
              <p:nvPr/>
            </p:nvSpPr>
            <p:spPr bwMode="gray">
              <a:xfrm>
                <a:off x="9465401" y="4047309"/>
                <a:ext cx="2221773" cy="153888"/>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1" u="none" strike="noStrike" kern="1200" cap="none" spc="0" normalizeH="0" baseline="0" noProof="0">
                    <a:ln>
                      <a:noFill/>
                    </a:ln>
                    <a:solidFill>
                      <a:prstClr val="black"/>
                    </a:solidFill>
                    <a:effectLst/>
                    <a:uLnTx/>
                    <a:uFillTx/>
                    <a:latin typeface="Kuro Italic" panose="00000800000000000000"/>
                    <a:ea typeface="STKaiti"/>
                    <a:cs typeface="+mn-cs"/>
                  </a:rPr>
                  <a:t>(31/12/2023)</a:t>
                </a:r>
              </a:p>
            </p:txBody>
          </p:sp>
        </p:grpSp>
        <p:sp>
          <p:nvSpPr>
            <p:cNvPr id="316" name="Round Same Side Corner Rectangle 154">
              <a:extLst>
                <a:ext uri="{FF2B5EF4-FFF2-40B4-BE49-F238E27FC236}">
                  <a16:creationId xmlns:a16="http://schemas.microsoft.com/office/drawing/2014/main" id="{ED377B74-12E0-2AB1-9075-2B6F1E7505E7}"/>
                </a:ext>
              </a:extLst>
            </p:cNvPr>
            <p:cNvSpPr/>
            <p:nvPr/>
          </p:nvSpPr>
          <p:spPr bwMode="gray">
            <a:xfrm>
              <a:off x="9322310" y="3111419"/>
              <a:ext cx="2312699" cy="1541647"/>
            </a:xfrm>
            <a:prstGeom prst="rect">
              <a:avLst/>
            </a:prstGeom>
            <a:noFill/>
            <a:ln w="6350" cap="flat" cmpd="sng" algn="ctr">
              <a:noFill/>
              <a:prstDash val="solid"/>
              <a:round/>
              <a:headEnd type="none" w="med" len="med"/>
              <a:tailEnd type="none" w="med" len="med"/>
            </a:ln>
            <a:effectLst>
              <a:innerShdw blurRad="114300">
                <a:schemeClr val="accent2"/>
              </a:innerShdw>
            </a:effectLst>
          </p:spPr>
          <p:txBody>
            <a:bodyPr vert="horz" wrap="square" lIns="0" tIns="108000" rIns="0" bIns="10800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a:ln>
                    <a:noFill/>
                  </a:ln>
                  <a:solidFill>
                    <a:srgbClr val="8DC63F"/>
                  </a:solidFill>
                  <a:effectLst/>
                  <a:uLnTx/>
                  <a:uFillTx/>
                  <a:latin typeface="Kuro Bold" panose="00000800000000000000"/>
                  <a:ea typeface="ヒラギノ角ゴ Pro W3" pitchFamily="124" charset="-128"/>
                  <a:cs typeface="+mn-cs"/>
                </a:rPr>
                <a:t>CAR (Basel II)</a:t>
              </a:r>
            </a:p>
          </p:txBody>
        </p:sp>
        <p:sp>
          <p:nvSpPr>
            <p:cNvPr id="317" name="Isosceles Triangle 316">
              <a:extLst>
                <a:ext uri="{FF2B5EF4-FFF2-40B4-BE49-F238E27FC236}">
                  <a16:creationId xmlns:a16="http://schemas.microsoft.com/office/drawing/2014/main" id="{C011EAE5-FA00-9329-F226-FAC3CADF1675}"/>
                </a:ext>
              </a:extLst>
            </p:cNvPr>
            <p:cNvSpPr/>
            <p:nvPr/>
          </p:nvSpPr>
          <p:spPr bwMode="gray">
            <a:xfrm rot="10800000" flipH="1">
              <a:off x="5642078" y="5313769"/>
              <a:ext cx="257175" cy="151414"/>
            </a:xfrm>
            <a:prstGeom prst="triangle">
              <a:avLst/>
            </a:prstGeom>
            <a:solidFill>
              <a:schemeClr val="bg2">
                <a:lumMod val="7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53565A"/>
                </a:solidFill>
                <a:effectLst/>
                <a:uLnTx/>
                <a:uFillTx/>
                <a:latin typeface="Kuro" panose="00000800000000000000"/>
                <a:ea typeface="STKaiti"/>
                <a:cs typeface="+mn-cs"/>
              </a:endParaRPr>
            </a:p>
          </p:txBody>
        </p:sp>
        <p:sp>
          <p:nvSpPr>
            <p:cNvPr id="318" name="object 130">
              <a:extLst>
                <a:ext uri="{FF2B5EF4-FFF2-40B4-BE49-F238E27FC236}">
                  <a16:creationId xmlns:a16="http://schemas.microsoft.com/office/drawing/2014/main" id="{8292E869-0B47-95EB-8790-C582D52967FE}"/>
                </a:ext>
              </a:extLst>
            </p:cNvPr>
            <p:cNvSpPr/>
            <p:nvPr/>
          </p:nvSpPr>
          <p:spPr bwMode="gray">
            <a:xfrm>
              <a:off x="5445516" y="5821936"/>
              <a:ext cx="650299" cy="116720"/>
            </a:xfrm>
            <a:custGeom>
              <a:avLst/>
              <a:gdLst/>
              <a:ahLst/>
              <a:cxnLst/>
              <a:rect l="l" t="t" r="r" b="b"/>
              <a:pathLst>
                <a:path w="693420" h="124460">
                  <a:moveTo>
                    <a:pt x="0" y="123859"/>
                  </a:moveTo>
                  <a:lnTo>
                    <a:pt x="68324" y="104804"/>
                  </a:lnTo>
                  <a:lnTo>
                    <a:pt x="146409" y="95276"/>
                  </a:lnTo>
                  <a:lnTo>
                    <a:pt x="214733" y="85749"/>
                  </a:lnTo>
                  <a:lnTo>
                    <a:pt x="283057" y="57166"/>
                  </a:lnTo>
                  <a:lnTo>
                    <a:pt x="351382" y="47638"/>
                  </a:lnTo>
                  <a:lnTo>
                    <a:pt x="419706" y="9527"/>
                  </a:lnTo>
                  <a:lnTo>
                    <a:pt x="488031" y="0"/>
                  </a:lnTo>
                  <a:lnTo>
                    <a:pt x="556355" y="28583"/>
                  </a:lnTo>
                  <a:lnTo>
                    <a:pt x="624679" y="28583"/>
                  </a:lnTo>
                  <a:lnTo>
                    <a:pt x="693004" y="0"/>
                  </a:lnTo>
                </a:path>
              </a:pathLst>
            </a:custGeom>
            <a:noFill/>
            <a:ln w="38139">
              <a:solidFill>
                <a:schemeClr val="accent2"/>
              </a:solidFill>
            </a:ln>
          </p:spPr>
          <p:txBody>
            <a:bodyPr wrap="square" lIns="0" tIns="0" rIns="0" bIns="0" rtlCol="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1200" cap="none" spc="0" normalizeH="0" baseline="0" noProof="0">
                <a:ln>
                  <a:noFill/>
                </a:ln>
                <a:solidFill>
                  <a:srgbClr val="53565A"/>
                </a:solidFill>
                <a:effectLst/>
                <a:uLnTx/>
                <a:uFillTx/>
                <a:latin typeface="Kuro" panose="00000800000000000000"/>
                <a:ea typeface="ヒラギノ角ゴ Pro W3" pitchFamily="124" charset="-128"/>
                <a:cs typeface="+mn-cs"/>
              </a:endParaRPr>
            </a:p>
          </p:txBody>
        </p:sp>
        <p:sp>
          <p:nvSpPr>
            <p:cNvPr id="319" name="Round Same Side Corner Rectangle 154">
              <a:extLst>
                <a:ext uri="{FF2B5EF4-FFF2-40B4-BE49-F238E27FC236}">
                  <a16:creationId xmlns:a16="http://schemas.microsoft.com/office/drawing/2014/main" id="{99067AD3-2395-0F78-07CF-DAFF7F5BD910}"/>
                </a:ext>
              </a:extLst>
            </p:cNvPr>
            <p:cNvSpPr/>
            <p:nvPr/>
          </p:nvSpPr>
          <p:spPr bwMode="gray">
            <a:xfrm>
              <a:off x="4574454" y="4814453"/>
              <a:ext cx="2312699" cy="1541647"/>
            </a:xfrm>
            <a:prstGeom prst="rect">
              <a:avLst/>
            </a:prstGeom>
            <a:noFill/>
            <a:ln w="6350" cap="flat" cmpd="sng" algn="ctr">
              <a:noFill/>
              <a:prstDash val="solid"/>
              <a:round/>
              <a:headEnd type="none" w="med" len="med"/>
              <a:tailEnd type="none" w="med" len="med"/>
            </a:ln>
            <a:effectLst>
              <a:innerShdw blurRad="114300">
                <a:schemeClr val="accent3"/>
              </a:innerShdw>
            </a:effectLst>
          </p:spPr>
          <p:txBody>
            <a:bodyPr vert="horz" wrap="square" lIns="0" tIns="108000" rIns="0" bIns="10800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dirty="0" err="1">
                  <a:ln>
                    <a:noFill/>
                  </a:ln>
                  <a:solidFill>
                    <a:srgbClr val="908582"/>
                  </a:solidFill>
                  <a:effectLst/>
                  <a:uLnTx/>
                  <a:uFillTx/>
                  <a:latin typeface="Kuro Bold" panose="00000800000000000000"/>
                  <a:ea typeface="ヒラギノ角ゴ Pro W3" pitchFamily="124" charset="-128"/>
                  <a:cs typeface="+mn-cs"/>
                </a:rPr>
                <a:t>Tổng</a:t>
              </a:r>
              <a:r>
                <a:rPr kumimoji="0" lang="en-US" sz="1400" b="1" i="0" u="none" strike="noStrike" kern="0" cap="none" spc="0" normalizeH="0" baseline="0" noProof="0" dirty="0">
                  <a:ln>
                    <a:noFill/>
                  </a:ln>
                  <a:solidFill>
                    <a:srgbClr val="908582"/>
                  </a:solidFill>
                  <a:effectLst/>
                  <a:uLnTx/>
                  <a:uFillTx/>
                  <a:latin typeface="Kuro Bold" panose="00000800000000000000"/>
                  <a:ea typeface="ヒラギノ角ゴ Pro W3" pitchFamily="124" charset="-128"/>
                  <a:cs typeface="+mn-cs"/>
                </a:rPr>
                <a:t> </a:t>
              </a:r>
              <a:r>
                <a:rPr kumimoji="0" lang="en-US" sz="1400" b="1" i="0" u="none" strike="noStrike" kern="0" cap="none" spc="0" normalizeH="0" baseline="0" noProof="0" dirty="0" err="1">
                  <a:ln>
                    <a:noFill/>
                  </a:ln>
                  <a:solidFill>
                    <a:srgbClr val="908582"/>
                  </a:solidFill>
                  <a:effectLst/>
                  <a:uLnTx/>
                  <a:uFillTx/>
                  <a:latin typeface="Kuro Bold" panose="00000800000000000000"/>
                  <a:ea typeface="ヒラギノ角ゴ Pro W3" pitchFamily="124" charset="-128"/>
                  <a:cs typeface="+mn-cs"/>
                </a:rPr>
                <a:t>tài</a:t>
              </a:r>
              <a:r>
                <a:rPr kumimoji="0" lang="en-US" sz="1400" b="1" i="0" u="none" strike="noStrike" kern="0" cap="none" spc="0" normalizeH="0" baseline="0" noProof="0" dirty="0">
                  <a:ln>
                    <a:noFill/>
                  </a:ln>
                  <a:solidFill>
                    <a:srgbClr val="908582"/>
                  </a:solidFill>
                  <a:effectLst/>
                  <a:uLnTx/>
                  <a:uFillTx/>
                  <a:latin typeface="Kuro Bold" panose="00000800000000000000"/>
                  <a:ea typeface="ヒラギノ角ゴ Pro W3" pitchFamily="124" charset="-128"/>
                  <a:cs typeface="+mn-cs"/>
                </a:rPr>
                <a:t> </a:t>
              </a:r>
              <a:r>
                <a:rPr kumimoji="0" lang="en-US" sz="1400" b="1" i="0" u="none" strike="noStrike" kern="0" cap="none" spc="0" normalizeH="0" baseline="0" noProof="0" dirty="0" err="1">
                  <a:ln>
                    <a:noFill/>
                  </a:ln>
                  <a:solidFill>
                    <a:srgbClr val="908582"/>
                  </a:solidFill>
                  <a:effectLst/>
                  <a:uLnTx/>
                  <a:uFillTx/>
                  <a:latin typeface="Kuro Bold" panose="00000800000000000000"/>
                  <a:ea typeface="ヒラギノ角ゴ Pro W3" pitchFamily="124" charset="-128"/>
                  <a:cs typeface="+mn-cs"/>
                </a:rPr>
                <a:t>sản</a:t>
              </a:r>
              <a:endParaRPr kumimoji="0" lang="en-US" sz="1400" b="1" i="0" u="none" strike="noStrike" kern="0" cap="none" spc="0" normalizeH="0" baseline="0" noProof="0" dirty="0">
                <a:ln>
                  <a:noFill/>
                </a:ln>
                <a:solidFill>
                  <a:srgbClr val="908582"/>
                </a:solidFill>
                <a:effectLst/>
                <a:uLnTx/>
                <a:uFillTx/>
                <a:latin typeface="Kuro Bold" panose="00000800000000000000"/>
                <a:ea typeface="ヒラギノ角ゴ Pro W3" pitchFamily="124" charset="-128"/>
                <a:cs typeface="+mn-cs"/>
              </a:endParaRPr>
            </a:p>
          </p:txBody>
        </p:sp>
        <p:sp>
          <p:nvSpPr>
            <p:cNvPr id="320" name="object 150">
              <a:extLst>
                <a:ext uri="{FF2B5EF4-FFF2-40B4-BE49-F238E27FC236}">
                  <a16:creationId xmlns:a16="http://schemas.microsoft.com/office/drawing/2014/main" id="{B68144BC-597F-0464-1F2D-FADD49C35A62}"/>
                </a:ext>
              </a:extLst>
            </p:cNvPr>
            <p:cNvSpPr/>
            <p:nvPr/>
          </p:nvSpPr>
          <p:spPr bwMode="gray">
            <a:xfrm>
              <a:off x="7784678" y="5865408"/>
              <a:ext cx="649703" cy="73248"/>
            </a:xfrm>
            <a:custGeom>
              <a:avLst/>
              <a:gdLst/>
              <a:ahLst/>
              <a:cxnLst/>
              <a:rect l="l" t="t" r="r" b="b"/>
              <a:pathLst>
                <a:path w="692784" h="78104">
                  <a:moveTo>
                    <a:pt x="0" y="78050"/>
                  </a:moveTo>
                  <a:lnTo>
                    <a:pt x="68274" y="78050"/>
                  </a:lnTo>
                  <a:lnTo>
                    <a:pt x="136548" y="68293"/>
                  </a:lnTo>
                  <a:lnTo>
                    <a:pt x="204823" y="48781"/>
                  </a:lnTo>
                  <a:lnTo>
                    <a:pt x="282851" y="39025"/>
                  </a:lnTo>
                  <a:lnTo>
                    <a:pt x="351125" y="29268"/>
                  </a:lnTo>
                  <a:lnTo>
                    <a:pt x="419399" y="29268"/>
                  </a:lnTo>
                  <a:lnTo>
                    <a:pt x="487674" y="19512"/>
                  </a:lnTo>
                  <a:lnTo>
                    <a:pt x="555948" y="19512"/>
                  </a:lnTo>
                  <a:lnTo>
                    <a:pt x="624222" y="19512"/>
                  </a:lnTo>
                  <a:lnTo>
                    <a:pt x="692497" y="0"/>
                  </a:lnTo>
                </a:path>
              </a:pathLst>
            </a:custGeom>
            <a:noFill/>
            <a:ln w="39024">
              <a:solidFill>
                <a:schemeClr val="accent2"/>
              </a:solidFill>
            </a:ln>
          </p:spPr>
          <p:txBody>
            <a:bodyPr wrap="square" lIns="0" tIns="0" rIns="0" bIns="0" rtlCol="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1200" cap="none" spc="0" normalizeH="0" baseline="0" noProof="0">
                <a:ln>
                  <a:noFill/>
                </a:ln>
                <a:solidFill>
                  <a:srgbClr val="53565A"/>
                </a:solidFill>
                <a:effectLst/>
                <a:uLnTx/>
                <a:uFillTx/>
                <a:latin typeface="Kuro" panose="00000800000000000000"/>
                <a:ea typeface="ヒラギノ角ゴ Pro W3" pitchFamily="124" charset="-128"/>
                <a:cs typeface="+mn-cs"/>
              </a:endParaRPr>
            </a:p>
          </p:txBody>
        </p:sp>
        <p:sp>
          <p:nvSpPr>
            <p:cNvPr id="321" name="Round Same Side Corner Rectangle 154">
              <a:extLst>
                <a:ext uri="{FF2B5EF4-FFF2-40B4-BE49-F238E27FC236}">
                  <a16:creationId xmlns:a16="http://schemas.microsoft.com/office/drawing/2014/main" id="{FB79B98F-372A-CF20-E8E9-0191CF09D400}"/>
                </a:ext>
              </a:extLst>
            </p:cNvPr>
            <p:cNvSpPr/>
            <p:nvPr/>
          </p:nvSpPr>
          <p:spPr bwMode="gray">
            <a:xfrm>
              <a:off x="6948382" y="4814453"/>
              <a:ext cx="2312699" cy="1541647"/>
            </a:xfrm>
            <a:prstGeom prst="rect">
              <a:avLst/>
            </a:prstGeom>
            <a:noFill/>
            <a:ln w="6350" cap="flat" cmpd="sng" algn="ctr">
              <a:noFill/>
              <a:prstDash val="solid"/>
              <a:round/>
              <a:headEnd type="none" w="med" len="med"/>
              <a:tailEnd type="none" w="med" len="med"/>
            </a:ln>
            <a:effectLst>
              <a:innerShdw blurRad="114300">
                <a:schemeClr val="accent3"/>
              </a:innerShdw>
            </a:effectLst>
          </p:spPr>
          <p:txBody>
            <a:bodyPr vert="horz" wrap="square" lIns="0" tIns="108000" rIns="0" bIns="10800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dirty="0" err="1">
                  <a:ln>
                    <a:noFill/>
                  </a:ln>
                  <a:solidFill>
                    <a:srgbClr val="908582"/>
                  </a:solidFill>
                  <a:effectLst/>
                  <a:uLnTx/>
                  <a:uFillTx/>
                  <a:latin typeface="Kuro Bold" panose="00000800000000000000"/>
                  <a:ea typeface="ヒラギノ角ゴ Pro W3" pitchFamily="124" charset="-128"/>
                  <a:cs typeface="+mn-cs"/>
                </a:rPr>
                <a:t>Tín</a:t>
              </a:r>
              <a:r>
                <a:rPr kumimoji="0" lang="en-US" sz="1400" b="1" i="0" u="none" strike="noStrike" kern="0" cap="none" spc="0" normalizeH="0" baseline="0" noProof="0" dirty="0">
                  <a:ln>
                    <a:noFill/>
                  </a:ln>
                  <a:solidFill>
                    <a:srgbClr val="908582"/>
                  </a:solidFill>
                  <a:effectLst/>
                  <a:uLnTx/>
                  <a:uFillTx/>
                  <a:latin typeface="Kuro Bold" panose="00000800000000000000"/>
                  <a:ea typeface="ヒラギノ角ゴ Pro W3" pitchFamily="124" charset="-128"/>
                  <a:cs typeface="+mn-cs"/>
                </a:rPr>
                <a:t> </a:t>
              </a:r>
              <a:r>
                <a:rPr kumimoji="0" lang="en-US" sz="1400" b="1" i="0" u="none" strike="noStrike" kern="0" cap="none" spc="0" normalizeH="0" baseline="0" noProof="0" dirty="0" err="1">
                  <a:ln>
                    <a:noFill/>
                  </a:ln>
                  <a:solidFill>
                    <a:srgbClr val="908582"/>
                  </a:solidFill>
                  <a:effectLst/>
                  <a:uLnTx/>
                  <a:uFillTx/>
                  <a:latin typeface="Kuro Bold" panose="00000800000000000000"/>
                  <a:ea typeface="ヒラギノ角ゴ Pro W3" pitchFamily="124" charset="-128"/>
                  <a:cs typeface="+mn-cs"/>
                </a:rPr>
                <a:t>dụng</a:t>
              </a:r>
              <a:endParaRPr kumimoji="0" lang="en-US" sz="1400" b="1" i="0" u="none" strike="noStrike" kern="0" cap="none" spc="0" normalizeH="0" baseline="0" noProof="0" dirty="0">
                <a:ln>
                  <a:noFill/>
                </a:ln>
                <a:solidFill>
                  <a:srgbClr val="908582"/>
                </a:solidFill>
                <a:effectLst/>
                <a:uLnTx/>
                <a:uFillTx/>
                <a:latin typeface="Kuro Bold" panose="00000800000000000000"/>
                <a:ea typeface="ヒラギノ角ゴ Pro W3" pitchFamily="124" charset="-128"/>
                <a:cs typeface="+mn-cs"/>
              </a:endParaRPr>
            </a:p>
          </p:txBody>
        </p:sp>
        <p:sp>
          <p:nvSpPr>
            <p:cNvPr id="322" name="object 170">
              <a:extLst>
                <a:ext uri="{FF2B5EF4-FFF2-40B4-BE49-F238E27FC236}">
                  <a16:creationId xmlns:a16="http://schemas.microsoft.com/office/drawing/2014/main" id="{DE1CCEE1-65BF-2625-8C5D-7EE9C786BD0A}"/>
                </a:ext>
              </a:extLst>
            </p:cNvPr>
            <p:cNvSpPr/>
            <p:nvPr/>
          </p:nvSpPr>
          <p:spPr bwMode="gray">
            <a:xfrm>
              <a:off x="10201574" y="5858262"/>
              <a:ext cx="643748" cy="80394"/>
            </a:xfrm>
            <a:custGeom>
              <a:avLst/>
              <a:gdLst/>
              <a:ahLst/>
              <a:cxnLst/>
              <a:rect l="l" t="t" r="r" b="b"/>
              <a:pathLst>
                <a:path w="686434" h="85725">
                  <a:moveTo>
                    <a:pt x="0" y="85709"/>
                  </a:moveTo>
                  <a:lnTo>
                    <a:pt x="67649" y="76186"/>
                  </a:lnTo>
                  <a:lnTo>
                    <a:pt x="135299" y="66662"/>
                  </a:lnTo>
                  <a:lnTo>
                    <a:pt x="202949" y="57139"/>
                  </a:lnTo>
                  <a:lnTo>
                    <a:pt x="270599" y="47616"/>
                  </a:lnTo>
                  <a:lnTo>
                    <a:pt x="338249" y="47616"/>
                  </a:lnTo>
                  <a:lnTo>
                    <a:pt x="405899" y="38093"/>
                  </a:lnTo>
                  <a:lnTo>
                    <a:pt x="473549" y="28569"/>
                  </a:lnTo>
                  <a:lnTo>
                    <a:pt x="550863" y="19046"/>
                  </a:lnTo>
                  <a:lnTo>
                    <a:pt x="618513" y="9523"/>
                  </a:lnTo>
                  <a:lnTo>
                    <a:pt x="686163" y="0"/>
                  </a:lnTo>
                </a:path>
              </a:pathLst>
            </a:custGeom>
            <a:noFill/>
            <a:ln w="38101">
              <a:solidFill>
                <a:schemeClr val="accent2"/>
              </a:solidFill>
            </a:ln>
          </p:spPr>
          <p:txBody>
            <a:bodyPr wrap="square" lIns="0" tIns="0" rIns="0" bIns="0" rtlCol="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1200" cap="none" spc="0" normalizeH="0" baseline="0" noProof="0">
                <a:ln>
                  <a:noFill/>
                </a:ln>
                <a:solidFill>
                  <a:srgbClr val="53565A"/>
                </a:solidFill>
                <a:effectLst/>
                <a:uLnTx/>
                <a:uFillTx/>
                <a:latin typeface="Kuro" panose="00000800000000000000"/>
                <a:ea typeface="ヒラギノ角ゴ Pro W3" pitchFamily="124" charset="-128"/>
                <a:cs typeface="+mn-cs"/>
              </a:endParaRPr>
            </a:p>
          </p:txBody>
        </p:sp>
        <p:sp>
          <p:nvSpPr>
            <p:cNvPr id="323" name="Round Same Side Corner Rectangle 154">
              <a:extLst>
                <a:ext uri="{FF2B5EF4-FFF2-40B4-BE49-F238E27FC236}">
                  <a16:creationId xmlns:a16="http://schemas.microsoft.com/office/drawing/2014/main" id="{3111E877-67AB-A32E-A8DD-8BF62C2194C6}"/>
                </a:ext>
              </a:extLst>
            </p:cNvPr>
            <p:cNvSpPr/>
            <p:nvPr/>
          </p:nvSpPr>
          <p:spPr bwMode="gray">
            <a:xfrm>
              <a:off x="9322310" y="4814453"/>
              <a:ext cx="2312699" cy="1541647"/>
            </a:xfrm>
            <a:prstGeom prst="rect">
              <a:avLst/>
            </a:prstGeom>
            <a:noFill/>
            <a:ln w="6350" cap="flat" cmpd="sng" algn="ctr">
              <a:noFill/>
              <a:prstDash val="solid"/>
              <a:round/>
              <a:headEnd type="none" w="med" len="med"/>
              <a:tailEnd type="none" w="med" len="med"/>
            </a:ln>
            <a:effectLst>
              <a:innerShdw blurRad="114300">
                <a:schemeClr val="accent3"/>
              </a:innerShdw>
            </a:effectLst>
          </p:spPr>
          <p:txBody>
            <a:bodyPr vert="horz" wrap="square" lIns="0" tIns="108000" rIns="0" bIns="10800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dirty="0">
                  <a:ln>
                    <a:noFill/>
                  </a:ln>
                  <a:solidFill>
                    <a:srgbClr val="908582"/>
                  </a:solidFill>
                  <a:effectLst/>
                  <a:uLnTx/>
                  <a:uFillTx/>
                  <a:latin typeface="Kuro Bold" panose="00000800000000000000"/>
                  <a:ea typeface="ヒラギノ角ゴ Pro W3" pitchFamily="124" charset="-128"/>
                  <a:cs typeface="+mn-cs"/>
                </a:rPr>
                <a:t>Huy </a:t>
              </a:r>
              <a:r>
                <a:rPr kumimoji="0" lang="en-US" sz="1400" b="1" i="0" u="none" strike="noStrike" kern="0" cap="none" spc="0" normalizeH="0" baseline="0" noProof="0" dirty="0" err="1">
                  <a:ln>
                    <a:noFill/>
                  </a:ln>
                  <a:solidFill>
                    <a:srgbClr val="908582"/>
                  </a:solidFill>
                  <a:effectLst/>
                  <a:uLnTx/>
                  <a:uFillTx/>
                  <a:latin typeface="Kuro Bold" panose="00000800000000000000"/>
                  <a:ea typeface="ヒラギノ角ゴ Pro W3" pitchFamily="124" charset="-128"/>
                  <a:cs typeface="+mn-cs"/>
                </a:rPr>
                <a:t>động</a:t>
              </a:r>
              <a:endParaRPr kumimoji="0" lang="en-US" sz="1400" b="1" i="0" u="none" strike="noStrike" kern="0" cap="none" spc="0" normalizeH="0" baseline="0" noProof="0" dirty="0">
                <a:ln>
                  <a:noFill/>
                </a:ln>
                <a:solidFill>
                  <a:srgbClr val="908582"/>
                </a:solidFill>
                <a:effectLst/>
                <a:uLnTx/>
                <a:uFillTx/>
                <a:latin typeface="Kuro Bold" panose="00000800000000000000"/>
                <a:ea typeface="ヒラギノ角ゴ Pro W3" pitchFamily="124" charset="-128"/>
                <a:cs typeface="+mn-cs"/>
              </a:endParaRPr>
            </a:p>
          </p:txBody>
        </p:sp>
        <p:sp>
          <p:nvSpPr>
            <p:cNvPr id="324" name="Round Same Side Corner Rectangle 154">
              <a:extLst>
                <a:ext uri="{FF2B5EF4-FFF2-40B4-BE49-F238E27FC236}">
                  <a16:creationId xmlns:a16="http://schemas.microsoft.com/office/drawing/2014/main" id="{64A8B4F7-E774-02A5-A046-32D6993112B6}"/>
                </a:ext>
              </a:extLst>
            </p:cNvPr>
            <p:cNvSpPr/>
            <p:nvPr/>
          </p:nvSpPr>
          <p:spPr bwMode="gray">
            <a:xfrm>
              <a:off x="4574454" y="1408384"/>
              <a:ext cx="2312699" cy="1541647"/>
            </a:xfrm>
            <a:prstGeom prst="rect">
              <a:avLst/>
            </a:prstGeom>
            <a:noFill/>
            <a:ln w="6350" cap="flat" cmpd="sng" algn="ctr">
              <a:noFill/>
              <a:prstDash val="solid"/>
              <a:round/>
              <a:headEnd type="none" w="med" len="med"/>
              <a:tailEnd type="none" w="med" len="med"/>
            </a:ln>
            <a:effectLst>
              <a:innerShdw blurRad="114300">
                <a:schemeClr val="accent1"/>
              </a:innerShdw>
            </a:effectLst>
          </p:spPr>
          <p:txBody>
            <a:bodyPr vert="horz" wrap="square" lIns="0" tIns="108000" rIns="0" bIns="108000" numCol="1" rtlCol="0" anchor="t" anchorCtr="0" compatLnSpc="1">
              <a:prstTxWarp prst="textNoShape">
                <a:avLst/>
              </a:prstTxWarp>
              <a:noAutofit/>
            </a:bodyPr>
            <a:lstStyle/>
            <a:p>
              <a:pPr lvl="0" algn="ctr">
                <a:spcBef>
                  <a:spcPts val="600"/>
                </a:spcBef>
                <a:defRPr/>
              </a:pPr>
              <a:r>
                <a:rPr lang="en-US" sz="1400" b="1" kern="0">
                  <a:solidFill>
                    <a:srgbClr val="27673B"/>
                  </a:solidFill>
                  <a:latin typeface="Kuro Bold"/>
                  <a:ea typeface="ヒラギノ角ゴ Pro W3" pitchFamily="124" charset="-128"/>
                </a:rPr>
                <a:t>Q1 2024 – PBT</a:t>
              </a:r>
              <a:endParaRPr kumimoji="0" lang="en-US" sz="1400" b="1" i="0" u="none" strike="noStrike" kern="0" cap="none" spc="0" normalizeH="0" baseline="0" noProof="0">
                <a:ln>
                  <a:noFill/>
                </a:ln>
                <a:solidFill>
                  <a:srgbClr val="27673B"/>
                </a:solidFill>
                <a:effectLst/>
                <a:uLnTx/>
                <a:uFillTx/>
                <a:latin typeface="Kuro Bold"/>
                <a:ea typeface="ヒラギノ角ゴ Pro W3" pitchFamily="124" charset="-128"/>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1" i="0" u="none" strike="noStrike" kern="0" cap="none" spc="0" normalizeH="0" baseline="0" noProof="0">
                <a:ln>
                  <a:noFill/>
                </a:ln>
                <a:solidFill>
                  <a:srgbClr val="27673B"/>
                </a:solidFill>
                <a:effectLst/>
                <a:uLnTx/>
                <a:uFillTx/>
                <a:latin typeface="Kuro Bold"/>
                <a:ea typeface="ヒラギノ角ゴ Pro W3" pitchFamily="124" charset="-128"/>
                <a:cs typeface="+mn-cs"/>
              </a:endParaRPr>
            </a:p>
          </p:txBody>
        </p:sp>
        <p:sp>
          <p:nvSpPr>
            <p:cNvPr id="325" name="Round Same Side Corner Rectangle 154">
              <a:extLst>
                <a:ext uri="{FF2B5EF4-FFF2-40B4-BE49-F238E27FC236}">
                  <a16:creationId xmlns:a16="http://schemas.microsoft.com/office/drawing/2014/main" id="{B814F47F-57FC-8071-9B52-F05ED426546C}"/>
                </a:ext>
              </a:extLst>
            </p:cNvPr>
            <p:cNvSpPr/>
            <p:nvPr/>
          </p:nvSpPr>
          <p:spPr bwMode="gray">
            <a:xfrm>
              <a:off x="6948382" y="1408384"/>
              <a:ext cx="2312699" cy="1541647"/>
            </a:xfrm>
            <a:prstGeom prst="rect">
              <a:avLst/>
            </a:prstGeom>
            <a:noFill/>
            <a:ln w="6350" cap="flat" cmpd="sng" algn="ctr">
              <a:noFill/>
              <a:prstDash val="solid"/>
              <a:round/>
              <a:headEnd type="none" w="med" len="med"/>
              <a:tailEnd type="none" w="med" len="med"/>
            </a:ln>
            <a:effectLst>
              <a:innerShdw blurRad="114300">
                <a:schemeClr val="accent1"/>
              </a:innerShdw>
            </a:effectLst>
          </p:spPr>
          <p:txBody>
            <a:bodyPr vert="horz" wrap="square" lIns="0" tIns="108000" rIns="0" bIns="10800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a:ln>
                    <a:noFill/>
                  </a:ln>
                  <a:solidFill>
                    <a:srgbClr val="27673B"/>
                  </a:solidFill>
                  <a:effectLst/>
                  <a:uLnTx/>
                  <a:uFillTx/>
                  <a:latin typeface="Kuro Bold" panose="00000800000000000000"/>
                  <a:ea typeface="ヒラギノ角ゴ Pro W3" pitchFamily="124" charset="-128"/>
                  <a:cs typeface="+mn-cs"/>
                </a:rPr>
                <a:t>ROAA</a:t>
              </a:r>
            </a:p>
          </p:txBody>
        </p:sp>
        <p:sp>
          <p:nvSpPr>
            <p:cNvPr id="326" name="Round Same Side Corner Rectangle 154">
              <a:extLst>
                <a:ext uri="{FF2B5EF4-FFF2-40B4-BE49-F238E27FC236}">
                  <a16:creationId xmlns:a16="http://schemas.microsoft.com/office/drawing/2014/main" id="{BF8A236F-5E0A-941A-A367-8640E8D64961}"/>
                </a:ext>
              </a:extLst>
            </p:cNvPr>
            <p:cNvSpPr/>
            <p:nvPr/>
          </p:nvSpPr>
          <p:spPr bwMode="gray">
            <a:xfrm>
              <a:off x="9322310" y="1408384"/>
              <a:ext cx="2312699" cy="1541647"/>
            </a:xfrm>
            <a:prstGeom prst="rect">
              <a:avLst/>
            </a:prstGeom>
            <a:noFill/>
            <a:ln w="6350" cap="flat" cmpd="sng" algn="ctr">
              <a:noFill/>
              <a:prstDash val="solid"/>
              <a:round/>
              <a:headEnd type="none" w="med" len="med"/>
              <a:tailEnd type="none" w="med" len="med"/>
            </a:ln>
            <a:effectLst>
              <a:innerShdw blurRad="114300">
                <a:schemeClr val="accent1"/>
              </a:innerShdw>
            </a:effectLst>
          </p:spPr>
          <p:txBody>
            <a:bodyPr vert="horz" wrap="square" lIns="0" tIns="108000" rIns="0" bIns="10800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1" i="0" u="none" strike="noStrike" kern="0" cap="none" spc="0" normalizeH="0" baseline="0" noProof="0">
                <a:ln>
                  <a:noFill/>
                </a:ln>
                <a:solidFill>
                  <a:srgbClr val="27673B"/>
                </a:solidFill>
                <a:effectLst/>
                <a:uLnTx/>
                <a:uFillTx/>
                <a:latin typeface="Kuro Bold" panose="00000800000000000000"/>
                <a:ea typeface="ヒラギノ角ゴ Pro W3" pitchFamily="124" charset="-128"/>
                <a:cs typeface="+mn-cs"/>
              </a:endParaRPr>
            </a:p>
          </p:txBody>
        </p:sp>
        <p:cxnSp>
          <p:nvCxnSpPr>
            <p:cNvPr id="327" name="Straight Connector 326">
              <a:extLst>
                <a:ext uri="{FF2B5EF4-FFF2-40B4-BE49-F238E27FC236}">
                  <a16:creationId xmlns:a16="http://schemas.microsoft.com/office/drawing/2014/main" id="{6A4A45C6-8620-910B-6F5A-00B56840874C}"/>
                </a:ext>
              </a:extLst>
            </p:cNvPr>
            <p:cNvCxnSpPr/>
            <p:nvPr/>
          </p:nvCxnSpPr>
          <p:spPr bwMode="gray">
            <a:xfrm>
              <a:off x="6902460" y="1464532"/>
              <a:ext cx="0" cy="1429349"/>
            </a:xfrm>
            <a:prstGeom prst="line">
              <a:avLst/>
            </a:prstGeom>
            <a:solidFill>
              <a:schemeClr val="folHlink"/>
            </a:solidFill>
            <a:ln w="635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 name="Straight Connector 327">
              <a:extLst>
                <a:ext uri="{FF2B5EF4-FFF2-40B4-BE49-F238E27FC236}">
                  <a16:creationId xmlns:a16="http://schemas.microsoft.com/office/drawing/2014/main" id="{4054A654-5BEC-B864-5EF9-9F6F366438EB}"/>
                </a:ext>
              </a:extLst>
            </p:cNvPr>
            <p:cNvCxnSpPr/>
            <p:nvPr/>
          </p:nvCxnSpPr>
          <p:spPr bwMode="gray">
            <a:xfrm>
              <a:off x="4561116" y="1464532"/>
              <a:ext cx="0" cy="1429349"/>
            </a:xfrm>
            <a:prstGeom prst="line">
              <a:avLst/>
            </a:prstGeom>
            <a:solidFill>
              <a:schemeClr val="folHlink"/>
            </a:solidFill>
            <a:ln w="635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9" name="Straight Connector 328">
              <a:extLst>
                <a:ext uri="{FF2B5EF4-FFF2-40B4-BE49-F238E27FC236}">
                  <a16:creationId xmlns:a16="http://schemas.microsoft.com/office/drawing/2014/main" id="{DA3D6A13-AA85-C6F7-9CE9-CE15F3D1070F}"/>
                </a:ext>
              </a:extLst>
            </p:cNvPr>
            <p:cNvCxnSpPr/>
            <p:nvPr/>
          </p:nvCxnSpPr>
          <p:spPr bwMode="gray">
            <a:xfrm>
              <a:off x="4561116" y="3167567"/>
              <a:ext cx="0" cy="1429349"/>
            </a:xfrm>
            <a:prstGeom prst="line">
              <a:avLst/>
            </a:prstGeom>
            <a:solidFill>
              <a:schemeClr val="folHlink"/>
            </a:solidFill>
            <a:ln w="635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0" name="Straight Connector 329">
              <a:extLst>
                <a:ext uri="{FF2B5EF4-FFF2-40B4-BE49-F238E27FC236}">
                  <a16:creationId xmlns:a16="http://schemas.microsoft.com/office/drawing/2014/main" id="{96C221C7-C446-C60C-99AC-9AFC5C003A56}"/>
                </a:ext>
              </a:extLst>
            </p:cNvPr>
            <p:cNvCxnSpPr/>
            <p:nvPr/>
          </p:nvCxnSpPr>
          <p:spPr bwMode="gray">
            <a:xfrm>
              <a:off x="4561116" y="4870601"/>
              <a:ext cx="0" cy="1429349"/>
            </a:xfrm>
            <a:prstGeom prst="line">
              <a:avLst/>
            </a:prstGeom>
            <a:solidFill>
              <a:schemeClr val="folHlink"/>
            </a:solidFill>
            <a:ln w="635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 name="Straight Connector 330">
              <a:extLst>
                <a:ext uri="{FF2B5EF4-FFF2-40B4-BE49-F238E27FC236}">
                  <a16:creationId xmlns:a16="http://schemas.microsoft.com/office/drawing/2014/main" id="{55165F79-75BF-75D0-4907-6690A2465C3D}"/>
                </a:ext>
              </a:extLst>
            </p:cNvPr>
            <p:cNvCxnSpPr/>
            <p:nvPr/>
          </p:nvCxnSpPr>
          <p:spPr bwMode="gray">
            <a:xfrm>
              <a:off x="6917767" y="3167567"/>
              <a:ext cx="0" cy="1429349"/>
            </a:xfrm>
            <a:prstGeom prst="line">
              <a:avLst/>
            </a:prstGeom>
            <a:solidFill>
              <a:schemeClr val="folHlink"/>
            </a:solidFill>
            <a:ln w="635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2" name="Straight Connector 331">
              <a:extLst>
                <a:ext uri="{FF2B5EF4-FFF2-40B4-BE49-F238E27FC236}">
                  <a16:creationId xmlns:a16="http://schemas.microsoft.com/office/drawing/2014/main" id="{B6A7BC8A-160C-FB42-4D22-DA7074A30352}"/>
                </a:ext>
              </a:extLst>
            </p:cNvPr>
            <p:cNvCxnSpPr/>
            <p:nvPr/>
          </p:nvCxnSpPr>
          <p:spPr bwMode="gray">
            <a:xfrm>
              <a:off x="6933074" y="4870601"/>
              <a:ext cx="0" cy="1429349"/>
            </a:xfrm>
            <a:prstGeom prst="line">
              <a:avLst/>
            </a:prstGeom>
            <a:solidFill>
              <a:schemeClr val="folHlink"/>
            </a:solidFill>
            <a:ln w="635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3" name="Straight Connector 332">
              <a:extLst>
                <a:ext uri="{FF2B5EF4-FFF2-40B4-BE49-F238E27FC236}">
                  <a16:creationId xmlns:a16="http://schemas.microsoft.com/office/drawing/2014/main" id="{A674B856-8F85-1086-01ED-CDE727B247CD}"/>
                </a:ext>
              </a:extLst>
            </p:cNvPr>
            <p:cNvCxnSpPr/>
            <p:nvPr/>
          </p:nvCxnSpPr>
          <p:spPr bwMode="gray">
            <a:xfrm>
              <a:off x="9261081" y="1473286"/>
              <a:ext cx="0" cy="1429349"/>
            </a:xfrm>
            <a:prstGeom prst="line">
              <a:avLst/>
            </a:prstGeom>
            <a:solidFill>
              <a:schemeClr val="folHlink"/>
            </a:solidFill>
            <a:ln w="635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4" name="Straight Connector 333">
              <a:extLst>
                <a:ext uri="{FF2B5EF4-FFF2-40B4-BE49-F238E27FC236}">
                  <a16:creationId xmlns:a16="http://schemas.microsoft.com/office/drawing/2014/main" id="{5C74D422-D8BF-1759-B5D3-65C2F69096A0}"/>
                </a:ext>
              </a:extLst>
            </p:cNvPr>
            <p:cNvCxnSpPr/>
            <p:nvPr/>
          </p:nvCxnSpPr>
          <p:spPr bwMode="gray">
            <a:xfrm>
              <a:off x="9291695" y="3167567"/>
              <a:ext cx="0" cy="1429349"/>
            </a:xfrm>
            <a:prstGeom prst="line">
              <a:avLst/>
            </a:prstGeom>
            <a:solidFill>
              <a:schemeClr val="folHlink"/>
            </a:solidFill>
            <a:ln w="635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5" name="Straight Connector 334">
              <a:extLst>
                <a:ext uri="{FF2B5EF4-FFF2-40B4-BE49-F238E27FC236}">
                  <a16:creationId xmlns:a16="http://schemas.microsoft.com/office/drawing/2014/main" id="{5F093E66-13BE-D614-5271-3DBBD0C8BB77}"/>
                </a:ext>
              </a:extLst>
            </p:cNvPr>
            <p:cNvCxnSpPr/>
            <p:nvPr/>
          </p:nvCxnSpPr>
          <p:spPr bwMode="gray">
            <a:xfrm>
              <a:off x="9307002" y="4870601"/>
              <a:ext cx="0" cy="1429349"/>
            </a:xfrm>
            <a:prstGeom prst="line">
              <a:avLst/>
            </a:prstGeom>
            <a:solidFill>
              <a:schemeClr val="folHlink"/>
            </a:solidFill>
            <a:ln w="635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6" name="TextBox 335">
              <a:extLst>
                <a:ext uri="{FF2B5EF4-FFF2-40B4-BE49-F238E27FC236}">
                  <a16:creationId xmlns:a16="http://schemas.microsoft.com/office/drawing/2014/main" id="{CDC34B73-E2CF-FC8E-D802-0500269478B0}"/>
                </a:ext>
              </a:extLst>
            </p:cNvPr>
            <p:cNvSpPr txBox="1"/>
            <p:nvPr/>
          </p:nvSpPr>
          <p:spPr bwMode="gray">
            <a:xfrm>
              <a:off x="4616355" y="3504146"/>
              <a:ext cx="2251893" cy="553998"/>
            </a:xfrm>
            <a:prstGeom prst="rect">
              <a:avLst/>
            </a:prstGeom>
            <a:noFill/>
          </p:spPr>
          <p:txBody>
            <a:bodyPr wrap="square" lIns="10800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2000" b="1" dirty="0">
                  <a:solidFill>
                    <a:srgbClr val="8DC63F"/>
                  </a:solidFill>
                  <a:latin typeface="Kuro Bold" panose="00000800000000000000"/>
                  <a:ea typeface="STKaiti"/>
                </a:rPr>
                <a:t>1.22%</a:t>
              </a:r>
              <a:br>
                <a:rPr kumimoji="0" lang="en-GB" sz="2000" b="0" i="0" u="none" strike="noStrike" kern="1200" cap="none" spc="0" normalizeH="0" baseline="0" noProof="0" dirty="0">
                  <a:ln>
                    <a:noFill/>
                  </a:ln>
                  <a:solidFill>
                    <a:srgbClr val="E23232"/>
                  </a:solidFill>
                  <a:effectLst/>
                  <a:uLnTx/>
                  <a:uFillTx/>
                  <a:latin typeface="Kuro"/>
                  <a:ea typeface="STKaiti"/>
                  <a:cs typeface="+mn-cs"/>
                </a:rPr>
              </a:br>
              <a:r>
                <a:rPr kumimoji="0" lang="en-GB" sz="1600" b="0" i="0" u="none" strike="noStrike" kern="1200" cap="none" spc="0" normalizeH="0" baseline="0" noProof="0" dirty="0">
                  <a:ln>
                    <a:noFill/>
                  </a:ln>
                  <a:solidFill>
                    <a:prstClr val="black"/>
                  </a:solidFill>
                  <a:effectLst/>
                  <a:uLnTx/>
                  <a:uFillTx/>
                  <a:latin typeface="Kuro"/>
                  <a:ea typeface="STKaiti"/>
                  <a:cs typeface="+mn-cs"/>
                </a:rPr>
                <a:t>vs. 0.98%</a:t>
              </a:r>
            </a:p>
          </p:txBody>
        </p:sp>
        <p:sp>
          <p:nvSpPr>
            <p:cNvPr id="337" name="Isosceles Triangle 336">
              <a:extLst>
                <a:ext uri="{FF2B5EF4-FFF2-40B4-BE49-F238E27FC236}">
                  <a16:creationId xmlns:a16="http://schemas.microsoft.com/office/drawing/2014/main" id="{09CE0BDC-30B6-ECEA-F5FC-657143E9BFAE}"/>
                </a:ext>
              </a:extLst>
            </p:cNvPr>
            <p:cNvSpPr/>
            <p:nvPr/>
          </p:nvSpPr>
          <p:spPr bwMode="gray">
            <a:xfrm flipV="1">
              <a:off x="5873596" y="1884026"/>
              <a:ext cx="257175" cy="151414"/>
            </a:xfrm>
            <a:prstGeom prst="triangle">
              <a:avLst/>
            </a:prstGeom>
            <a:solidFill>
              <a:srgbClr val="BCB6B4"/>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E23232"/>
                </a:solidFill>
                <a:effectLst/>
                <a:uLnTx/>
                <a:uFillTx/>
                <a:latin typeface="Kuro" panose="00000800000000000000"/>
                <a:ea typeface="STKaiti"/>
                <a:cs typeface="+mn-cs"/>
              </a:endParaRPr>
            </a:p>
          </p:txBody>
        </p:sp>
        <p:sp>
          <p:nvSpPr>
            <p:cNvPr id="338" name="TextBox 337">
              <a:extLst>
                <a:ext uri="{FF2B5EF4-FFF2-40B4-BE49-F238E27FC236}">
                  <a16:creationId xmlns:a16="http://schemas.microsoft.com/office/drawing/2014/main" id="{3D80E755-6DF4-8028-85F4-E9C6BAAAB42B}"/>
                </a:ext>
              </a:extLst>
            </p:cNvPr>
            <p:cNvSpPr txBox="1"/>
            <p:nvPr/>
          </p:nvSpPr>
          <p:spPr bwMode="gray">
            <a:xfrm>
              <a:off x="7440703" y="2585948"/>
              <a:ext cx="1395256" cy="307777"/>
            </a:xfrm>
            <a:prstGeom prst="rect">
              <a:avLst/>
            </a:prstGeom>
            <a:noFill/>
          </p:spPr>
          <p:txBody>
            <a:bodyPr wrap="square" lIns="10800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chemeClr val="accent2"/>
                  </a:solidFill>
                  <a:effectLst/>
                  <a:uLnTx/>
                  <a:uFillTx/>
                  <a:latin typeface="Kuro Bold" panose="00000800000000000000"/>
                  <a:ea typeface="STKaiti"/>
                  <a:cs typeface="+mn-cs"/>
                </a:rPr>
                <a:t>20.3%</a:t>
              </a:r>
              <a:r>
                <a:rPr kumimoji="0" lang="en-GB" sz="2000" b="0" i="0" u="none" strike="noStrike" kern="1200" cap="none" spc="0" normalizeH="0" baseline="0" noProof="0">
                  <a:ln>
                    <a:noFill/>
                  </a:ln>
                  <a:solidFill>
                    <a:schemeClr val="accent2"/>
                  </a:solidFill>
                  <a:effectLst/>
                  <a:uLnTx/>
                  <a:uFillTx/>
                  <a:latin typeface="Kuro"/>
                  <a:ea typeface="STKaiti"/>
                  <a:cs typeface="+mn-cs"/>
                </a:rPr>
                <a:t> </a:t>
              </a:r>
              <a:endParaRPr kumimoji="0" lang="en-GB" sz="1200" b="0" i="0" u="none" strike="noStrike" kern="1200" cap="none" spc="0" normalizeH="0" baseline="0" noProof="0">
                <a:ln>
                  <a:noFill/>
                </a:ln>
                <a:solidFill>
                  <a:schemeClr val="accent2"/>
                </a:solidFill>
                <a:effectLst/>
                <a:uLnTx/>
                <a:uFillTx/>
                <a:latin typeface="Kuro"/>
                <a:ea typeface="STKaiti"/>
                <a:cs typeface="+mn-cs"/>
              </a:endParaRPr>
            </a:p>
          </p:txBody>
        </p:sp>
        <p:sp>
          <p:nvSpPr>
            <p:cNvPr id="339" name="Isosceles Triangle 338">
              <a:extLst>
                <a:ext uri="{FF2B5EF4-FFF2-40B4-BE49-F238E27FC236}">
                  <a16:creationId xmlns:a16="http://schemas.microsoft.com/office/drawing/2014/main" id="{4AB6DA87-5D9A-3DA9-D943-CC55919AC49D}"/>
                </a:ext>
              </a:extLst>
            </p:cNvPr>
            <p:cNvSpPr/>
            <p:nvPr/>
          </p:nvSpPr>
          <p:spPr bwMode="gray">
            <a:xfrm flipV="1">
              <a:off x="8032886" y="5342413"/>
              <a:ext cx="257175" cy="151414"/>
            </a:xfrm>
            <a:prstGeom prst="triangle">
              <a:avLst/>
            </a:prstGeom>
            <a:solidFill>
              <a:schemeClr val="bg2">
                <a:lumMod val="7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53565A"/>
                </a:solidFill>
                <a:effectLst/>
                <a:uLnTx/>
                <a:uFillTx/>
                <a:latin typeface="Kuro" panose="00000800000000000000"/>
                <a:ea typeface="STKaiti"/>
                <a:cs typeface="+mn-cs"/>
              </a:endParaRPr>
            </a:p>
          </p:txBody>
        </p:sp>
        <p:sp>
          <p:nvSpPr>
            <p:cNvPr id="340" name="Isosceles Triangle 339">
              <a:extLst>
                <a:ext uri="{FF2B5EF4-FFF2-40B4-BE49-F238E27FC236}">
                  <a16:creationId xmlns:a16="http://schemas.microsoft.com/office/drawing/2014/main" id="{D9357D67-50E5-486B-09E5-97C426E21DF4}"/>
                </a:ext>
              </a:extLst>
            </p:cNvPr>
            <p:cNvSpPr/>
            <p:nvPr/>
          </p:nvSpPr>
          <p:spPr bwMode="gray">
            <a:xfrm flipV="1">
              <a:off x="10424233" y="5351488"/>
              <a:ext cx="257175" cy="151414"/>
            </a:xfrm>
            <a:prstGeom prst="triangle">
              <a:avLst/>
            </a:prstGeom>
            <a:solidFill>
              <a:schemeClr val="bg2">
                <a:lumMod val="7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53565A"/>
                </a:solidFill>
                <a:effectLst/>
                <a:uLnTx/>
                <a:uFillTx/>
                <a:latin typeface="Kuro" panose="00000800000000000000"/>
                <a:ea typeface="STKaiti"/>
                <a:cs typeface="+mn-cs"/>
              </a:endParaRPr>
            </a:p>
          </p:txBody>
        </p:sp>
        <p:sp>
          <p:nvSpPr>
            <p:cNvPr id="341" name="TextBox 340">
              <a:extLst>
                <a:ext uri="{FF2B5EF4-FFF2-40B4-BE49-F238E27FC236}">
                  <a16:creationId xmlns:a16="http://schemas.microsoft.com/office/drawing/2014/main" id="{26B4F2DF-0516-8D6F-6CD8-D0229C665900}"/>
                </a:ext>
              </a:extLst>
            </p:cNvPr>
            <p:cNvSpPr txBox="1"/>
            <p:nvPr/>
          </p:nvSpPr>
          <p:spPr>
            <a:xfrm>
              <a:off x="7742465" y="2219590"/>
              <a:ext cx="943063" cy="307777"/>
            </a:xfrm>
            <a:prstGeom prst="rect">
              <a:avLst/>
            </a:prstGeom>
            <a:noFill/>
          </p:spPr>
          <p:txBody>
            <a:bodyPr wrap="square" rtlCol="0">
              <a:spAutoFit/>
            </a:bodyPr>
            <a:lstStyle/>
            <a:p>
              <a:r>
                <a:rPr lang="en-US" sz="1400" b="1" kern="0">
                  <a:solidFill>
                    <a:srgbClr val="27673B"/>
                  </a:solidFill>
                  <a:latin typeface="Kuro Bold" panose="00000800000000000000"/>
                  <a:ea typeface="ヒラギノ角ゴ Pro W3" pitchFamily="124" charset="-128"/>
                </a:rPr>
                <a:t>ROAE</a:t>
              </a:r>
            </a:p>
          </p:txBody>
        </p:sp>
        <p:sp>
          <p:nvSpPr>
            <p:cNvPr id="342" name="TextBox 341">
              <a:extLst>
                <a:ext uri="{FF2B5EF4-FFF2-40B4-BE49-F238E27FC236}">
                  <a16:creationId xmlns:a16="http://schemas.microsoft.com/office/drawing/2014/main" id="{453957AB-F368-92B4-5E3B-CB44118B764B}"/>
                </a:ext>
              </a:extLst>
            </p:cNvPr>
            <p:cNvSpPr txBox="1"/>
            <p:nvPr/>
          </p:nvSpPr>
          <p:spPr>
            <a:xfrm>
              <a:off x="10201574" y="1469730"/>
              <a:ext cx="943063" cy="307777"/>
            </a:xfrm>
            <a:prstGeom prst="rect">
              <a:avLst/>
            </a:prstGeom>
            <a:noFill/>
          </p:spPr>
          <p:txBody>
            <a:bodyPr wrap="square" rtlCol="0">
              <a:spAutoFit/>
            </a:bodyPr>
            <a:lstStyle/>
            <a:p>
              <a:r>
                <a:rPr lang="en-US" sz="1400" b="1" kern="0">
                  <a:solidFill>
                    <a:srgbClr val="27673B"/>
                  </a:solidFill>
                  <a:latin typeface="Kuro Bold" panose="00000800000000000000"/>
                  <a:ea typeface="ヒラギノ角ゴ Pro W3" pitchFamily="124" charset="-128"/>
                </a:rPr>
                <a:t>NIM</a:t>
              </a:r>
            </a:p>
          </p:txBody>
        </p:sp>
        <p:sp>
          <p:nvSpPr>
            <p:cNvPr id="343" name="TextBox 342">
              <a:extLst>
                <a:ext uri="{FF2B5EF4-FFF2-40B4-BE49-F238E27FC236}">
                  <a16:creationId xmlns:a16="http://schemas.microsoft.com/office/drawing/2014/main" id="{5A1D6BBB-5ECA-4CD8-A087-6E864846D9CA}"/>
                </a:ext>
              </a:extLst>
            </p:cNvPr>
            <p:cNvSpPr txBox="1"/>
            <p:nvPr/>
          </p:nvSpPr>
          <p:spPr bwMode="gray">
            <a:xfrm>
              <a:off x="9285510" y="1771466"/>
              <a:ext cx="2251893" cy="553998"/>
            </a:xfrm>
            <a:prstGeom prst="rect">
              <a:avLst/>
            </a:prstGeom>
            <a:noFill/>
          </p:spPr>
          <p:txBody>
            <a:bodyPr wrap="square" lIns="10800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2000" b="1">
                  <a:solidFill>
                    <a:srgbClr val="8DC63F"/>
                  </a:solidFill>
                  <a:latin typeface="Kuro Bold" panose="00000800000000000000"/>
                  <a:ea typeface="STKaiti"/>
                </a:rPr>
                <a:t>3.2%</a:t>
              </a:r>
              <a:br>
                <a:rPr kumimoji="0" lang="en-GB" sz="2000" b="0" i="0" u="none" strike="noStrike" kern="1200" cap="none" spc="0" normalizeH="0" baseline="0" noProof="0">
                  <a:ln>
                    <a:noFill/>
                  </a:ln>
                  <a:solidFill>
                    <a:srgbClr val="E23232"/>
                  </a:solidFill>
                  <a:effectLst/>
                  <a:uLnTx/>
                  <a:uFillTx/>
                  <a:latin typeface="Kuro"/>
                  <a:ea typeface="STKaiti"/>
                  <a:cs typeface="+mn-cs"/>
                </a:rPr>
              </a:br>
              <a:r>
                <a:rPr kumimoji="0" lang="en-GB" sz="1600" b="0" i="0" u="none" strike="noStrike" kern="1200" cap="none" spc="0" normalizeH="0" baseline="0" noProof="0">
                  <a:ln>
                    <a:noFill/>
                  </a:ln>
                  <a:solidFill>
                    <a:prstClr val="black"/>
                  </a:solidFill>
                  <a:effectLst/>
                  <a:uLnTx/>
                  <a:uFillTx/>
                  <a:latin typeface="Kuro"/>
                  <a:ea typeface="STKaiti"/>
                  <a:cs typeface="+mn-cs"/>
                </a:rPr>
                <a:t>vs. 2.90%</a:t>
              </a:r>
            </a:p>
          </p:txBody>
        </p:sp>
        <p:sp>
          <p:nvSpPr>
            <p:cNvPr id="344" name="Isosceles Triangle 343">
              <a:extLst>
                <a:ext uri="{FF2B5EF4-FFF2-40B4-BE49-F238E27FC236}">
                  <a16:creationId xmlns:a16="http://schemas.microsoft.com/office/drawing/2014/main" id="{DA027E5E-32FB-F451-8653-244137B13FF5}"/>
                </a:ext>
              </a:extLst>
            </p:cNvPr>
            <p:cNvSpPr/>
            <p:nvPr/>
          </p:nvSpPr>
          <p:spPr bwMode="gray">
            <a:xfrm>
              <a:off x="9759697" y="1851154"/>
              <a:ext cx="236134" cy="151414"/>
            </a:xfrm>
            <a:prstGeom prst="triangle">
              <a:avLst/>
            </a:prstGeom>
            <a:solidFill>
              <a:schemeClr val="accent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53565A"/>
                </a:solidFill>
                <a:effectLst/>
                <a:uLnTx/>
                <a:uFillTx/>
                <a:latin typeface="Kuro" panose="00000800000000000000"/>
                <a:ea typeface="STKaiti"/>
                <a:cs typeface="+mn-cs"/>
              </a:endParaRPr>
            </a:p>
          </p:txBody>
        </p:sp>
        <p:sp>
          <p:nvSpPr>
            <p:cNvPr id="345" name="TextBox 344">
              <a:extLst>
                <a:ext uri="{FF2B5EF4-FFF2-40B4-BE49-F238E27FC236}">
                  <a16:creationId xmlns:a16="http://schemas.microsoft.com/office/drawing/2014/main" id="{C3526C30-6E84-A4B7-F218-5C0CC4264039}"/>
                </a:ext>
              </a:extLst>
            </p:cNvPr>
            <p:cNvSpPr txBox="1"/>
            <p:nvPr/>
          </p:nvSpPr>
          <p:spPr bwMode="gray">
            <a:xfrm>
              <a:off x="9440183" y="2364284"/>
              <a:ext cx="2039998" cy="153888"/>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1" u="none" strike="noStrike" kern="1200" cap="none" spc="0" normalizeH="0" baseline="0" noProof="0">
                  <a:ln>
                    <a:noFill/>
                  </a:ln>
                  <a:solidFill>
                    <a:prstClr val="black"/>
                  </a:solidFill>
                  <a:effectLst/>
                  <a:uLnTx/>
                  <a:uFillTx/>
                  <a:latin typeface="Kuro Italic" panose="00000800000000000000"/>
                  <a:ea typeface="STKaiti"/>
                  <a:cs typeface="+mn-cs"/>
                </a:rPr>
                <a:t>(</a:t>
              </a:r>
              <a:r>
                <a:rPr lang="en-GB" sz="1000" i="1">
                  <a:solidFill>
                    <a:prstClr val="black"/>
                  </a:solidFill>
                  <a:latin typeface="Kuro Italic" panose="00000800000000000000"/>
                  <a:ea typeface="STKaiti"/>
                </a:rPr>
                <a:t>Q4 2023</a:t>
              </a:r>
              <a:r>
                <a:rPr kumimoji="0" lang="en-GB" sz="1000" b="0" i="1" u="none" strike="noStrike" kern="1200" cap="none" spc="0" normalizeH="0" baseline="0" noProof="0">
                  <a:ln>
                    <a:noFill/>
                  </a:ln>
                  <a:solidFill>
                    <a:prstClr val="black"/>
                  </a:solidFill>
                  <a:effectLst/>
                  <a:uLnTx/>
                  <a:uFillTx/>
                  <a:latin typeface="Kuro Italic" panose="00000800000000000000"/>
                  <a:ea typeface="STKaiti"/>
                  <a:cs typeface="+mn-cs"/>
                </a:rPr>
                <a:t>)</a:t>
              </a:r>
            </a:p>
          </p:txBody>
        </p:sp>
        <p:sp>
          <p:nvSpPr>
            <p:cNvPr id="346" name="Slide Number Placeholder 3">
              <a:extLst>
                <a:ext uri="{FF2B5EF4-FFF2-40B4-BE49-F238E27FC236}">
                  <a16:creationId xmlns:a16="http://schemas.microsoft.com/office/drawing/2014/main" id="{2809148E-69E4-137D-96E7-30E05C75ED17}"/>
                </a:ext>
              </a:extLst>
            </p:cNvPr>
            <p:cNvSpPr txBox="1">
              <a:spLocks/>
            </p:cNvSpPr>
            <p:nvPr/>
          </p:nvSpPr>
          <p:spPr>
            <a:xfrm>
              <a:off x="9088583" y="645679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20383C-C7FD-449B-B804-79AB02C9941A}" type="slidenum">
                <a:rPr lang="en-US" smtClean="0"/>
                <a:pPr/>
                <a:t>12</a:t>
              </a:fld>
              <a:endParaRPr lang="en-US"/>
            </a:p>
          </p:txBody>
        </p:sp>
      </p:grpSp>
    </p:spTree>
    <p:extLst>
      <p:ext uri="{BB962C8B-B14F-4D97-AF65-F5344CB8AC3E}">
        <p14:creationId xmlns:p14="http://schemas.microsoft.com/office/powerpoint/2010/main" val="2453970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8B7EB-B3A7-BAC6-B2D7-11F89B1E1295}"/>
            </a:ext>
          </a:extLst>
        </p:cNvPr>
        <p:cNvGrpSpPr/>
        <p:nvPr/>
      </p:nvGrpSpPr>
      <p:grpSpPr>
        <a:xfrm>
          <a:off x="0" y="0"/>
          <a:ext cx="0" cy="0"/>
          <a:chOff x="0" y="0"/>
          <a:chExt cx="0" cy="0"/>
        </a:xfrm>
      </p:grpSpPr>
      <p:pic>
        <p:nvPicPr>
          <p:cNvPr id="16" name="Picture 15" descr="A white and green background with a circular pattern&#10;&#10;Description automatically generated">
            <a:extLst>
              <a:ext uri="{FF2B5EF4-FFF2-40B4-BE49-F238E27FC236}">
                <a16:creationId xmlns:a16="http://schemas.microsoft.com/office/drawing/2014/main" id="{9D113F79-CEDC-CE77-B3D3-8190904139FB}"/>
              </a:ext>
            </a:extLst>
          </p:cNvPr>
          <p:cNvPicPr>
            <a:picLocks noGrp="1" noRo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30CD1682-6B08-1AB5-9B66-C233C71755F5}"/>
              </a:ext>
            </a:extLst>
          </p:cNvPr>
          <p:cNvSpPr>
            <a:spLocks noGrp="1"/>
          </p:cNvSpPr>
          <p:nvPr>
            <p:ph type="title"/>
          </p:nvPr>
        </p:nvSpPr>
        <p:spPr>
          <a:xfrm>
            <a:off x="696780" y="165962"/>
            <a:ext cx="10916099" cy="567779"/>
          </a:xfrm>
        </p:spPr>
        <p:txBody>
          <a:bodyPr>
            <a:normAutofit/>
          </a:bodyPr>
          <a:lstStyle/>
          <a:p>
            <a:r>
              <a:rPr lang="en-US" sz="2000" b="1" dirty="0">
                <a:solidFill>
                  <a:srgbClr val="27673B"/>
                </a:solidFill>
                <a:latin typeface="Arial" panose="020B0604020202020204" pitchFamily="34" charset="0"/>
                <a:cs typeface="Arial" panose="020B0604020202020204" pitchFamily="34" charset="0"/>
              </a:rPr>
              <a:t>VỚI VAI TRÒ LÀ NHLK: TRƯỜNG HỢP NHLK LÀ TVBT</a:t>
            </a:r>
            <a:endParaRPr lang="en-US" b="1" dirty="0">
              <a:latin typeface="Arial" panose="020B0604020202020204" pitchFamily="34" charset="0"/>
              <a:cs typeface="Arial" panose="020B0604020202020204" pitchFamily="34" charset="0"/>
            </a:endParaRPr>
          </a:p>
        </p:txBody>
      </p:sp>
      <p:pic>
        <p:nvPicPr>
          <p:cNvPr id="18" name="Picture 17" descr="A green and black logo&#10;&#10;Description automatically generated">
            <a:extLst>
              <a:ext uri="{FF2B5EF4-FFF2-40B4-BE49-F238E27FC236}">
                <a16:creationId xmlns:a16="http://schemas.microsoft.com/office/drawing/2014/main" id="{9057DB1C-6D0F-5576-65C1-24E3D089C2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027" y="285846"/>
            <a:ext cx="961417" cy="355724"/>
          </a:xfrm>
          <a:prstGeom prst="rect">
            <a:avLst/>
          </a:prstGeom>
        </p:spPr>
      </p:pic>
      <p:sp>
        <p:nvSpPr>
          <p:cNvPr id="19" name="Slide Number Placeholder 3">
            <a:extLst>
              <a:ext uri="{FF2B5EF4-FFF2-40B4-BE49-F238E27FC236}">
                <a16:creationId xmlns:a16="http://schemas.microsoft.com/office/drawing/2014/main" id="{70497ADA-1573-8EC2-654A-C2EB8B3848A5}"/>
              </a:ext>
            </a:extLst>
          </p:cNvPr>
          <p:cNvSpPr txBox="1">
            <a:spLocks/>
          </p:cNvSpPr>
          <p:nvPr/>
        </p:nvSpPr>
        <p:spPr>
          <a:xfrm>
            <a:off x="11449877" y="6409358"/>
            <a:ext cx="55659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920383C-C7FD-449B-B804-79AB02C9941A}" type="slidenum">
              <a:rPr lang="en-US" sz="1200" smtClean="0">
                <a:solidFill>
                  <a:schemeClr val="bg1"/>
                </a:solidFill>
                <a:latin typeface="Trebuchet MS" panose="020B0703020202090204" pitchFamily="34" charset="0"/>
              </a:rPr>
              <a:pPr algn="r"/>
              <a:t>13</a:t>
            </a:fld>
            <a:endParaRPr lang="en-US" sz="1200">
              <a:solidFill>
                <a:schemeClr val="bg1"/>
              </a:solidFill>
              <a:latin typeface="Trebuchet MS" panose="020B0703020202090204" pitchFamily="34" charset="0"/>
            </a:endParaRPr>
          </a:p>
        </p:txBody>
      </p:sp>
      <p:sp>
        <p:nvSpPr>
          <p:cNvPr id="2" name="Rounded Rectangle 16">
            <a:extLst>
              <a:ext uri="{FF2B5EF4-FFF2-40B4-BE49-F238E27FC236}">
                <a16:creationId xmlns:a16="http://schemas.microsoft.com/office/drawing/2014/main" id="{D8779FCE-9FDE-69BD-0943-2E608C738CB2}"/>
              </a:ext>
            </a:extLst>
          </p:cNvPr>
          <p:cNvSpPr/>
          <p:nvPr/>
        </p:nvSpPr>
        <p:spPr>
          <a:xfrm>
            <a:off x="286724" y="285846"/>
            <a:ext cx="350981" cy="317809"/>
          </a:xfrm>
          <a:prstGeom prst="roundRect">
            <a:avLst/>
          </a:prstGeom>
          <a:solidFill>
            <a:srgbClr val="2E9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 name="Google Shape;1397;p35">
            <a:extLst>
              <a:ext uri="{FF2B5EF4-FFF2-40B4-BE49-F238E27FC236}">
                <a16:creationId xmlns:a16="http://schemas.microsoft.com/office/drawing/2014/main" id="{8743DEC4-061A-41E9-DCDE-20AB134AA9A9}"/>
              </a:ext>
            </a:extLst>
          </p:cNvPr>
          <p:cNvSpPr txBox="1">
            <a:spLocks/>
          </p:cNvSpPr>
          <p:nvPr/>
        </p:nvSpPr>
        <p:spPr>
          <a:xfrm>
            <a:off x="609600" y="550367"/>
            <a:ext cx="10972800" cy="6416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sym typeface="Trebuchet MS" panose="020B0603020202020204" pitchFamily="34" charset="0"/>
              </a:defRPr>
            </a:lvl1pPr>
          </a:lstStyle>
          <a:p>
            <a:pPr algn="ctr">
              <a:spcBef>
                <a:spcPts val="0"/>
              </a:spcBef>
            </a:pPr>
            <a:endParaRPr lang="en-US" dirty="0"/>
          </a:p>
        </p:txBody>
      </p:sp>
      <p:grpSp>
        <p:nvGrpSpPr>
          <p:cNvPr id="195" name="Google Shape;1583;p35">
            <a:extLst>
              <a:ext uri="{FF2B5EF4-FFF2-40B4-BE49-F238E27FC236}">
                <a16:creationId xmlns:a16="http://schemas.microsoft.com/office/drawing/2014/main" id="{19D113B7-4CB1-32C3-5568-F3B4EF0EA410}"/>
              </a:ext>
            </a:extLst>
          </p:cNvPr>
          <p:cNvGrpSpPr/>
          <p:nvPr/>
        </p:nvGrpSpPr>
        <p:grpSpPr>
          <a:xfrm>
            <a:off x="6779105" y="2100187"/>
            <a:ext cx="405583" cy="384059"/>
            <a:chOff x="5016448" y="1830771"/>
            <a:chExt cx="267206" cy="253025"/>
          </a:xfrm>
        </p:grpSpPr>
        <p:sp>
          <p:nvSpPr>
            <p:cNvPr id="196" name="Google Shape;1584;p35">
              <a:extLst>
                <a:ext uri="{FF2B5EF4-FFF2-40B4-BE49-F238E27FC236}">
                  <a16:creationId xmlns:a16="http://schemas.microsoft.com/office/drawing/2014/main" id="{69C6608B-ED70-9AF7-E419-60F903D9D4F4}"/>
                </a:ext>
              </a:extLst>
            </p:cNvPr>
            <p:cNvSpPr/>
            <p:nvPr/>
          </p:nvSpPr>
          <p:spPr>
            <a:xfrm>
              <a:off x="5016448" y="1830771"/>
              <a:ext cx="267206" cy="253025"/>
            </a:xfrm>
            <a:custGeom>
              <a:avLst/>
              <a:gdLst/>
              <a:ahLst/>
              <a:cxnLst/>
              <a:rect l="l" t="t" r="r" b="b"/>
              <a:pathLst>
                <a:path w="14980" h="14185" extrusionOk="0">
                  <a:moveTo>
                    <a:pt x="558" y="1"/>
                  </a:moveTo>
                  <a:cubicBezTo>
                    <a:pt x="259" y="1"/>
                    <a:pt x="1" y="80"/>
                    <a:pt x="1" y="478"/>
                  </a:cubicBezTo>
                  <a:lnTo>
                    <a:pt x="1" y="13488"/>
                  </a:lnTo>
                  <a:cubicBezTo>
                    <a:pt x="1" y="13866"/>
                    <a:pt x="319" y="14184"/>
                    <a:pt x="697" y="14184"/>
                  </a:cubicBezTo>
                  <a:lnTo>
                    <a:pt x="14502" y="14184"/>
                  </a:lnTo>
                  <a:cubicBezTo>
                    <a:pt x="14900" y="14184"/>
                    <a:pt x="14980" y="13945"/>
                    <a:pt x="14980" y="13627"/>
                  </a:cubicBezTo>
                  <a:cubicBezTo>
                    <a:pt x="14980" y="13309"/>
                    <a:pt x="14900" y="13070"/>
                    <a:pt x="14502" y="13070"/>
                  </a:cubicBezTo>
                  <a:lnTo>
                    <a:pt x="1831" y="13070"/>
                  </a:lnTo>
                  <a:cubicBezTo>
                    <a:pt x="1433" y="13070"/>
                    <a:pt x="1135" y="12752"/>
                    <a:pt x="1135" y="12354"/>
                  </a:cubicBezTo>
                  <a:lnTo>
                    <a:pt x="1135" y="478"/>
                  </a:lnTo>
                  <a:cubicBezTo>
                    <a:pt x="1135" y="80"/>
                    <a:pt x="876" y="1"/>
                    <a:pt x="558"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97" name="Google Shape;1585;p35">
              <a:extLst>
                <a:ext uri="{FF2B5EF4-FFF2-40B4-BE49-F238E27FC236}">
                  <a16:creationId xmlns:a16="http://schemas.microsoft.com/office/drawing/2014/main" id="{56519600-40AE-49AE-B0E2-988F71447FBB}"/>
                </a:ext>
              </a:extLst>
            </p:cNvPr>
            <p:cNvSpPr/>
            <p:nvPr/>
          </p:nvSpPr>
          <p:spPr>
            <a:xfrm>
              <a:off x="5056548" y="1856012"/>
              <a:ext cx="208556" cy="176020"/>
            </a:xfrm>
            <a:custGeom>
              <a:avLst/>
              <a:gdLst/>
              <a:ahLst/>
              <a:cxnLst/>
              <a:rect l="l" t="t" r="r" b="b"/>
              <a:pathLst>
                <a:path w="11692" h="9868" extrusionOk="0">
                  <a:moveTo>
                    <a:pt x="11142" y="1"/>
                  </a:moveTo>
                  <a:cubicBezTo>
                    <a:pt x="11110" y="1"/>
                    <a:pt x="11076" y="6"/>
                    <a:pt x="11041" y="18"/>
                  </a:cubicBezTo>
                  <a:lnTo>
                    <a:pt x="8236" y="1072"/>
                  </a:lnTo>
                  <a:cubicBezTo>
                    <a:pt x="8057" y="1152"/>
                    <a:pt x="8037" y="1291"/>
                    <a:pt x="8196" y="1390"/>
                  </a:cubicBezTo>
                  <a:lnTo>
                    <a:pt x="8713" y="1729"/>
                  </a:lnTo>
                  <a:cubicBezTo>
                    <a:pt x="8873" y="1828"/>
                    <a:pt x="8932" y="2047"/>
                    <a:pt x="8813" y="2206"/>
                  </a:cubicBezTo>
                  <a:lnTo>
                    <a:pt x="6684" y="5429"/>
                  </a:lnTo>
                  <a:cubicBezTo>
                    <a:pt x="6607" y="5552"/>
                    <a:pt x="6447" y="5627"/>
                    <a:pt x="6295" y="5627"/>
                  </a:cubicBezTo>
                  <a:cubicBezTo>
                    <a:pt x="6251" y="5627"/>
                    <a:pt x="6208" y="5621"/>
                    <a:pt x="6167" y="5608"/>
                  </a:cubicBezTo>
                  <a:lnTo>
                    <a:pt x="2865" y="4354"/>
                  </a:lnTo>
                  <a:cubicBezTo>
                    <a:pt x="2816" y="4333"/>
                    <a:pt x="2761" y="4323"/>
                    <a:pt x="2705" y="4323"/>
                  </a:cubicBezTo>
                  <a:cubicBezTo>
                    <a:pt x="2555" y="4323"/>
                    <a:pt x="2395" y="4392"/>
                    <a:pt x="2308" y="4494"/>
                  </a:cubicBezTo>
                  <a:lnTo>
                    <a:pt x="219" y="7020"/>
                  </a:lnTo>
                  <a:cubicBezTo>
                    <a:pt x="100" y="7159"/>
                    <a:pt x="0" y="7438"/>
                    <a:pt x="0" y="7637"/>
                  </a:cubicBezTo>
                  <a:lnTo>
                    <a:pt x="0" y="9686"/>
                  </a:lnTo>
                  <a:cubicBezTo>
                    <a:pt x="0" y="9805"/>
                    <a:pt x="37" y="9868"/>
                    <a:pt x="91" y="9868"/>
                  </a:cubicBezTo>
                  <a:cubicBezTo>
                    <a:pt x="128" y="9868"/>
                    <a:pt x="172" y="9840"/>
                    <a:pt x="219" y="9785"/>
                  </a:cubicBezTo>
                  <a:lnTo>
                    <a:pt x="2905" y="6662"/>
                  </a:lnTo>
                  <a:cubicBezTo>
                    <a:pt x="2989" y="6550"/>
                    <a:pt x="3141" y="6488"/>
                    <a:pt x="3286" y="6488"/>
                  </a:cubicBezTo>
                  <a:cubicBezTo>
                    <a:pt x="3348" y="6488"/>
                    <a:pt x="3408" y="6499"/>
                    <a:pt x="3462" y="6523"/>
                  </a:cubicBezTo>
                  <a:lnTo>
                    <a:pt x="6784" y="7776"/>
                  </a:lnTo>
                  <a:cubicBezTo>
                    <a:pt x="6832" y="7797"/>
                    <a:pt x="6884" y="7807"/>
                    <a:pt x="6937" y="7807"/>
                  </a:cubicBezTo>
                  <a:cubicBezTo>
                    <a:pt x="7081" y="7807"/>
                    <a:pt x="7228" y="7733"/>
                    <a:pt x="7301" y="7617"/>
                  </a:cubicBezTo>
                  <a:lnTo>
                    <a:pt x="10305" y="3121"/>
                  </a:lnTo>
                  <a:cubicBezTo>
                    <a:pt x="10368" y="3020"/>
                    <a:pt x="10479" y="2967"/>
                    <a:pt x="10592" y="2967"/>
                  </a:cubicBezTo>
                  <a:cubicBezTo>
                    <a:pt x="10658" y="2967"/>
                    <a:pt x="10724" y="2985"/>
                    <a:pt x="10782" y="3022"/>
                  </a:cubicBezTo>
                  <a:lnTo>
                    <a:pt x="11419" y="3419"/>
                  </a:lnTo>
                  <a:cubicBezTo>
                    <a:pt x="11465" y="3448"/>
                    <a:pt x="11508" y="3462"/>
                    <a:pt x="11546" y="3462"/>
                  </a:cubicBezTo>
                  <a:cubicBezTo>
                    <a:pt x="11636" y="3462"/>
                    <a:pt x="11692" y="3381"/>
                    <a:pt x="11678" y="3240"/>
                  </a:cubicBezTo>
                  <a:lnTo>
                    <a:pt x="11399" y="256"/>
                  </a:lnTo>
                  <a:cubicBezTo>
                    <a:pt x="11383" y="96"/>
                    <a:pt x="11277" y="1"/>
                    <a:pt x="11142"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198" name="Google Shape;1586;p35">
            <a:extLst>
              <a:ext uri="{FF2B5EF4-FFF2-40B4-BE49-F238E27FC236}">
                <a16:creationId xmlns:a16="http://schemas.microsoft.com/office/drawing/2014/main" id="{225B24F8-8EA4-7308-8C56-CB44B3BCF552}"/>
              </a:ext>
            </a:extLst>
          </p:cNvPr>
          <p:cNvGrpSpPr/>
          <p:nvPr/>
        </p:nvGrpSpPr>
        <p:grpSpPr>
          <a:xfrm>
            <a:off x="7935869" y="3651623"/>
            <a:ext cx="432495" cy="281175"/>
            <a:chOff x="5563987" y="2907726"/>
            <a:chExt cx="284936" cy="185243"/>
          </a:xfrm>
        </p:grpSpPr>
        <p:sp>
          <p:nvSpPr>
            <p:cNvPr id="199" name="Google Shape;1587;p35">
              <a:extLst>
                <a:ext uri="{FF2B5EF4-FFF2-40B4-BE49-F238E27FC236}">
                  <a16:creationId xmlns:a16="http://schemas.microsoft.com/office/drawing/2014/main" id="{EA2C4D34-5EE4-A394-03AA-BE8CEEE84322}"/>
                </a:ext>
              </a:extLst>
            </p:cNvPr>
            <p:cNvSpPr/>
            <p:nvPr/>
          </p:nvSpPr>
          <p:spPr>
            <a:xfrm>
              <a:off x="5563987" y="2938336"/>
              <a:ext cx="284936" cy="154633"/>
            </a:xfrm>
            <a:custGeom>
              <a:avLst/>
              <a:gdLst/>
              <a:ahLst/>
              <a:cxnLst/>
              <a:rect l="l" t="t" r="r" b="b"/>
              <a:pathLst>
                <a:path w="15974" h="8669" extrusionOk="0">
                  <a:moveTo>
                    <a:pt x="15924" y="1"/>
                  </a:moveTo>
                  <a:cubicBezTo>
                    <a:pt x="15914" y="1"/>
                    <a:pt x="15904" y="6"/>
                    <a:pt x="15894" y="16"/>
                  </a:cubicBezTo>
                  <a:lnTo>
                    <a:pt x="8136" y="5864"/>
                  </a:lnTo>
                  <a:cubicBezTo>
                    <a:pt x="8126" y="5874"/>
                    <a:pt x="8111" y="5879"/>
                    <a:pt x="8096" y="5879"/>
                  </a:cubicBezTo>
                  <a:cubicBezTo>
                    <a:pt x="8081" y="5879"/>
                    <a:pt x="8067" y="5874"/>
                    <a:pt x="8057" y="5864"/>
                  </a:cubicBezTo>
                  <a:lnTo>
                    <a:pt x="219" y="55"/>
                  </a:lnTo>
                  <a:cubicBezTo>
                    <a:pt x="205" y="41"/>
                    <a:pt x="161" y="27"/>
                    <a:pt x="129" y="27"/>
                  </a:cubicBezTo>
                  <a:cubicBezTo>
                    <a:pt x="116" y="27"/>
                    <a:pt x="105" y="30"/>
                    <a:pt x="100" y="35"/>
                  </a:cubicBezTo>
                  <a:cubicBezTo>
                    <a:pt x="80" y="55"/>
                    <a:pt x="0" y="75"/>
                    <a:pt x="0" y="115"/>
                  </a:cubicBezTo>
                  <a:lnTo>
                    <a:pt x="0" y="8311"/>
                  </a:lnTo>
                  <a:cubicBezTo>
                    <a:pt x="0" y="8490"/>
                    <a:pt x="239" y="8669"/>
                    <a:pt x="418" y="8669"/>
                  </a:cubicBezTo>
                  <a:lnTo>
                    <a:pt x="15735" y="8669"/>
                  </a:lnTo>
                  <a:cubicBezTo>
                    <a:pt x="15914" y="8669"/>
                    <a:pt x="15954" y="8490"/>
                    <a:pt x="15954" y="8311"/>
                  </a:cubicBezTo>
                  <a:lnTo>
                    <a:pt x="15954" y="75"/>
                  </a:lnTo>
                  <a:cubicBezTo>
                    <a:pt x="15954" y="55"/>
                    <a:pt x="15974" y="16"/>
                    <a:pt x="15954" y="16"/>
                  </a:cubicBezTo>
                  <a:cubicBezTo>
                    <a:pt x="15944" y="6"/>
                    <a:pt x="15934" y="1"/>
                    <a:pt x="15924"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00" name="Google Shape;1588;p35">
              <a:extLst>
                <a:ext uri="{FF2B5EF4-FFF2-40B4-BE49-F238E27FC236}">
                  <a16:creationId xmlns:a16="http://schemas.microsoft.com/office/drawing/2014/main" id="{AB33AA1A-CA80-3662-FDB3-496F95543326}"/>
                </a:ext>
              </a:extLst>
            </p:cNvPr>
            <p:cNvSpPr/>
            <p:nvPr/>
          </p:nvSpPr>
          <p:spPr>
            <a:xfrm>
              <a:off x="5563987" y="2907726"/>
              <a:ext cx="284579" cy="98945"/>
            </a:xfrm>
            <a:custGeom>
              <a:avLst/>
              <a:gdLst/>
              <a:ahLst/>
              <a:cxnLst/>
              <a:rect l="l" t="t" r="r" b="b"/>
              <a:pathLst>
                <a:path w="15954" h="5547" extrusionOk="0">
                  <a:moveTo>
                    <a:pt x="398" y="1"/>
                  </a:moveTo>
                  <a:cubicBezTo>
                    <a:pt x="239" y="1"/>
                    <a:pt x="0" y="41"/>
                    <a:pt x="0" y="220"/>
                  </a:cubicBezTo>
                  <a:lnTo>
                    <a:pt x="0" y="359"/>
                  </a:lnTo>
                  <a:lnTo>
                    <a:pt x="7997" y="5531"/>
                  </a:lnTo>
                  <a:cubicBezTo>
                    <a:pt x="8017" y="5541"/>
                    <a:pt x="8027" y="5546"/>
                    <a:pt x="8037" y="5546"/>
                  </a:cubicBezTo>
                  <a:cubicBezTo>
                    <a:pt x="8047" y="5546"/>
                    <a:pt x="8057" y="5541"/>
                    <a:pt x="8076" y="5531"/>
                  </a:cubicBezTo>
                  <a:lnTo>
                    <a:pt x="15954" y="339"/>
                  </a:lnTo>
                  <a:lnTo>
                    <a:pt x="15954" y="220"/>
                  </a:lnTo>
                  <a:cubicBezTo>
                    <a:pt x="15954" y="41"/>
                    <a:pt x="15914" y="1"/>
                    <a:pt x="15735"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sp>
        <p:nvSpPr>
          <p:cNvPr id="201" name="Google Shape;1589;p35">
            <a:extLst>
              <a:ext uri="{FF2B5EF4-FFF2-40B4-BE49-F238E27FC236}">
                <a16:creationId xmlns:a16="http://schemas.microsoft.com/office/drawing/2014/main" id="{90BC179C-94DF-461D-5317-D64B561A1A7E}"/>
              </a:ext>
            </a:extLst>
          </p:cNvPr>
          <p:cNvSpPr/>
          <p:nvPr/>
        </p:nvSpPr>
        <p:spPr>
          <a:xfrm>
            <a:off x="7547353" y="5158028"/>
            <a:ext cx="412571" cy="387392"/>
          </a:xfrm>
          <a:custGeom>
            <a:avLst/>
            <a:gdLst/>
            <a:ahLst/>
            <a:cxnLst/>
            <a:rect l="l" t="t" r="r" b="b"/>
            <a:pathLst>
              <a:path w="15239" h="14309" extrusionOk="0">
                <a:moveTo>
                  <a:pt x="7622" y="0"/>
                </a:moveTo>
                <a:cubicBezTo>
                  <a:pt x="7510" y="0"/>
                  <a:pt x="7401" y="85"/>
                  <a:pt x="7321" y="254"/>
                </a:cubicBezTo>
                <a:lnTo>
                  <a:pt x="5511" y="3914"/>
                </a:lnTo>
                <a:cubicBezTo>
                  <a:pt x="5332" y="4272"/>
                  <a:pt x="4895" y="4590"/>
                  <a:pt x="4517" y="4650"/>
                </a:cubicBezTo>
                <a:lnTo>
                  <a:pt x="458" y="5227"/>
                </a:lnTo>
                <a:cubicBezTo>
                  <a:pt x="81" y="5287"/>
                  <a:pt x="1" y="5545"/>
                  <a:pt x="279" y="5824"/>
                </a:cubicBezTo>
                <a:lnTo>
                  <a:pt x="3204" y="8668"/>
                </a:lnTo>
                <a:cubicBezTo>
                  <a:pt x="3482" y="8947"/>
                  <a:pt x="3641" y="9464"/>
                  <a:pt x="3582" y="9842"/>
                </a:cubicBezTo>
                <a:lnTo>
                  <a:pt x="2885" y="13860"/>
                </a:lnTo>
                <a:cubicBezTo>
                  <a:pt x="2842" y="14138"/>
                  <a:pt x="2948" y="14308"/>
                  <a:pt x="3141" y="14308"/>
                </a:cubicBezTo>
                <a:cubicBezTo>
                  <a:pt x="3211" y="14308"/>
                  <a:pt x="3293" y="14286"/>
                  <a:pt x="3383" y="14238"/>
                </a:cubicBezTo>
                <a:lnTo>
                  <a:pt x="7003" y="12329"/>
                </a:lnTo>
                <a:cubicBezTo>
                  <a:pt x="7172" y="12239"/>
                  <a:pt x="7396" y="12194"/>
                  <a:pt x="7620" y="12194"/>
                </a:cubicBezTo>
                <a:cubicBezTo>
                  <a:pt x="7844" y="12194"/>
                  <a:pt x="8067" y="12239"/>
                  <a:pt x="8237" y="12329"/>
                </a:cubicBezTo>
                <a:lnTo>
                  <a:pt x="11857" y="14238"/>
                </a:lnTo>
                <a:cubicBezTo>
                  <a:pt x="11947" y="14286"/>
                  <a:pt x="12028" y="14308"/>
                  <a:pt x="12098" y="14308"/>
                </a:cubicBezTo>
                <a:cubicBezTo>
                  <a:pt x="12292" y="14308"/>
                  <a:pt x="12398" y="14138"/>
                  <a:pt x="12354" y="13860"/>
                </a:cubicBezTo>
                <a:lnTo>
                  <a:pt x="11658" y="9842"/>
                </a:lnTo>
                <a:cubicBezTo>
                  <a:pt x="11598" y="9464"/>
                  <a:pt x="11777" y="8947"/>
                  <a:pt x="12036" y="8668"/>
                </a:cubicBezTo>
                <a:lnTo>
                  <a:pt x="14960" y="5824"/>
                </a:lnTo>
                <a:cubicBezTo>
                  <a:pt x="15239" y="5545"/>
                  <a:pt x="15159" y="5287"/>
                  <a:pt x="14781" y="5227"/>
                </a:cubicBezTo>
                <a:lnTo>
                  <a:pt x="10743" y="4650"/>
                </a:lnTo>
                <a:cubicBezTo>
                  <a:pt x="10345" y="4590"/>
                  <a:pt x="9908" y="4272"/>
                  <a:pt x="9728" y="3914"/>
                </a:cubicBezTo>
                <a:lnTo>
                  <a:pt x="7938" y="254"/>
                </a:lnTo>
                <a:cubicBezTo>
                  <a:pt x="7849" y="85"/>
                  <a:pt x="7734" y="0"/>
                  <a:pt x="7622"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02" name="Google Shape;1590;p35">
            <a:extLst>
              <a:ext uri="{FF2B5EF4-FFF2-40B4-BE49-F238E27FC236}">
                <a16:creationId xmlns:a16="http://schemas.microsoft.com/office/drawing/2014/main" id="{74DA5E6A-B6E6-D7A5-4AB1-112D0BD17EE9}"/>
              </a:ext>
            </a:extLst>
          </p:cNvPr>
          <p:cNvSpPr/>
          <p:nvPr/>
        </p:nvSpPr>
        <p:spPr>
          <a:xfrm>
            <a:off x="3901000" y="3592923"/>
            <a:ext cx="347947" cy="398573"/>
          </a:xfrm>
          <a:custGeom>
            <a:avLst/>
            <a:gdLst/>
            <a:ahLst/>
            <a:cxnLst/>
            <a:rect l="l" t="t" r="r" b="b"/>
            <a:pathLst>
              <a:path w="12852" h="14722" extrusionOk="0">
                <a:moveTo>
                  <a:pt x="3581" y="5113"/>
                </a:moveTo>
                <a:cubicBezTo>
                  <a:pt x="4118" y="5113"/>
                  <a:pt x="4556" y="5551"/>
                  <a:pt x="4556" y="6088"/>
                </a:cubicBezTo>
                <a:cubicBezTo>
                  <a:pt x="4556" y="6625"/>
                  <a:pt x="4118" y="7043"/>
                  <a:pt x="3581" y="7043"/>
                </a:cubicBezTo>
                <a:cubicBezTo>
                  <a:pt x="3044" y="7043"/>
                  <a:pt x="2607" y="6625"/>
                  <a:pt x="2607" y="6088"/>
                </a:cubicBezTo>
                <a:cubicBezTo>
                  <a:pt x="2607" y="5551"/>
                  <a:pt x="3044" y="5113"/>
                  <a:pt x="3581" y="5113"/>
                </a:cubicBezTo>
                <a:close/>
                <a:moveTo>
                  <a:pt x="6426" y="5113"/>
                </a:moveTo>
                <a:cubicBezTo>
                  <a:pt x="6963" y="5113"/>
                  <a:pt x="7401" y="5551"/>
                  <a:pt x="7401" y="6088"/>
                </a:cubicBezTo>
                <a:cubicBezTo>
                  <a:pt x="7401" y="6625"/>
                  <a:pt x="6963" y="7043"/>
                  <a:pt x="6426" y="7043"/>
                </a:cubicBezTo>
                <a:cubicBezTo>
                  <a:pt x="5889" y="7043"/>
                  <a:pt x="5451" y="6625"/>
                  <a:pt x="5451" y="6088"/>
                </a:cubicBezTo>
                <a:cubicBezTo>
                  <a:pt x="5451" y="5551"/>
                  <a:pt x="5889" y="5113"/>
                  <a:pt x="6426" y="5113"/>
                </a:cubicBezTo>
                <a:close/>
                <a:moveTo>
                  <a:pt x="9271" y="5113"/>
                </a:moveTo>
                <a:cubicBezTo>
                  <a:pt x="9808" y="5113"/>
                  <a:pt x="10225" y="5551"/>
                  <a:pt x="10225" y="6088"/>
                </a:cubicBezTo>
                <a:cubicBezTo>
                  <a:pt x="10225" y="6625"/>
                  <a:pt x="9808" y="7043"/>
                  <a:pt x="9271" y="7043"/>
                </a:cubicBezTo>
                <a:cubicBezTo>
                  <a:pt x="8733" y="7043"/>
                  <a:pt x="8296" y="6625"/>
                  <a:pt x="8296" y="6088"/>
                </a:cubicBezTo>
                <a:cubicBezTo>
                  <a:pt x="8296" y="5551"/>
                  <a:pt x="8733" y="5113"/>
                  <a:pt x="9271" y="5113"/>
                </a:cubicBezTo>
                <a:close/>
                <a:moveTo>
                  <a:pt x="6426" y="1"/>
                </a:moveTo>
                <a:cubicBezTo>
                  <a:pt x="2865" y="1"/>
                  <a:pt x="1" y="2507"/>
                  <a:pt x="1" y="5591"/>
                </a:cubicBezTo>
                <a:cubicBezTo>
                  <a:pt x="1" y="8674"/>
                  <a:pt x="2865" y="11181"/>
                  <a:pt x="6426" y="11181"/>
                </a:cubicBezTo>
                <a:cubicBezTo>
                  <a:pt x="6585" y="11181"/>
                  <a:pt x="6747" y="11186"/>
                  <a:pt x="6907" y="11186"/>
                </a:cubicBezTo>
                <a:cubicBezTo>
                  <a:pt x="7188" y="11186"/>
                  <a:pt x="7466" y="11170"/>
                  <a:pt x="7719" y="11081"/>
                </a:cubicBezTo>
                <a:cubicBezTo>
                  <a:pt x="7911" y="11013"/>
                  <a:pt x="8074" y="10981"/>
                  <a:pt x="8213" y="10981"/>
                </a:cubicBezTo>
                <a:cubicBezTo>
                  <a:pt x="9729" y="10981"/>
                  <a:pt x="8276" y="14722"/>
                  <a:pt x="8276" y="14722"/>
                </a:cubicBezTo>
                <a:cubicBezTo>
                  <a:pt x="8276" y="14722"/>
                  <a:pt x="10981" y="11976"/>
                  <a:pt x="12175" y="9152"/>
                </a:cubicBezTo>
                <a:cubicBezTo>
                  <a:pt x="12652" y="8018"/>
                  <a:pt x="12851" y="6804"/>
                  <a:pt x="12851" y="5591"/>
                </a:cubicBezTo>
                <a:cubicBezTo>
                  <a:pt x="12851" y="2507"/>
                  <a:pt x="9967" y="1"/>
                  <a:pt x="6426"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03" name="Google Shape;1591;p35">
            <a:extLst>
              <a:ext uri="{FF2B5EF4-FFF2-40B4-BE49-F238E27FC236}">
                <a16:creationId xmlns:a16="http://schemas.microsoft.com/office/drawing/2014/main" id="{80B5391C-3E5C-0711-4BC5-C009EFBEEC21}"/>
              </a:ext>
            </a:extLst>
          </p:cNvPr>
          <p:cNvSpPr/>
          <p:nvPr/>
        </p:nvSpPr>
        <p:spPr>
          <a:xfrm>
            <a:off x="4260231" y="5171552"/>
            <a:ext cx="410404" cy="360347"/>
          </a:xfrm>
          <a:custGeom>
            <a:avLst/>
            <a:gdLst/>
            <a:ahLst/>
            <a:cxnLst/>
            <a:rect l="l" t="t" r="r" b="b"/>
            <a:pathLst>
              <a:path w="15159" h="13310" extrusionOk="0">
                <a:moveTo>
                  <a:pt x="11299" y="1"/>
                </a:moveTo>
                <a:cubicBezTo>
                  <a:pt x="10344" y="1"/>
                  <a:pt x="9569" y="777"/>
                  <a:pt x="9569" y="1732"/>
                </a:cubicBezTo>
                <a:cubicBezTo>
                  <a:pt x="9569" y="1891"/>
                  <a:pt x="9588" y="2030"/>
                  <a:pt x="9628" y="2169"/>
                </a:cubicBezTo>
                <a:lnTo>
                  <a:pt x="6843" y="3840"/>
                </a:lnTo>
                <a:cubicBezTo>
                  <a:pt x="6147" y="2965"/>
                  <a:pt x="5073" y="2408"/>
                  <a:pt x="3859" y="2408"/>
                </a:cubicBezTo>
                <a:cubicBezTo>
                  <a:pt x="1731" y="2408"/>
                  <a:pt x="0" y="4139"/>
                  <a:pt x="0" y="6267"/>
                </a:cubicBezTo>
                <a:cubicBezTo>
                  <a:pt x="0" y="8396"/>
                  <a:pt x="1731" y="10106"/>
                  <a:pt x="3859" y="10106"/>
                </a:cubicBezTo>
                <a:cubicBezTo>
                  <a:pt x="5152" y="10106"/>
                  <a:pt x="6286" y="9470"/>
                  <a:pt x="6982" y="8515"/>
                </a:cubicBezTo>
                <a:lnTo>
                  <a:pt x="10583" y="10405"/>
                </a:lnTo>
                <a:cubicBezTo>
                  <a:pt x="10523" y="10584"/>
                  <a:pt x="10503" y="10783"/>
                  <a:pt x="10503" y="10982"/>
                </a:cubicBezTo>
                <a:cubicBezTo>
                  <a:pt x="10503" y="12255"/>
                  <a:pt x="11538" y="13309"/>
                  <a:pt x="12831" y="13309"/>
                </a:cubicBezTo>
                <a:cubicBezTo>
                  <a:pt x="14124" y="13309"/>
                  <a:pt x="15158" y="12255"/>
                  <a:pt x="15158" y="10982"/>
                </a:cubicBezTo>
                <a:cubicBezTo>
                  <a:pt x="15158" y="9689"/>
                  <a:pt x="14124" y="8654"/>
                  <a:pt x="12831" y="8654"/>
                </a:cubicBezTo>
                <a:cubicBezTo>
                  <a:pt x="12135" y="8654"/>
                  <a:pt x="11498" y="8972"/>
                  <a:pt x="11080" y="9450"/>
                </a:cubicBezTo>
                <a:lnTo>
                  <a:pt x="7480" y="7560"/>
                </a:lnTo>
                <a:cubicBezTo>
                  <a:pt x="7619" y="7162"/>
                  <a:pt x="7719" y="6705"/>
                  <a:pt x="7719" y="6267"/>
                </a:cubicBezTo>
                <a:cubicBezTo>
                  <a:pt x="7719" y="5710"/>
                  <a:pt x="7599" y="5213"/>
                  <a:pt x="7400" y="4755"/>
                </a:cubicBezTo>
                <a:lnTo>
                  <a:pt x="10205" y="3064"/>
                </a:lnTo>
                <a:cubicBezTo>
                  <a:pt x="10503" y="3303"/>
                  <a:pt x="10881" y="3462"/>
                  <a:pt x="11299" y="3462"/>
                </a:cubicBezTo>
                <a:cubicBezTo>
                  <a:pt x="12254" y="3462"/>
                  <a:pt x="13030" y="2686"/>
                  <a:pt x="13030" y="1732"/>
                </a:cubicBezTo>
                <a:cubicBezTo>
                  <a:pt x="13030" y="777"/>
                  <a:pt x="12254" y="1"/>
                  <a:pt x="1129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nvGrpSpPr>
          <p:cNvPr id="204" name="Google Shape;1592;p35">
            <a:extLst>
              <a:ext uri="{FF2B5EF4-FFF2-40B4-BE49-F238E27FC236}">
                <a16:creationId xmlns:a16="http://schemas.microsoft.com/office/drawing/2014/main" id="{F854D2FF-14DA-6E56-DAF3-0DA5CA17F9DA}"/>
              </a:ext>
            </a:extLst>
          </p:cNvPr>
          <p:cNvGrpSpPr/>
          <p:nvPr/>
        </p:nvGrpSpPr>
        <p:grpSpPr>
          <a:xfrm>
            <a:off x="5046971" y="2110160"/>
            <a:ext cx="332860" cy="364109"/>
            <a:chOff x="4042044" y="2093722"/>
            <a:chExt cx="219294" cy="239882"/>
          </a:xfrm>
        </p:grpSpPr>
        <p:sp>
          <p:nvSpPr>
            <p:cNvPr id="205" name="Google Shape;1593;p35">
              <a:extLst>
                <a:ext uri="{FF2B5EF4-FFF2-40B4-BE49-F238E27FC236}">
                  <a16:creationId xmlns:a16="http://schemas.microsoft.com/office/drawing/2014/main" id="{21E0EAF7-81DC-347E-02D8-B152CFEF89D3}"/>
                </a:ext>
              </a:extLst>
            </p:cNvPr>
            <p:cNvSpPr/>
            <p:nvPr/>
          </p:nvSpPr>
          <p:spPr>
            <a:xfrm>
              <a:off x="4089582" y="2093722"/>
              <a:ext cx="124220" cy="124559"/>
            </a:xfrm>
            <a:custGeom>
              <a:avLst/>
              <a:gdLst/>
              <a:ahLst/>
              <a:cxnLst/>
              <a:rect l="l" t="t" r="r" b="b"/>
              <a:pathLst>
                <a:path w="6964" h="6983" extrusionOk="0">
                  <a:moveTo>
                    <a:pt x="3482" y="0"/>
                  </a:moveTo>
                  <a:cubicBezTo>
                    <a:pt x="1553" y="0"/>
                    <a:pt x="1" y="1572"/>
                    <a:pt x="1" y="3501"/>
                  </a:cubicBezTo>
                  <a:cubicBezTo>
                    <a:pt x="1" y="5411"/>
                    <a:pt x="1553" y="6982"/>
                    <a:pt x="3482" y="6982"/>
                  </a:cubicBezTo>
                  <a:cubicBezTo>
                    <a:pt x="5392" y="6982"/>
                    <a:pt x="6963" y="5411"/>
                    <a:pt x="6963" y="3501"/>
                  </a:cubicBezTo>
                  <a:cubicBezTo>
                    <a:pt x="6963" y="1572"/>
                    <a:pt x="5392" y="0"/>
                    <a:pt x="3482"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06" name="Google Shape;1594;p35">
              <a:extLst>
                <a:ext uri="{FF2B5EF4-FFF2-40B4-BE49-F238E27FC236}">
                  <a16:creationId xmlns:a16="http://schemas.microsoft.com/office/drawing/2014/main" id="{4AE72125-A1F0-024C-B8B3-6ACF23FCFBBB}"/>
                </a:ext>
              </a:extLst>
            </p:cNvPr>
            <p:cNvSpPr/>
            <p:nvPr/>
          </p:nvSpPr>
          <p:spPr>
            <a:xfrm>
              <a:off x="4042044" y="2206905"/>
              <a:ext cx="219294" cy="126700"/>
            </a:xfrm>
            <a:custGeom>
              <a:avLst/>
              <a:gdLst/>
              <a:ahLst/>
              <a:cxnLst/>
              <a:rect l="l" t="t" r="r" b="b"/>
              <a:pathLst>
                <a:path w="12294" h="7103" extrusionOk="0">
                  <a:moveTo>
                    <a:pt x="2865" y="1"/>
                  </a:moveTo>
                  <a:cubicBezTo>
                    <a:pt x="1273" y="1"/>
                    <a:pt x="0" y="1294"/>
                    <a:pt x="0" y="2865"/>
                  </a:cubicBezTo>
                  <a:lnTo>
                    <a:pt x="0" y="7102"/>
                  </a:lnTo>
                  <a:lnTo>
                    <a:pt x="2109" y="7102"/>
                  </a:lnTo>
                  <a:lnTo>
                    <a:pt x="2109" y="4735"/>
                  </a:lnTo>
                  <a:cubicBezTo>
                    <a:pt x="2109" y="4576"/>
                    <a:pt x="2248" y="4437"/>
                    <a:pt x="2427" y="4437"/>
                  </a:cubicBezTo>
                  <a:cubicBezTo>
                    <a:pt x="2586" y="4437"/>
                    <a:pt x="2726" y="4576"/>
                    <a:pt x="2726" y="4735"/>
                  </a:cubicBezTo>
                  <a:lnTo>
                    <a:pt x="2726" y="7102"/>
                  </a:lnTo>
                  <a:lnTo>
                    <a:pt x="9549" y="7102"/>
                  </a:lnTo>
                  <a:lnTo>
                    <a:pt x="9549" y="4735"/>
                  </a:lnTo>
                  <a:cubicBezTo>
                    <a:pt x="9549" y="4576"/>
                    <a:pt x="9688" y="4437"/>
                    <a:pt x="9847" y="4437"/>
                  </a:cubicBezTo>
                  <a:cubicBezTo>
                    <a:pt x="10026" y="4437"/>
                    <a:pt x="10165" y="4576"/>
                    <a:pt x="10165" y="4735"/>
                  </a:cubicBezTo>
                  <a:lnTo>
                    <a:pt x="10165" y="7102"/>
                  </a:lnTo>
                  <a:lnTo>
                    <a:pt x="12294" y="7102"/>
                  </a:lnTo>
                  <a:lnTo>
                    <a:pt x="12294" y="2865"/>
                  </a:lnTo>
                  <a:cubicBezTo>
                    <a:pt x="12294" y="1294"/>
                    <a:pt x="11001" y="1"/>
                    <a:pt x="9429" y="1"/>
                  </a:cubicBezTo>
                  <a:lnTo>
                    <a:pt x="9350" y="1"/>
                  </a:lnTo>
                  <a:cubicBezTo>
                    <a:pt x="8574" y="916"/>
                    <a:pt x="7420" y="1493"/>
                    <a:pt x="6147" y="1493"/>
                  </a:cubicBezTo>
                  <a:cubicBezTo>
                    <a:pt x="4854" y="1493"/>
                    <a:pt x="3700" y="916"/>
                    <a:pt x="2925"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17" name="Group 16">
            <a:extLst>
              <a:ext uri="{FF2B5EF4-FFF2-40B4-BE49-F238E27FC236}">
                <a16:creationId xmlns:a16="http://schemas.microsoft.com/office/drawing/2014/main" id="{27B8834B-A783-2C86-EA13-0922D988F988}"/>
              </a:ext>
            </a:extLst>
          </p:cNvPr>
          <p:cNvGrpSpPr/>
          <p:nvPr/>
        </p:nvGrpSpPr>
        <p:grpSpPr>
          <a:xfrm>
            <a:off x="193264" y="1091541"/>
            <a:ext cx="8331231" cy="4674919"/>
            <a:chOff x="193264" y="1091541"/>
            <a:chExt cx="8331231" cy="4674919"/>
          </a:xfrm>
        </p:grpSpPr>
        <p:sp>
          <p:nvSpPr>
            <p:cNvPr id="20" name="Freeform 12">
              <a:extLst>
                <a:ext uri="{FF2B5EF4-FFF2-40B4-BE49-F238E27FC236}">
                  <a16:creationId xmlns:a16="http://schemas.microsoft.com/office/drawing/2014/main" id="{27E7C742-0449-A76C-7459-F940C7534368}"/>
                </a:ext>
              </a:extLst>
            </p:cNvPr>
            <p:cNvSpPr/>
            <p:nvPr/>
          </p:nvSpPr>
          <p:spPr>
            <a:xfrm>
              <a:off x="3667506" y="2514418"/>
              <a:ext cx="2258970" cy="1684099"/>
            </a:xfrm>
            <a:custGeom>
              <a:avLst/>
              <a:gdLst>
                <a:gd name="connsiteX0" fmla="*/ 182225 w 182224"/>
                <a:gd name="connsiteY0" fmla="*/ 121321 h 135851"/>
                <a:gd name="connsiteX1" fmla="*/ 79107 w 182224"/>
                <a:gd name="connsiteY1" fmla="*/ 128739 h 135851"/>
                <a:gd name="connsiteX2" fmla="*/ 2274 w 182224"/>
                <a:gd name="connsiteY2" fmla="*/ 53213 h 135851"/>
                <a:gd name="connsiteX3" fmla="*/ 25863 w 182224"/>
                <a:gd name="connsiteY3" fmla="*/ 10056 h 135851"/>
                <a:gd name="connsiteX4" fmla="*/ 73715 w 182224"/>
                <a:gd name="connsiteY4" fmla="*/ 615 h 135851"/>
                <a:gd name="connsiteX5" fmla="*/ 111458 w 182224"/>
                <a:gd name="connsiteY5" fmla="*/ 25566 h 135851"/>
                <a:gd name="connsiteX6" fmla="*/ 182225 w 182224"/>
                <a:gd name="connsiteY6" fmla="*/ 121996 h 13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24" h="135851">
                  <a:moveTo>
                    <a:pt x="182225" y="121321"/>
                  </a:moveTo>
                  <a:cubicBezTo>
                    <a:pt x="182225" y="121321"/>
                    <a:pt x="153244" y="148295"/>
                    <a:pt x="79107" y="128739"/>
                  </a:cubicBezTo>
                  <a:cubicBezTo>
                    <a:pt x="35973" y="117275"/>
                    <a:pt x="13732" y="80861"/>
                    <a:pt x="2274" y="53213"/>
                  </a:cubicBezTo>
                  <a:cubicBezTo>
                    <a:pt x="-5140" y="35006"/>
                    <a:pt x="6318" y="14102"/>
                    <a:pt x="25863" y="10056"/>
                  </a:cubicBezTo>
                  <a:lnTo>
                    <a:pt x="73715" y="615"/>
                  </a:lnTo>
                  <a:cubicBezTo>
                    <a:pt x="91238" y="-2756"/>
                    <a:pt x="108088" y="8033"/>
                    <a:pt x="111458" y="25566"/>
                  </a:cubicBezTo>
                  <a:cubicBezTo>
                    <a:pt x="116849" y="53888"/>
                    <a:pt x="133699" y="95022"/>
                    <a:pt x="182225" y="121996"/>
                  </a:cubicBezTo>
                  <a:close/>
                </a:path>
              </a:pathLst>
            </a:custGeom>
            <a:solidFill>
              <a:schemeClr val="accent1"/>
            </a:solidFill>
            <a:ln w="0" cap="flat">
              <a:noFill/>
              <a:prstDash val="solid"/>
              <a:miter/>
            </a:ln>
          </p:spPr>
          <p:txBody>
            <a:bodyPr rtlCol="0" anchor="ctr"/>
            <a:lstStyle/>
            <a:p>
              <a:endParaRPr lang="en-US"/>
            </a:p>
          </p:txBody>
        </p:sp>
        <p:sp>
          <p:nvSpPr>
            <p:cNvPr id="21" name="Freeform 13">
              <a:extLst>
                <a:ext uri="{FF2B5EF4-FFF2-40B4-BE49-F238E27FC236}">
                  <a16:creationId xmlns:a16="http://schemas.microsoft.com/office/drawing/2014/main" id="{A41F54FB-775E-EF15-BBEB-ADEF83D4E51E}"/>
                </a:ext>
              </a:extLst>
            </p:cNvPr>
            <p:cNvSpPr/>
            <p:nvPr/>
          </p:nvSpPr>
          <p:spPr>
            <a:xfrm>
              <a:off x="5163908" y="1091541"/>
              <a:ext cx="1549831" cy="2475428"/>
            </a:xfrm>
            <a:custGeom>
              <a:avLst/>
              <a:gdLst>
                <a:gd name="connsiteX0" fmla="*/ 108693 w 125020"/>
                <a:gd name="connsiteY0" fmla="*/ 102581 h 199685"/>
                <a:gd name="connsiteX1" fmla="*/ 39273 w 125020"/>
                <a:gd name="connsiteY1" fmla="*/ 199685 h 199685"/>
                <a:gd name="connsiteX2" fmla="*/ 183 w 125020"/>
                <a:gd name="connsiteY2" fmla="*/ 103930 h 199685"/>
                <a:gd name="connsiteX3" fmla="*/ 48035 w 125020"/>
                <a:gd name="connsiteY3" fmla="*/ 7500 h 199685"/>
                <a:gd name="connsiteX4" fmla="*/ 96561 w 125020"/>
                <a:gd name="connsiteY4" fmla="*/ 16266 h 199685"/>
                <a:gd name="connsiteX5" fmla="*/ 120824 w 125020"/>
                <a:gd name="connsiteY5" fmla="*/ 58749 h 199685"/>
                <a:gd name="connsiteX6" fmla="*/ 108693 w 125020"/>
                <a:gd name="connsiteY6" fmla="*/ 102581 h 19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20" h="199685">
                  <a:moveTo>
                    <a:pt x="108693" y="102581"/>
                  </a:moveTo>
                  <a:cubicBezTo>
                    <a:pt x="83081" y="116742"/>
                    <a:pt x="49383" y="145064"/>
                    <a:pt x="39273" y="199685"/>
                  </a:cubicBezTo>
                  <a:cubicBezTo>
                    <a:pt x="39273" y="199685"/>
                    <a:pt x="4227" y="180804"/>
                    <a:pt x="183" y="103930"/>
                  </a:cubicBezTo>
                  <a:cubicBezTo>
                    <a:pt x="-2513" y="59423"/>
                    <a:pt x="25120" y="26381"/>
                    <a:pt x="48035" y="7500"/>
                  </a:cubicBezTo>
                  <a:cubicBezTo>
                    <a:pt x="63536" y="-5313"/>
                    <a:pt x="86451" y="-1267"/>
                    <a:pt x="96561" y="16266"/>
                  </a:cubicBezTo>
                  <a:lnTo>
                    <a:pt x="120824" y="58749"/>
                  </a:lnTo>
                  <a:cubicBezTo>
                    <a:pt x="129586" y="74259"/>
                    <a:pt x="124194" y="93815"/>
                    <a:pt x="108693" y="102581"/>
                  </a:cubicBezTo>
                  <a:close/>
                </a:path>
              </a:pathLst>
            </a:custGeom>
            <a:solidFill>
              <a:schemeClr val="accent2"/>
            </a:solidFill>
            <a:ln w="0" cap="flat">
              <a:noFill/>
              <a:prstDash val="solid"/>
              <a:miter/>
            </a:ln>
          </p:spPr>
          <p:txBody>
            <a:bodyPr rtlCol="0" anchor="ctr"/>
            <a:lstStyle/>
            <a:p>
              <a:endParaRPr lang="en-US"/>
            </a:p>
          </p:txBody>
        </p:sp>
        <p:sp>
          <p:nvSpPr>
            <p:cNvPr id="22" name="Freeform 14">
              <a:extLst>
                <a:ext uri="{FF2B5EF4-FFF2-40B4-BE49-F238E27FC236}">
                  <a16:creationId xmlns:a16="http://schemas.microsoft.com/office/drawing/2014/main" id="{6C6D704C-66A2-5C3A-7959-7F614AF3E001}"/>
                </a:ext>
              </a:extLst>
            </p:cNvPr>
            <p:cNvSpPr/>
            <p:nvPr/>
          </p:nvSpPr>
          <p:spPr>
            <a:xfrm>
              <a:off x="6026740" y="2267352"/>
              <a:ext cx="2497755" cy="1473158"/>
            </a:xfrm>
            <a:custGeom>
              <a:avLst/>
              <a:gdLst>
                <a:gd name="connsiteX0" fmla="*/ 191408 w 201486"/>
                <a:gd name="connsiteY0" fmla="*/ 73817 h 118835"/>
                <a:gd name="connsiteX1" fmla="*/ 157710 w 201486"/>
                <a:gd name="connsiteY1" fmla="*/ 108883 h 118835"/>
                <a:gd name="connsiteX2" fmla="*/ 112554 w 201486"/>
                <a:gd name="connsiteY2" fmla="*/ 109557 h 118835"/>
                <a:gd name="connsiteX3" fmla="*/ 0 w 201486"/>
                <a:gd name="connsiteY3" fmla="*/ 69771 h 118835"/>
                <a:gd name="connsiteX4" fmla="*/ 80877 w 201486"/>
                <a:gd name="connsiteY4" fmla="*/ 5709 h 118835"/>
                <a:gd name="connsiteX5" fmla="*/ 187365 w 201486"/>
                <a:gd name="connsiteY5" fmla="*/ 24591 h 118835"/>
                <a:gd name="connsiteX6" fmla="*/ 192082 w 201486"/>
                <a:gd name="connsiteY6" fmla="*/ 73817 h 11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486" h="118835">
                  <a:moveTo>
                    <a:pt x="191408" y="73817"/>
                  </a:moveTo>
                  <a:lnTo>
                    <a:pt x="157710" y="108883"/>
                  </a:lnTo>
                  <a:cubicBezTo>
                    <a:pt x="145578" y="121695"/>
                    <a:pt x="125359" y="122369"/>
                    <a:pt x="112554" y="109557"/>
                  </a:cubicBezTo>
                  <a:cubicBezTo>
                    <a:pt x="91660" y="89327"/>
                    <a:pt x="55266" y="64376"/>
                    <a:pt x="0" y="69771"/>
                  </a:cubicBezTo>
                  <a:cubicBezTo>
                    <a:pt x="0" y="69771"/>
                    <a:pt x="8088" y="31334"/>
                    <a:pt x="80877" y="5709"/>
                  </a:cubicBezTo>
                  <a:cubicBezTo>
                    <a:pt x="122663" y="-9126"/>
                    <a:pt x="161753" y="7732"/>
                    <a:pt x="187365" y="24591"/>
                  </a:cubicBezTo>
                  <a:cubicBezTo>
                    <a:pt x="204214" y="35380"/>
                    <a:pt x="206236" y="58982"/>
                    <a:pt x="192082" y="73817"/>
                  </a:cubicBezTo>
                  <a:close/>
                </a:path>
              </a:pathLst>
            </a:custGeom>
            <a:solidFill>
              <a:schemeClr val="accent4"/>
            </a:solidFill>
            <a:ln w="0" cap="flat">
              <a:noFill/>
              <a:prstDash val="solid"/>
              <a:miter/>
            </a:ln>
          </p:spPr>
          <p:txBody>
            <a:bodyPr rtlCol="0" anchor="ctr"/>
            <a:lstStyle/>
            <a:p>
              <a:endParaRPr lang="en-US"/>
            </a:p>
          </p:txBody>
        </p:sp>
        <p:sp>
          <p:nvSpPr>
            <p:cNvPr id="23" name="Freeform 15">
              <a:extLst>
                <a:ext uri="{FF2B5EF4-FFF2-40B4-BE49-F238E27FC236}">
                  <a16:creationId xmlns:a16="http://schemas.microsoft.com/office/drawing/2014/main" id="{F4ECD4CF-7607-5426-316B-43158678C234}"/>
                </a:ext>
              </a:extLst>
            </p:cNvPr>
            <p:cNvSpPr/>
            <p:nvPr/>
          </p:nvSpPr>
          <p:spPr>
            <a:xfrm>
              <a:off x="6460500" y="3357292"/>
              <a:ext cx="1404195" cy="2314061"/>
            </a:xfrm>
            <a:custGeom>
              <a:avLst/>
              <a:gdLst>
                <a:gd name="connsiteX0" fmla="*/ 107219 w 113272"/>
                <a:gd name="connsiteY0" fmla="*/ 163245 h 186668"/>
                <a:gd name="connsiteX1" fmla="*/ 62063 w 113272"/>
                <a:gd name="connsiteY1" fmla="*/ 183476 h 186668"/>
                <a:gd name="connsiteX2" fmla="*/ 18254 w 113272"/>
                <a:gd name="connsiteY2" fmla="*/ 161897 h 186668"/>
                <a:gd name="connsiteX3" fmla="*/ 3427 w 113272"/>
                <a:gd name="connsiteY3" fmla="*/ 119414 h 186668"/>
                <a:gd name="connsiteX4" fmla="*/ 6123 w 113272"/>
                <a:gd name="connsiteY4" fmla="*/ 56 h 186668"/>
                <a:gd name="connsiteX5" fmla="*/ 92391 w 113272"/>
                <a:gd name="connsiteY5" fmla="*/ 56700 h 186668"/>
                <a:gd name="connsiteX6" fmla="*/ 107219 w 113272"/>
                <a:gd name="connsiteY6" fmla="*/ 163920 h 18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72" h="186668">
                  <a:moveTo>
                    <a:pt x="107219" y="163245"/>
                  </a:moveTo>
                  <a:cubicBezTo>
                    <a:pt x="101827" y="182127"/>
                    <a:pt x="80260" y="192242"/>
                    <a:pt x="62063" y="183476"/>
                  </a:cubicBezTo>
                  <a:lnTo>
                    <a:pt x="18254" y="161897"/>
                  </a:lnTo>
                  <a:cubicBezTo>
                    <a:pt x="2079" y="154479"/>
                    <a:pt x="-4661" y="134923"/>
                    <a:pt x="3427" y="119414"/>
                  </a:cubicBezTo>
                  <a:cubicBezTo>
                    <a:pt x="16233" y="93114"/>
                    <a:pt x="28364" y="50631"/>
                    <a:pt x="6123" y="56"/>
                  </a:cubicBezTo>
                  <a:cubicBezTo>
                    <a:pt x="6123" y="56"/>
                    <a:pt x="45213" y="-3990"/>
                    <a:pt x="92391" y="56700"/>
                  </a:cubicBezTo>
                  <a:cubicBezTo>
                    <a:pt x="119350" y="91766"/>
                    <a:pt x="115307" y="134249"/>
                    <a:pt x="107219" y="163920"/>
                  </a:cubicBezTo>
                  <a:close/>
                </a:path>
              </a:pathLst>
            </a:custGeom>
            <a:solidFill>
              <a:schemeClr val="bg1">
                <a:lumMod val="50000"/>
              </a:schemeClr>
            </a:solidFill>
            <a:ln w="0" cap="flat">
              <a:noFill/>
              <a:prstDash val="solid"/>
              <a:miter/>
            </a:ln>
          </p:spPr>
          <p:txBody>
            <a:bodyPr rtlCol="0" anchor="ctr"/>
            <a:lstStyle/>
            <a:p>
              <a:endParaRPr lang="en-US"/>
            </a:p>
          </p:txBody>
        </p:sp>
        <p:sp>
          <p:nvSpPr>
            <p:cNvPr id="29" name="Freeform 16">
              <a:extLst>
                <a:ext uri="{FF2B5EF4-FFF2-40B4-BE49-F238E27FC236}">
                  <a16:creationId xmlns:a16="http://schemas.microsoft.com/office/drawing/2014/main" id="{CC8A44A4-98B8-87AF-79F1-17ADB1624CC7}"/>
                </a:ext>
              </a:extLst>
            </p:cNvPr>
            <p:cNvSpPr/>
            <p:nvPr/>
          </p:nvSpPr>
          <p:spPr>
            <a:xfrm>
              <a:off x="4560959" y="3901357"/>
              <a:ext cx="1950975" cy="1865103"/>
            </a:xfrm>
            <a:custGeom>
              <a:avLst/>
              <a:gdLst>
                <a:gd name="connsiteX0" fmla="*/ 129697 w 157379"/>
                <a:gd name="connsiteY0" fmla="*/ 100476 h 150452"/>
                <a:gd name="connsiteX1" fmla="*/ 33993 w 157379"/>
                <a:gd name="connsiteY1" fmla="*/ 150377 h 150452"/>
                <a:gd name="connsiteX2" fmla="*/ 294 w 157379"/>
                <a:gd name="connsiteY2" fmla="*/ 114637 h 150452"/>
                <a:gd name="connsiteX3" fmla="*/ 5686 w 157379"/>
                <a:gd name="connsiteY3" fmla="*/ 66085 h 150452"/>
                <a:gd name="connsiteX4" fmla="*/ 40733 w 157379"/>
                <a:gd name="connsiteY4" fmla="*/ 37763 h 150452"/>
                <a:gd name="connsiteX5" fmla="*/ 153960 w 157379"/>
                <a:gd name="connsiteY5" fmla="*/ 0 h 150452"/>
                <a:gd name="connsiteX6" fmla="*/ 129697 w 157379"/>
                <a:gd name="connsiteY6" fmla="*/ 100476 h 15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79" h="150452">
                  <a:moveTo>
                    <a:pt x="129697" y="100476"/>
                  </a:moveTo>
                  <a:cubicBezTo>
                    <a:pt x="105434" y="138239"/>
                    <a:pt x="64322" y="148354"/>
                    <a:pt x="33993" y="150377"/>
                  </a:cubicBezTo>
                  <a:cubicBezTo>
                    <a:pt x="13774" y="151726"/>
                    <a:pt x="-2401" y="134867"/>
                    <a:pt x="294" y="114637"/>
                  </a:cubicBezTo>
                  <a:lnTo>
                    <a:pt x="5686" y="66085"/>
                  </a:lnTo>
                  <a:cubicBezTo>
                    <a:pt x="7708" y="48552"/>
                    <a:pt x="23210" y="35740"/>
                    <a:pt x="40733" y="37763"/>
                  </a:cubicBezTo>
                  <a:cubicBezTo>
                    <a:pt x="69714" y="41135"/>
                    <a:pt x="113522" y="37763"/>
                    <a:pt x="153960" y="0"/>
                  </a:cubicBezTo>
                  <a:cubicBezTo>
                    <a:pt x="153960" y="0"/>
                    <a:pt x="170810" y="35740"/>
                    <a:pt x="129697" y="100476"/>
                  </a:cubicBezTo>
                  <a:close/>
                </a:path>
              </a:pathLst>
            </a:custGeom>
            <a:solidFill>
              <a:schemeClr val="accent6"/>
            </a:solidFill>
            <a:ln w="0" cap="flat">
              <a:noFill/>
              <a:prstDash val="solid"/>
              <a:miter/>
            </a:ln>
          </p:spPr>
          <p:txBody>
            <a:bodyPr rtlCol="0" anchor="ctr"/>
            <a:lstStyle/>
            <a:p>
              <a:endParaRPr lang="en-US"/>
            </a:p>
          </p:txBody>
        </p:sp>
        <p:pic>
          <p:nvPicPr>
            <p:cNvPr id="31" name="Graphic 30" descr="Brainstorm with solid fill">
              <a:extLst>
                <a:ext uri="{FF2B5EF4-FFF2-40B4-BE49-F238E27FC236}">
                  <a16:creationId xmlns:a16="http://schemas.microsoft.com/office/drawing/2014/main" id="{B7F06096-7B94-78C0-F753-028AC163CE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39732" y="2837591"/>
              <a:ext cx="687796" cy="687796"/>
            </a:xfrm>
            <a:prstGeom prst="rect">
              <a:avLst/>
            </a:prstGeom>
          </p:spPr>
        </p:pic>
        <p:pic>
          <p:nvPicPr>
            <p:cNvPr id="33" name="Graphic 32" descr="Bullseye with solid fill">
              <a:extLst>
                <a:ext uri="{FF2B5EF4-FFF2-40B4-BE49-F238E27FC236}">
                  <a16:creationId xmlns:a16="http://schemas.microsoft.com/office/drawing/2014/main" id="{0BFBD81F-5900-5223-38EA-7A771041E9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44416" y="4389196"/>
              <a:ext cx="687796" cy="687796"/>
            </a:xfrm>
            <a:prstGeom prst="rect">
              <a:avLst/>
            </a:prstGeom>
          </p:spPr>
        </p:pic>
        <p:pic>
          <p:nvPicPr>
            <p:cNvPr id="36" name="Graphic 35" descr="Hourglass 30% with solid fill">
              <a:extLst>
                <a:ext uri="{FF2B5EF4-FFF2-40B4-BE49-F238E27FC236}">
                  <a16:creationId xmlns:a16="http://schemas.microsoft.com/office/drawing/2014/main" id="{B56A7915-E821-CFFA-8746-1DBDAA12DD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70101" y="4645948"/>
              <a:ext cx="687796" cy="687796"/>
            </a:xfrm>
            <a:prstGeom prst="rect">
              <a:avLst/>
            </a:prstGeom>
          </p:spPr>
        </p:pic>
        <p:pic>
          <p:nvPicPr>
            <p:cNvPr id="37" name="Graphic 36" descr="Lightbulb with solid fill">
              <a:extLst>
                <a:ext uri="{FF2B5EF4-FFF2-40B4-BE49-F238E27FC236}">
                  <a16:creationId xmlns:a16="http://schemas.microsoft.com/office/drawing/2014/main" id="{CC390308-D8A1-F8D4-F250-FABD6320573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36146" y="1614404"/>
              <a:ext cx="687796" cy="687796"/>
            </a:xfrm>
            <a:prstGeom prst="rect">
              <a:avLst/>
            </a:prstGeom>
          </p:spPr>
        </p:pic>
        <p:pic>
          <p:nvPicPr>
            <p:cNvPr id="39" name="Graphic 38" descr="Research with solid fill">
              <a:extLst>
                <a:ext uri="{FF2B5EF4-FFF2-40B4-BE49-F238E27FC236}">
                  <a16:creationId xmlns:a16="http://schemas.microsoft.com/office/drawing/2014/main" id="{80307930-7FB8-2887-E864-7346FD154ED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88314" y="2532803"/>
              <a:ext cx="687796" cy="687796"/>
            </a:xfrm>
            <a:prstGeom prst="rect">
              <a:avLst/>
            </a:prstGeom>
          </p:spPr>
        </p:pic>
        <p:sp>
          <p:nvSpPr>
            <p:cNvPr id="41" name="TextBox 40">
              <a:extLst>
                <a:ext uri="{FF2B5EF4-FFF2-40B4-BE49-F238E27FC236}">
                  <a16:creationId xmlns:a16="http://schemas.microsoft.com/office/drawing/2014/main" id="{05E53BD9-16B9-0FB4-B2EC-4E092B8B53B7}"/>
                </a:ext>
              </a:extLst>
            </p:cNvPr>
            <p:cNvSpPr txBox="1"/>
            <p:nvPr/>
          </p:nvSpPr>
          <p:spPr>
            <a:xfrm>
              <a:off x="5206915" y="2715491"/>
              <a:ext cx="687796" cy="400110"/>
            </a:xfrm>
            <a:prstGeom prst="rect">
              <a:avLst/>
            </a:prstGeom>
            <a:noFill/>
          </p:spPr>
          <p:txBody>
            <a:bodyPr wrap="square" lIns="0" rIns="0" rtlCol="0" anchor="ctr">
              <a:spAutoFit/>
            </a:bodyPr>
            <a:lstStyle/>
            <a:p>
              <a:pPr algn="ctr"/>
              <a:r>
                <a:rPr lang="en-US" sz="2000" b="1" noProof="1">
                  <a:solidFill>
                    <a:schemeClr val="tx1">
                      <a:lumMod val="75000"/>
                      <a:lumOff val="25000"/>
                    </a:schemeClr>
                  </a:solidFill>
                </a:rPr>
                <a:t>01</a:t>
              </a:r>
            </a:p>
          </p:txBody>
        </p:sp>
        <p:sp>
          <p:nvSpPr>
            <p:cNvPr id="42" name="TextBox 41">
              <a:extLst>
                <a:ext uri="{FF2B5EF4-FFF2-40B4-BE49-F238E27FC236}">
                  <a16:creationId xmlns:a16="http://schemas.microsoft.com/office/drawing/2014/main" id="{9379F474-6A53-7598-D40A-A31B332F9580}"/>
                </a:ext>
              </a:extLst>
            </p:cNvPr>
            <p:cNvSpPr txBox="1"/>
            <p:nvPr/>
          </p:nvSpPr>
          <p:spPr>
            <a:xfrm>
              <a:off x="6134385" y="2719704"/>
              <a:ext cx="687796" cy="400110"/>
            </a:xfrm>
            <a:prstGeom prst="rect">
              <a:avLst/>
            </a:prstGeom>
            <a:noFill/>
          </p:spPr>
          <p:txBody>
            <a:bodyPr wrap="square" lIns="0" rIns="0" rtlCol="0" anchor="ctr">
              <a:spAutoFit/>
            </a:bodyPr>
            <a:lstStyle/>
            <a:p>
              <a:pPr algn="ctr"/>
              <a:r>
                <a:rPr lang="en-US" sz="2000" b="1" noProof="1">
                  <a:solidFill>
                    <a:schemeClr val="bg1"/>
                  </a:solidFill>
                </a:rPr>
                <a:t>02</a:t>
              </a:r>
            </a:p>
          </p:txBody>
        </p:sp>
        <p:sp>
          <p:nvSpPr>
            <p:cNvPr id="43" name="TextBox 42">
              <a:extLst>
                <a:ext uri="{FF2B5EF4-FFF2-40B4-BE49-F238E27FC236}">
                  <a16:creationId xmlns:a16="http://schemas.microsoft.com/office/drawing/2014/main" id="{FE736C2A-465A-A6BD-20A9-93DA208AA84D}"/>
                </a:ext>
              </a:extLst>
            </p:cNvPr>
            <p:cNvSpPr txBox="1"/>
            <p:nvPr/>
          </p:nvSpPr>
          <p:spPr>
            <a:xfrm>
              <a:off x="6595306" y="3556164"/>
              <a:ext cx="687796" cy="400110"/>
            </a:xfrm>
            <a:prstGeom prst="rect">
              <a:avLst/>
            </a:prstGeom>
            <a:noFill/>
          </p:spPr>
          <p:txBody>
            <a:bodyPr wrap="square" lIns="0" rIns="0" rtlCol="0" anchor="ctr">
              <a:spAutoFit/>
            </a:bodyPr>
            <a:lstStyle/>
            <a:p>
              <a:pPr algn="ctr"/>
              <a:r>
                <a:rPr lang="en-US" sz="2000" b="1" noProof="1">
                  <a:solidFill>
                    <a:schemeClr val="tx1">
                      <a:lumMod val="75000"/>
                      <a:lumOff val="25000"/>
                    </a:schemeClr>
                  </a:solidFill>
                </a:rPr>
                <a:t>03</a:t>
              </a:r>
            </a:p>
          </p:txBody>
        </p:sp>
        <p:sp>
          <p:nvSpPr>
            <p:cNvPr id="44" name="TextBox 43">
              <a:extLst>
                <a:ext uri="{FF2B5EF4-FFF2-40B4-BE49-F238E27FC236}">
                  <a16:creationId xmlns:a16="http://schemas.microsoft.com/office/drawing/2014/main" id="{68E70E51-F1A6-EAE0-7647-B3E2E6DC872E}"/>
                </a:ext>
              </a:extLst>
            </p:cNvPr>
            <p:cNvSpPr txBox="1"/>
            <p:nvPr/>
          </p:nvSpPr>
          <p:spPr>
            <a:xfrm>
              <a:off x="5824138" y="4215689"/>
              <a:ext cx="687796" cy="400110"/>
            </a:xfrm>
            <a:prstGeom prst="rect">
              <a:avLst/>
            </a:prstGeom>
            <a:noFill/>
          </p:spPr>
          <p:txBody>
            <a:bodyPr wrap="square" lIns="0" rIns="0" rtlCol="0" anchor="ctr">
              <a:spAutoFit/>
            </a:bodyPr>
            <a:lstStyle/>
            <a:p>
              <a:pPr algn="ctr"/>
              <a:r>
                <a:rPr lang="en-US" sz="2000" b="1" noProof="1">
                  <a:solidFill>
                    <a:schemeClr val="bg1"/>
                  </a:solidFill>
                </a:rPr>
                <a:t>04</a:t>
              </a:r>
            </a:p>
          </p:txBody>
        </p:sp>
        <p:sp>
          <p:nvSpPr>
            <p:cNvPr id="45" name="TextBox 44">
              <a:extLst>
                <a:ext uri="{FF2B5EF4-FFF2-40B4-BE49-F238E27FC236}">
                  <a16:creationId xmlns:a16="http://schemas.microsoft.com/office/drawing/2014/main" id="{E3B9C80F-0DE3-1BDB-9C1D-B3978856A01D}"/>
                </a:ext>
              </a:extLst>
            </p:cNvPr>
            <p:cNvSpPr txBox="1"/>
            <p:nvPr/>
          </p:nvSpPr>
          <p:spPr>
            <a:xfrm>
              <a:off x="4979903" y="3709416"/>
              <a:ext cx="687796" cy="400110"/>
            </a:xfrm>
            <a:prstGeom prst="rect">
              <a:avLst/>
            </a:prstGeom>
            <a:noFill/>
          </p:spPr>
          <p:txBody>
            <a:bodyPr wrap="square" lIns="0" rIns="0" rtlCol="0" anchor="ctr">
              <a:spAutoFit/>
            </a:bodyPr>
            <a:lstStyle/>
            <a:p>
              <a:pPr algn="ctr"/>
              <a:r>
                <a:rPr lang="en-US" sz="2000" b="1" noProof="1">
                  <a:solidFill>
                    <a:schemeClr val="bg1"/>
                  </a:solidFill>
                </a:rPr>
                <a:t>05</a:t>
              </a:r>
            </a:p>
          </p:txBody>
        </p:sp>
        <p:grpSp>
          <p:nvGrpSpPr>
            <p:cNvPr id="48" name="Group 47">
              <a:extLst>
                <a:ext uri="{FF2B5EF4-FFF2-40B4-BE49-F238E27FC236}">
                  <a16:creationId xmlns:a16="http://schemas.microsoft.com/office/drawing/2014/main" id="{2DBEE4DB-9323-2BF5-74AB-6FA73BAFE293}"/>
                </a:ext>
              </a:extLst>
            </p:cNvPr>
            <p:cNvGrpSpPr/>
            <p:nvPr/>
          </p:nvGrpSpPr>
          <p:grpSpPr>
            <a:xfrm>
              <a:off x="193264" y="1699690"/>
              <a:ext cx="3408876" cy="1992169"/>
              <a:chOff x="46106" y="2552237"/>
              <a:chExt cx="3408876" cy="1992169"/>
            </a:xfrm>
          </p:grpSpPr>
          <p:sp>
            <p:nvSpPr>
              <p:cNvPr id="55" name="TextBox 54">
                <a:extLst>
                  <a:ext uri="{FF2B5EF4-FFF2-40B4-BE49-F238E27FC236}">
                    <a16:creationId xmlns:a16="http://schemas.microsoft.com/office/drawing/2014/main" id="{43BD10F0-19E7-1103-9D7F-C453818170FD}"/>
                  </a:ext>
                </a:extLst>
              </p:cNvPr>
              <p:cNvSpPr txBox="1"/>
              <p:nvPr/>
            </p:nvSpPr>
            <p:spPr>
              <a:xfrm>
                <a:off x="46106" y="2552237"/>
                <a:ext cx="3400655" cy="338554"/>
              </a:xfrm>
              <a:prstGeom prst="rect">
                <a:avLst/>
              </a:prstGeom>
              <a:noFill/>
            </p:spPr>
            <p:txBody>
              <a:bodyPr wrap="square" lIns="0" rIns="0" rtlCol="0" anchor="b">
                <a:spAutoFit/>
              </a:bodyPr>
              <a:lstStyle/>
              <a:p>
                <a:pPr algn="r"/>
                <a:r>
                  <a:rPr lang="en-US" sz="1600" b="1" dirty="0">
                    <a:solidFill>
                      <a:srgbClr val="156082"/>
                    </a:solidFill>
                    <a:latin typeface="Arial (Body)"/>
                  </a:rPr>
                  <a:t>01. </a:t>
                </a:r>
                <a:r>
                  <a:rPr lang="en-US" sz="1600" b="1" dirty="0" err="1">
                    <a:solidFill>
                      <a:srgbClr val="156082"/>
                    </a:solidFill>
                    <a:latin typeface="Arial (Body)"/>
                  </a:rPr>
                  <a:t>Nguồn</a:t>
                </a:r>
                <a:r>
                  <a:rPr lang="en-US" sz="1600" b="1" dirty="0">
                    <a:solidFill>
                      <a:srgbClr val="156082"/>
                    </a:solidFill>
                    <a:latin typeface="Arial (Body)"/>
                  </a:rPr>
                  <a:t> </a:t>
                </a:r>
                <a:r>
                  <a:rPr lang="en-US" sz="1600" b="1" dirty="0" err="1">
                    <a:solidFill>
                      <a:srgbClr val="156082"/>
                    </a:solidFill>
                    <a:latin typeface="Arial (Body)"/>
                  </a:rPr>
                  <a:t>lực</a:t>
                </a:r>
                <a:r>
                  <a:rPr lang="en-US" sz="1600" b="1" dirty="0">
                    <a:solidFill>
                      <a:srgbClr val="156082"/>
                    </a:solidFill>
                    <a:latin typeface="Arial (Body)"/>
                  </a:rPr>
                  <a:t> </a:t>
                </a:r>
                <a:r>
                  <a:rPr lang="en-US" sz="1600" b="1" dirty="0" err="1">
                    <a:solidFill>
                      <a:srgbClr val="156082"/>
                    </a:solidFill>
                    <a:latin typeface="Arial (Body)"/>
                  </a:rPr>
                  <a:t>tài</a:t>
                </a:r>
                <a:r>
                  <a:rPr lang="en-US" sz="1600" b="1" dirty="0">
                    <a:solidFill>
                      <a:srgbClr val="156082"/>
                    </a:solidFill>
                    <a:latin typeface="Arial (Body)"/>
                  </a:rPr>
                  <a:t> </a:t>
                </a:r>
                <a:r>
                  <a:rPr lang="en-US" sz="1600" b="1" dirty="0" err="1">
                    <a:solidFill>
                      <a:srgbClr val="156082"/>
                    </a:solidFill>
                    <a:latin typeface="Arial (Body)"/>
                  </a:rPr>
                  <a:t>chính</a:t>
                </a:r>
                <a:endParaRPr lang="en-US" sz="1600" b="1" dirty="0">
                  <a:solidFill>
                    <a:srgbClr val="156082"/>
                  </a:solidFill>
                  <a:latin typeface="Arial (Body)"/>
                </a:endParaRPr>
              </a:p>
            </p:txBody>
          </p:sp>
          <p:sp>
            <p:nvSpPr>
              <p:cNvPr id="56" name="TextBox 55">
                <a:extLst>
                  <a:ext uri="{FF2B5EF4-FFF2-40B4-BE49-F238E27FC236}">
                    <a16:creationId xmlns:a16="http://schemas.microsoft.com/office/drawing/2014/main" id="{410D711F-9A7D-3A92-48BB-ED19E3F555C1}"/>
                  </a:ext>
                </a:extLst>
              </p:cNvPr>
              <p:cNvSpPr txBox="1"/>
              <p:nvPr/>
            </p:nvSpPr>
            <p:spPr>
              <a:xfrm>
                <a:off x="462442" y="2943968"/>
                <a:ext cx="2992540" cy="1600438"/>
              </a:xfrm>
              <a:prstGeom prst="rect">
                <a:avLst/>
              </a:prstGeom>
              <a:noFill/>
            </p:spPr>
            <p:txBody>
              <a:bodyPr wrap="square" lIns="0" rIns="0" rtlCol="0" anchor="t">
                <a:spAutoFit/>
              </a:bodyPr>
              <a:lstStyle/>
              <a:p>
                <a:pPr marL="0" marR="0" lvl="0" indent="0" algn="just" defTabSz="914400" rtl="0" eaLnBrk="0" fontAlgn="base" latinLnBrk="0" hangingPunct="0">
                  <a:lnSpc>
                    <a:spcPct val="100000"/>
                  </a:lnSpc>
                  <a:spcBef>
                    <a:spcPct val="0"/>
                  </a:spcBef>
                  <a:spcAft>
                    <a:spcPct val="0"/>
                  </a:spcAft>
                  <a:buClrTx/>
                  <a:buSzTx/>
                  <a:tabLst/>
                </a:pPr>
                <a:r>
                  <a:rPr lang="en-US" altLang="en-US" sz="1400" dirty="0" err="1">
                    <a:solidFill>
                      <a:srgbClr val="156082"/>
                    </a:solidFill>
                    <a:latin typeface="Arial" panose="020B0604020202020204" pitchFamily="34" charset="0"/>
                  </a:rPr>
                  <a:t>Với</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thế</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mạnh</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của</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ngân</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hàng</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có</a:t>
                </a:r>
                <a:r>
                  <a:rPr lang="en-US" altLang="en-US" sz="1400" dirty="0">
                    <a:solidFill>
                      <a:srgbClr val="156082"/>
                    </a:solidFill>
                    <a:latin typeface="Arial" panose="020B0604020202020204" pitchFamily="34" charset="0"/>
                  </a:rPr>
                  <a:t> VCSH </a:t>
                </a:r>
                <a:r>
                  <a:rPr lang="en-US" altLang="en-US" sz="1400" dirty="0" err="1">
                    <a:solidFill>
                      <a:srgbClr val="156082"/>
                    </a:solidFill>
                    <a:latin typeface="Arial" panose="020B0604020202020204" pitchFamily="34" charset="0"/>
                  </a:rPr>
                  <a:t>lớn</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nhất</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tại</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Việt</a:t>
                </a:r>
                <a:r>
                  <a:rPr lang="en-US" altLang="en-US" sz="1400" dirty="0">
                    <a:solidFill>
                      <a:srgbClr val="156082"/>
                    </a:solidFill>
                    <a:latin typeface="Arial" panose="020B0604020202020204" pitchFamily="34" charset="0"/>
                  </a:rPr>
                  <a:t> Nam, VCB </a:t>
                </a:r>
                <a:r>
                  <a:rPr lang="en-US" altLang="en-US" sz="1400" dirty="0" err="1">
                    <a:solidFill>
                      <a:srgbClr val="156082"/>
                    </a:solidFill>
                    <a:latin typeface="Arial" panose="020B0604020202020204" pitchFamily="34" charset="0"/>
                  </a:rPr>
                  <a:t>có</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tiềm</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lực</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tài</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chính</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hỗ</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trợ</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các</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nghĩa</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vụ</a:t>
                </a:r>
                <a:r>
                  <a:rPr lang="en-US" altLang="en-US" sz="1400" dirty="0">
                    <a:solidFill>
                      <a:srgbClr val="156082"/>
                    </a:solidFill>
                    <a:latin typeface="Arial" panose="020B0604020202020204" pitchFamily="34" charset="0"/>
                  </a:rPr>
                  <a:t> thanh </a:t>
                </a:r>
                <a:r>
                  <a:rPr lang="en-US" altLang="en-US" sz="1400" dirty="0" err="1">
                    <a:solidFill>
                      <a:srgbClr val="156082"/>
                    </a:solidFill>
                    <a:latin typeface="Arial" panose="020B0604020202020204" pitchFamily="34" charset="0"/>
                  </a:rPr>
                  <a:t>toán</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lớn</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trên</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thị</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trường</a:t>
                </a:r>
                <a:r>
                  <a:rPr lang="en-US" altLang="en-US" sz="1400" dirty="0">
                    <a:solidFill>
                      <a:srgbClr val="156082"/>
                    </a:solidFill>
                    <a:latin typeface="Arial" panose="020B0604020202020204" pitchFamily="34" charset="0"/>
                  </a:rPr>
                  <a:t> </a:t>
                </a:r>
                <a:r>
                  <a:rPr lang="en-US" altLang="en-US" sz="1400" dirty="0" err="1">
                    <a:solidFill>
                      <a:srgbClr val="156082"/>
                    </a:solidFill>
                    <a:latin typeface="Arial" panose="020B0604020202020204" pitchFamily="34" charset="0"/>
                  </a:rPr>
                  <a:t>như</a:t>
                </a:r>
                <a:r>
                  <a:rPr lang="en-US" altLang="en-US" sz="1400" dirty="0">
                    <a:solidFill>
                      <a:srgbClr val="156082"/>
                    </a:solidFill>
                    <a:latin typeface="Arial" panose="020B0604020202020204" pitchFamily="34" charset="0"/>
                  </a:rPr>
                  <a:t>:</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đáp</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ứng</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các</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yêu</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cầu</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ký</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quỹ</a:t>
                </a:r>
                <a:r>
                  <a:rPr kumimoji="0" lang="en-US" altLang="en-US" sz="1400" i="0" u="none" strike="noStrike" cap="none" normalizeH="0" baseline="0" dirty="0">
                    <a:ln>
                      <a:noFill/>
                    </a:ln>
                    <a:solidFill>
                      <a:srgbClr val="156082"/>
                    </a:solidFill>
                    <a:effectLst/>
                    <a:latin typeface="Arial" panose="020B0604020202020204" pitchFamily="34" charset="0"/>
                  </a:rPr>
                  <a:t> ban </a:t>
                </a:r>
                <a:r>
                  <a:rPr kumimoji="0" lang="en-US" altLang="en-US" sz="1400" i="0" u="none" strike="noStrike" cap="none" normalizeH="0" baseline="0" dirty="0" err="1">
                    <a:ln>
                      <a:noFill/>
                    </a:ln>
                    <a:solidFill>
                      <a:srgbClr val="156082"/>
                    </a:solidFill>
                    <a:effectLst/>
                    <a:latin typeface="Arial" panose="020B0604020202020204" pitchFamily="34" charset="0"/>
                  </a:rPr>
                  <a:t>đầu</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ký</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quỹ</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duy</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trì</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và</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khả</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năng</a:t>
                </a:r>
                <a:r>
                  <a:rPr kumimoji="0" lang="en-US" altLang="en-US" sz="1400" i="0" u="none" strike="noStrike" cap="none" normalizeH="0" baseline="0" dirty="0">
                    <a:ln>
                      <a:noFill/>
                    </a:ln>
                    <a:solidFill>
                      <a:srgbClr val="156082"/>
                    </a:solidFill>
                    <a:effectLst/>
                    <a:latin typeface="Arial" panose="020B0604020202020204" pitchFamily="34" charset="0"/>
                  </a:rPr>
                  <a:t> thanh </a:t>
                </a:r>
                <a:r>
                  <a:rPr kumimoji="0" lang="en-US" altLang="en-US" sz="1400" i="0" u="none" strike="noStrike" cap="none" normalizeH="0" baseline="0" dirty="0" err="1">
                    <a:ln>
                      <a:noFill/>
                    </a:ln>
                    <a:solidFill>
                      <a:srgbClr val="156082"/>
                    </a:solidFill>
                    <a:effectLst/>
                    <a:latin typeface="Arial" panose="020B0604020202020204" pitchFamily="34" charset="0"/>
                  </a:rPr>
                  <a:t>toán</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khi</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có</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biến</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động</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thị</a:t>
                </a:r>
                <a:r>
                  <a:rPr kumimoji="0" lang="en-US" altLang="en-US" sz="1400" i="0" u="none" strike="noStrike" cap="none" normalizeH="0" baseline="0" dirty="0">
                    <a:ln>
                      <a:noFill/>
                    </a:ln>
                    <a:solidFill>
                      <a:srgbClr val="156082"/>
                    </a:solidFill>
                    <a:effectLst/>
                    <a:latin typeface="Arial" panose="020B0604020202020204" pitchFamily="34" charset="0"/>
                  </a:rPr>
                  <a:t> </a:t>
                </a:r>
                <a:r>
                  <a:rPr kumimoji="0" lang="en-US" altLang="en-US" sz="1400" i="0" u="none" strike="noStrike" cap="none" normalizeH="0" baseline="0" dirty="0" err="1">
                    <a:ln>
                      <a:noFill/>
                    </a:ln>
                    <a:solidFill>
                      <a:srgbClr val="156082"/>
                    </a:solidFill>
                    <a:effectLst/>
                    <a:latin typeface="Arial" panose="020B0604020202020204" pitchFamily="34" charset="0"/>
                  </a:rPr>
                  <a:t>trường</a:t>
                </a:r>
                <a:r>
                  <a:rPr kumimoji="0" lang="en-US" altLang="en-US" sz="1400" i="0" u="none" strike="noStrike" cap="none" normalizeH="0" baseline="0" dirty="0">
                    <a:ln>
                      <a:noFill/>
                    </a:ln>
                    <a:solidFill>
                      <a:srgbClr val="156082"/>
                    </a:solidFill>
                    <a:effectLst/>
                    <a:latin typeface="Arial" panose="020B0604020202020204" pitchFamily="34" charset="0"/>
                  </a:rPr>
                  <a:t>…</a:t>
                </a:r>
              </a:p>
            </p:txBody>
          </p:sp>
        </p:grpSp>
      </p:grpSp>
      <p:sp>
        <p:nvSpPr>
          <p:cNvPr id="61" name="TextBox 60">
            <a:extLst>
              <a:ext uri="{FF2B5EF4-FFF2-40B4-BE49-F238E27FC236}">
                <a16:creationId xmlns:a16="http://schemas.microsoft.com/office/drawing/2014/main" id="{CB581D64-7165-0392-C76C-692C25B4A245}"/>
              </a:ext>
            </a:extLst>
          </p:cNvPr>
          <p:cNvSpPr txBox="1"/>
          <p:nvPr/>
        </p:nvSpPr>
        <p:spPr>
          <a:xfrm>
            <a:off x="345664" y="3931150"/>
            <a:ext cx="3400655" cy="338554"/>
          </a:xfrm>
          <a:prstGeom prst="rect">
            <a:avLst/>
          </a:prstGeom>
          <a:noFill/>
        </p:spPr>
        <p:txBody>
          <a:bodyPr wrap="square" lIns="0" rIns="0" rtlCol="0" anchor="b">
            <a:spAutoFit/>
          </a:bodyPr>
          <a:lstStyle/>
          <a:p>
            <a:pPr algn="r"/>
            <a:r>
              <a:rPr lang="en-US" sz="1600" b="1" dirty="0">
                <a:solidFill>
                  <a:srgbClr val="4EA72E"/>
                </a:solidFill>
                <a:latin typeface="Arial (Body)"/>
              </a:rPr>
              <a:t>02. </a:t>
            </a:r>
            <a:r>
              <a:rPr lang="en-US" sz="1600" b="1" dirty="0" err="1">
                <a:solidFill>
                  <a:srgbClr val="4EA72E"/>
                </a:solidFill>
                <a:latin typeface="Arial (Body)"/>
              </a:rPr>
              <a:t>Hệ</a:t>
            </a:r>
            <a:r>
              <a:rPr lang="en-US" sz="1600" b="1" dirty="0">
                <a:solidFill>
                  <a:srgbClr val="4EA72E"/>
                </a:solidFill>
                <a:latin typeface="Arial (Body)"/>
              </a:rPr>
              <a:t> </a:t>
            </a:r>
            <a:r>
              <a:rPr lang="en-US" sz="1600" b="1" dirty="0" err="1">
                <a:solidFill>
                  <a:srgbClr val="4EA72E"/>
                </a:solidFill>
                <a:latin typeface="Arial (Body)"/>
              </a:rPr>
              <a:t>thống</a:t>
            </a:r>
            <a:r>
              <a:rPr lang="en-US" sz="1600" b="1" dirty="0">
                <a:solidFill>
                  <a:srgbClr val="4EA72E"/>
                </a:solidFill>
                <a:latin typeface="Arial (Body)"/>
              </a:rPr>
              <a:t> CNTT</a:t>
            </a:r>
          </a:p>
        </p:txBody>
      </p:sp>
      <p:sp>
        <p:nvSpPr>
          <p:cNvPr id="62" name="TextBox 61">
            <a:extLst>
              <a:ext uri="{FF2B5EF4-FFF2-40B4-BE49-F238E27FC236}">
                <a16:creationId xmlns:a16="http://schemas.microsoft.com/office/drawing/2014/main" id="{DBB7A76C-03DB-9CF4-23EC-01A962D66831}"/>
              </a:ext>
            </a:extLst>
          </p:cNvPr>
          <p:cNvSpPr txBox="1"/>
          <p:nvPr/>
        </p:nvSpPr>
        <p:spPr>
          <a:xfrm>
            <a:off x="609600" y="4322881"/>
            <a:ext cx="3144940" cy="1169551"/>
          </a:xfrm>
          <a:prstGeom prst="rect">
            <a:avLst/>
          </a:prstGeom>
          <a:noFill/>
        </p:spPr>
        <p:txBody>
          <a:bodyPr wrap="square" lIns="0" rIns="0" rtlCol="0" anchor="t">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1400" i="0" u="none" strike="noStrike" cap="none" normalizeH="0" baseline="0" dirty="0">
                <a:ln>
                  <a:noFill/>
                </a:ln>
                <a:solidFill>
                  <a:srgbClr val="4EA72E"/>
                </a:solidFill>
                <a:effectLst/>
                <a:latin typeface="Arial" panose="020B0604020202020204" pitchFamily="34" charset="0"/>
              </a:rPr>
              <a:t>VCB </a:t>
            </a:r>
            <a:r>
              <a:rPr kumimoji="0" lang="en-US" altLang="en-US" sz="1400" i="0" u="none" strike="noStrike" cap="none" normalizeH="0" baseline="0" dirty="0" err="1">
                <a:ln>
                  <a:noFill/>
                </a:ln>
                <a:solidFill>
                  <a:srgbClr val="4EA72E"/>
                </a:solidFill>
                <a:effectLst/>
                <a:latin typeface="Arial" panose="020B0604020202020204" pitchFamily="34" charset="0"/>
              </a:rPr>
              <a:t>có</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hệ</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thống</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hạ</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tầng</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công</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nghệ</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tiên</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tiến</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có</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thể</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kết</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nối</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hiệu</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quả</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với</a:t>
            </a:r>
            <a:r>
              <a:rPr kumimoji="0" lang="en-US" altLang="en-US" sz="1400" i="0" u="none" strike="noStrike" cap="none" normalizeH="0" baseline="0" dirty="0">
                <a:ln>
                  <a:noFill/>
                </a:ln>
                <a:solidFill>
                  <a:srgbClr val="4EA72E"/>
                </a:solidFill>
                <a:effectLst/>
                <a:latin typeface="Arial" panose="020B0604020202020204" pitchFamily="34" charset="0"/>
              </a:rPr>
              <a:t> CCP, </a:t>
            </a:r>
            <a:r>
              <a:rPr kumimoji="0" lang="en-US" altLang="en-US" sz="1400" i="0" u="none" strike="noStrike" cap="none" normalizeH="0" baseline="0" dirty="0" err="1">
                <a:ln>
                  <a:noFill/>
                </a:ln>
                <a:solidFill>
                  <a:srgbClr val="4EA72E"/>
                </a:solidFill>
                <a:effectLst/>
                <a:latin typeface="Arial" panose="020B0604020202020204" pitchFamily="34" charset="0"/>
              </a:rPr>
              <a:t>đảm</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bảo</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xử</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lý</a:t>
            </a:r>
            <a:r>
              <a:rPr kumimoji="0" lang="en-US" altLang="en-US" sz="1400" i="0" u="none" strike="noStrike" cap="none" normalizeH="0" baseline="0" dirty="0">
                <a:ln>
                  <a:noFill/>
                </a:ln>
                <a:solidFill>
                  <a:srgbClr val="4EA72E"/>
                </a:solidFill>
                <a:effectLst/>
                <a:latin typeface="Arial" panose="020B0604020202020204" pitchFamily="34" charset="0"/>
              </a:rPr>
              <a:t> giao </a:t>
            </a:r>
            <a:r>
              <a:rPr kumimoji="0" lang="en-US" altLang="en-US" sz="1400" i="0" u="none" strike="noStrike" cap="none" normalizeH="0" baseline="0" dirty="0" err="1">
                <a:ln>
                  <a:noFill/>
                </a:ln>
                <a:solidFill>
                  <a:srgbClr val="4EA72E"/>
                </a:solidFill>
                <a:effectLst/>
                <a:latin typeface="Arial" panose="020B0604020202020204" pitchFamily="34" charset="0"/>
              </a:rPr>
              <a:t>dịch</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nhanh</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chóng</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bảo</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mật</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và</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có</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khả</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năng</a:t>
            </a:r>
            <a:r>
              <a:rPr kumimoji="0" lang="en-US" altLang="en-US" sz="1400" i="0" u="none" strike="noStrike" cap="none" normalizeH="0" baseline="0" dirty="0">
                <a:ln>
                  <a:noFill/>
                </a:ln>
                <a:solidFill>
                  <a:srgbClr val="4EA72E"/>
                </a:solidFill>
                <a:effectLst/>
                <a:latin typeface="Arial" panose="020B0604020202020204" pitchFamily="34" charset="0"/>
              </a:rPr>
              <a:t> báo </a:t>
            </a:r>
            <a:r>
              <a:rPr kumimoji="0" lang="en-US" altLang="en-US" sz="1400" i="0" u="none" strike="noStrike" cap="none" normalizeH="0" baseline="0" dirty="0" err="1">
                <a:ln>
                  <a:noFill/>
                </a:ln>
                <a:solidFill>
                  <a:srgbClr val="4EA72E"/>
                </a:solidFill>
                <a:effectLst/>
                <a:latin typeface="Arial" panose="020B0604020202020204" pitchFamily="34" charset="0"/>
              </a:rPr>
              <a:t>cáo</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theo</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yêu</a:t>
            </a:r>
            <a:r>
              <a:rPr kumimoji="0" lang="en-US" altLang="en-US" sz="1400" i="0" u="none" strike="noStrike" cap="none" normalizeH="0" baseline="0" dirty="0">
                <a:ln>
                  <a:noFill/>
                </a:ln>
                <a:solidFill>
                  <a:srgbClr val="4EA72E"/>
                </a:solidFill>
                <a:effectLst/>
                <a:latin typeface="Arial" panose="020B0604020202020204" pitchFamily="34" charset="0"/>
              </a:rPr>
              <a:t> </a:t>
            </a:r>
            <a:r>
              <a:rPr kumimoji="0" lang="en-US" altLang="en-US" sz="1400" i="0" u="none" strike="noStrike" cap="none" normalizeH="0" baseline="0" dirty="0" err="1">
                <a:ln>
                  <a:noFill/>
                </a:ln>
                <a:solidFill>
                  <a:srgbClr val="4EA72E"/>
                </a:solidFill>
                <a:effectLst/>
                <a:latin typeface="Arial" panose="020B0604020202020204" pitchFamily="34" charset="0"/>
              </a:rPr>
              <a:t>cầu</a:t>
            </a:r>
            <a:r>
              <a:rPr kumimoji="0" lang="en-US" altLang="en-US" sz="1400" i="0" u="none" strike="noStrike" cap="none" normalizeH="0" baseline="0" dirty="0">
                <a:ln>
                  <a:noFill/>
                </a:ln>
                <a:solidFill>
                  <a:srgbClr val="4EA72E"/>
                </a:solidFill>
                <a:effectLst/>
                <a:latin typeface="Arial" panose="020B0604020202020204" pitchFamily="34" charset="0"/>
              </a:rPr>
              <a:t>.</a:t>
            </a:r>
          </a:p>
        </p:txBody>
      </p:sp>
      <p:sp>
        <p:nvSpPr>
          <p:cNvPr id="63" name="TextBox 62">
            <a:extLst>
              <a:ext uri="{FF2B5EF4-FFF2-40B4-BE49-F238E27FC236}">
                <a16:creationId xmlns:a16="http://schemas.microsoft.com/office/drawing/2014/main" id="{0E83F748-C881-5C34-BF6D-9EE85E6A66FE}"/>
              </a:ext>
            </a:extLst>
          </p:cNvPr>
          <p:cNvSpPr txBox="1"/>
          <p:nvPr/>
        </p:nvSpPr>
        <p:spPr>
          <a:xfrm>
            <a:off x="8751670" y="909373"/>
            <a:ext cx="3400655" cy="338554"/>
          </a:xfrm>
          <a:prstGeom prst="rect">
            <a:avLst/>
          </a:prstGeom>
          <a:noFill/>
        </p:spPr>
        <p:txBody>
          <a:bodyPr wrap="square" lIns="0" rIns="0" rtlCol="0" anchor="b">
            <a:spAutoFit/>
          </a:bodyPr>
          <a:lstStyle/>
          <a:p>
            <a:r>
              <a:rPr lang="en-US" sz="1600" b="1" dirty="0">
                <a:solidFill>
                  <a:srgbClr val="E97132"/>
                </a:solidFill>
                <a:latin typeface="Arial (Body)"/>
              </a:rPr>
              <a:t>03. </a:t>
            </a:r>
            <a:r>
              <a:rPr lang="en-US" sz="1600" b="1" dirty="0" err="1">
                <a:solidFill>
                  <a:srgbClr val="E97132"/>
                </a:solidFill>
                <a:latin typeface="Arial (Body)"/>
              </a:rPr>
              <a:t>Quản</a:t>
            </a:r>
            <a:r>
              <a:rPr lang="en-US" sz="1600" b="1" dirty="0">
                <a:solidFill>
                  <a:srgbClr val="E97132"/>
                </a:solidFill>
                <a:latin typeface="Arial (Body)"/>
              </a:rPr>
              <a:t> </a:t>
            </a:r>
            <a:r>
              <a:rPr lang="en-US" sz="1600" b="1" dirty="0" err="1">
                <a:solidFill>
                  <a:srgbClr val="E97132"/>
                </a:solidFill>
                <a:latin typeface="Arial (Body)"/>
              </a:rPr>
              <a:t>trị</a:t>
            </a:r>
            <a:r>
              <a:rPr lang="en-US" sz="1600" b="1" dirty="0">
                <a:solidFill>
                  <a:srgbClr val="E97132"/>
                </a:solidFill>
                <a:latin typeface="Arial (Body)"/>
              </a:rPr>
              <a:t> </a:t>
            </a:r>
            <a:r>
              <a:rPr lang="en-US" sz="1600" b="1" dirty="0" err="1">
                <a:solidFill>
                  <a:srgbClr val="E97132"/>
                </a:solidFill>
                <a:latin typeface="Arial (Body)"/>
              </a:rPr>
              <a:t>rủi</a:t>
            </a:r>
            <a:r>
              <a:rPr lang="en-US" sz="1600" b="1" dirty="0">
                <a:solidFill>
                  <a:srgbClr val="E97132"/>
                </a:solidFill>
                <a:latin typeface="Arial (Body)"/>
              </a:rPr>
              <a:t> </a:t>
            </a:r>
            <a:r>
              <a:rPr lang="en-US" sz="1600" b="1" dirty="0" err="1">
                <a:solidFill>
                  <a:srgbClr val="E97132"/>
                </a:solidFill>
                <a:latin typeface="Arial (Body)"/>
              </a:rPr>
              <a:t>ro</a:t>
            </a:r>
            <a:endParaRPr lang="en-US" sz="1600" b="1" dirty="0">
              <a:solidFill>
                <a:srgbClr val="E97132"/>
              </a:solidFill>
              <a:latin typeface="Arial (Body)"/>
            </a:endParaRPr>
          </a:p>
        </p:txBody>
      </p:sp>
      <p:sp>
        <p:nvSpPr>
          <p:cNvPr id="192" name="TextBox 191">
            <a:extLst>
              <a:ext uri="{FF2B5EF4-FFF2-40B4-BE49-F238E27FC236}">
                <a16:creationId xmlns:a16="http://schemas.microsoft.com/office/drawing/2014/main" id="{AF6B2728-09DC-086A-167E-5EE05F76D10F}"/>
              </a:ext>
            </a:extLst>
          </p:cNvPr>
          <p:cNvSpPr txBox="1"/>
          <p:nvPr/>
        </p:nvSpPr>
        <p:spPr>
          <a:xfrm>
            <a:off x="8757827" y="1300543"/>
            <a:ext cx="3014577" cy="1384995"/>
          </a:xfrm>
          <a:prstGeom prst="rect">
            <a:avLst/>
          </a:prstGeom>
          <a:noFill/>
        </p:spPr>
        <p:txBody>
          <a:bodyPr wrap="square" lIns="0" rIns="0" rtlCol="0" anchor="t">
            <a:spAutoFit/>
          </a:bodyPr>
          <a:lstStyle/>
          <a:p>
            <a:pPr marL="0" marR="0" lvl="0" indent="0" algn="just" defTabSz="914400" rtl="0" eaLnBrk="0" fontAlgn="base" latinLnBrk="0" hangingPunct="0">
              <a:lnSpc>
                <a:spcPct val="100000"/>
              </a:lnSpc>
              <a:spcBef>
                <a:spcPct val="0"/>
              </a:spcBef>
              <a:spcAft>
                <a:spcPct val="0"/>
              </a:spcAft>
              <a:buClrTx/>
              <a:buSzTx/>
              <a:tabLst/>
            </a:pPr>
            <a:r>
              <a:rPr lang="en-US" altLang="en-US" sz="1400" dirty="0">
                <a:solidFill>
                  <a:srgbClr val="E97132"/>
                </a:solidFill>
                <a:latin typeface="Arial" panose="020B0604020202020204" pitchFamily="34" charset="0"/>
              </a:rPr>
              <a:t>VCB </a:t>
            </a:r>
            <a:r>
              <a:rPr lang="en-US" altLang="en-US" sz="1400" dirty="0" err="1">
                <a:solidFill>
                  <a:srgbClr val="E97132"/>
                </a:solidFill>
                <a:latin typeface="Arial" panose="020B0604020202020204" pitchFamily="34" charset="0"/>
              </a:rPr>
              <a:t>đã</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và</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đang</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xây</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dựng</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hệ</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thống</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quản</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lý</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rủi</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ro</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tiên</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tiến</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Phát</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triển</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quy</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trình</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quản</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lý</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rủi</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ro</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đối</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tác</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và</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rủi</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ro</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thanh</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khoản</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đảm</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bảo</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giám</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sát</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liên</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tục</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và</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đánh</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giá</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rủi</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ro</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nhanh</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chóng</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cho</a:t>
            </a:r>
            <a:r>
              <a:rPr lang="en-US" altLang="en-US" sz="1400" dirty="0">
                <a:solidFill>
                  <a:srgbClr val="E97132"/>
                </a:solidFill>
                <a:latin typeface="Arial" panose="020B0604020202020204" pitchFamily="34" charset="0"/>
              </a:rPr>
              <a:t> </a:t>
            </a:r>
            <a:r>
              <a:rPr lang="en-US" altLang="en-US" sz="1400" dirty="0" err="1">
                <a:solidFill>
                  <a:srgbClr val="E97132"/>
                </a:solidFill>
                <a:latin typeface="Arial" panose="020B0604020202020204" pitchFamily="34" charset="0"/>
              </a:rPr>
              <a:t>các</a:t>
            </a:r>
            <a:r>
              <a:rPr lang="en-US" altLang="en-US" sz="1400" dirty="0">
                <a:solidFill>
                  <a:srgbClr val="E97132"/>
                </a:solidFill>
                <a:latin typeface="Arial" panose="020B0604020202020204" pitchFamily="34" charset="0"/>
              </a:rPr>
              <a:t> giao </a:t>
            </a:r>
            <a:r>
              <a:rPr lang="en-US" altLang="en-US" sz="1400" dirty="0" err="1">
                <a:solidFill>
                  <a:srgbClr val="E97132"/>
                </a:solidFill>
                <a:latin typeface="Arial" panose="020B0604020202020204" pitchFamily="34" charset="0"/>
              </a:rPr>
              <a:t>dịch</a:t>
            </a:r>
            <a:r>
              <a:rPr lang="en-US" altLang="en-US" sz="1400" dirty="0">
                <a:solidFill>
                  <a:srgbClr val="E97132"/>
                </a:solidFill>
                <a:latin typeface="Arial" panose="020B0604020202020204" pitchFamily="34" charset="0"/>
              </a:rPr>
              <a:t>.</a:t>
            </a:r>
          </a:p>
        </p:txBody>
      </p:sp>
      <p:sp>
        <p:nvSpPr>
          <p:cNvPr id="193" name="TextBox 192">
            <a:extLst>
              <a:ext uri="{FF2B5EF4-FFF2-40B4-BE49-F238E27FC236}">
                <a16:creationId xmlns:a16="http://schemas.microsoft.com/office/drawing/2014/main" id="{81319682-BA8C-91DE-E0A0-341552D53B67}"/>
              </a:ext>
            </a:extLst>
          </p:cNvPr>
          <p:cNvSpPr txBox="1"/>
          <p:nvPr/>
        </p:nvSpPr>
        <p:spPr>
          <a:xfrm>
            <a:off x="8807227" y="2910280"/>
            <a:ext cx="3400655" cy="338554"/>
          </a:xfrm>
          <a:prstGeom prst="rect">
            <a:avLst/>
          </a:prstGeom>
          <a:noFill/>
        </p:spPr>
        <p:txBody>
          <a:bodyPr wrap="square" lIns="0" rIns="0" rtlCol="0" anchor="b">
            <a:spAutoFit/>
          </a:bodyPr>
          <a:lstStyle/>
          <a:p>
            <a:r>
              <a:rPr lang="en-US" sz="1600" b="1" dirty="0">
                <a:solidFill>
                  <a:srgbClr val="0F9ED5"/>
                </a:solidFill>
                <a:latin typeface="Arial (Body)"/>
              </a:rPr>
              <a:t>04. Quy </a:t>
            </a:r>
            <a:r>
              <a:rPr lang="en-US" sz="1600" b="1" dirty="0" err="1">
                <a:solidFill>
                  <a:srgbClr val="0F9ED5"/>
                </a:solidFill>
                <a:latin typeface="Arial (Body)"/>
              </a:rPr>
              <a:t>trình</a:t>
            </a:r>
            <a:r>
              <a:rPr lang="en-US" sz="1600" b="1" dirty="0">
                <a:solidFill>
                  <a:srgbClr val="0F9ED5"/>
                </a:solidFill>
                <a:latin typeface="Arial (Body)"/>
              </a:rPr>
              <a:t> </a:t>
            </a:r>
            <a:r>
              <a:rPr lang="en-US" sz="1600" b="1" dirty="0" err="1">
                <a:solidFill>
                  <a:srgbClr val="0F9ED5"/>
                </a:solidFill>
                <a:latin typeface="Arial (Body)"/>
              </a:rPr>
              <a:t>nội</a:t>
            </a:r>
            <a:r>
              <a:rPr lang="en-US" sz="1600" b="1" dirty="0">
                <a:solidFill>
                  <a:srgbClr val="0F9ED5"/>
                </a:solidFill>
                <a:latin typeface="Arial (Body)"/>
              </a:rPr>
              <a:t> </a:t>
            </a:r>
            <a:r>
              <a:rPr lang="en-US" sz="1600" b="1" dirty="0" err="1">
                <a:solidFill>
                  <a:srgbClr val="0F9ED5"/>
                </a:solidFill>
                <a:latin typeface="Arial (Body)"/>
              </a:rPr>
              <a:t>bộ</a:t>
            </a:r>
            <a:endParaRPr lang="en-US" sz="1600" b="1" dirty="0">
              <a:solidFill>
                <a:srgbClr val="0F9ED5"/>
              </a:solidFill>
              <a:latin typeface="Arial (Body)"/>
            </a:endParaRPr>
          </a:p>
        </p:txBody>
      </p:sp>
      <p:sp>
        <p:nvSpPr>
          <p:cNvPr id="194" name="TextBox 193">
            <a:extLst>
              <a:ext uri="{FF2B5EF4-FFF2-40B4-BE49-F238E27FC236}">
                <a16:creationId xmlns:a16="http://schemas.microsoft.com/office/drawing/2014/main" id="{F65F1223-BFBB-3742-41C7-B544461EEE4B}"/>
              </a:ext>
            </a:extLst>
          </p:cNvPr>
          <p:cNvSpPr txBox="1"/>
          <p:nvPr/>
        </p:nvSpPr>
        <p:spPr>
          <a:xfrm>
            <a:off x="8809906" y="3320247"/>
            <a:ext cx="3114898" cy="1169551"/>
          </a:xfrm>
          <a:prstGeom prst="rect">
            <a:avLst/>
          </a:prstGeom>
          <a:noFill/>
        </p:spPr>
        <p:txBody>
          <a:bodyPr wrap="square" lIns="0" rIns="0" rtlCol="0" anchor="t">
            <a:spAutoFit/>
          </a:bodyPr>
          <a:lstStyle/>
          <a:p>
            <a:pPr marL="0" marR="0" lvl="0" indent="0" algn="just" defTabSz="914400" rtl="0" eaLnBrk="0" fontAlgn="base" latinLnBrk="0" hangingPunct="0">
              <a:lnSpc>
                <a:spcPct val="100000"/>
              </a:lnSpc>
              <a:spcBef>
                <a:spcPct val="0"/>
              </a:spcBef>
              <a:spcAft>
                <a:spcPct val="0"/>
              </a:spcAft>
              <a:buClrTx/>
              <a:buSzTx/>
              <a:tabLst/>
            </a:pPr>
            <a:r>
              <a:rPr lang="en-US" altLang="en-US" sz="1400" dirty="0">
                <a:solidFill>
                  <a:srgbClr val="0F9ED5"/>
                </a:solidFill>
                <a:latin typeface="Arial" panose="020B0604020202020204" pitchFamily="34" charset="0"/>
              </a:rPr>
              <a:t>VCB cam </a:t>
            </a:r>
            <a:r>
              <a:rPr lang="en-US" altLang="en-US" sz="1400" dirty="0" err="1">
                <a:solidFill>
                  <a:srgbClr val="0F9ED5"/>
                </a:solidFill>
                <a:latin typeface="Arial" panose="020B0604020202020204" pitchFamily="34" charset="0"/>
              </a:rPr>
              <a:t>kết</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điều</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chỉnh</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quy</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trình</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nội</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bộ</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và</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tuân</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thủ</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các</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quy</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định</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về</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ký</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quỹ</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xử</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lý</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rủi</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ro</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và</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các</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tiêu</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chuẩn</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giám</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sát</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của</a:t>
            </a:r>
            <a:r>
              <a:rPr lang="en-US" altLang="en-US" sz="1400" dirty="0">
                <a:solidFill>
                  <a:srgbClr val="0F9ED5"/>
                </a:solidFill>
                <a:latin typeface="Arial" panose="020B0604020202020204" pitchFamily="34" charset="0"/>
              </a:rPr>
              <a:t> CCP, </a:t>
            </a:r>
            <a:r>
              <a:rPr lang="en-US" altLang="en-US" sz="1400" dirty="0" err="1">
                <a:solidFill>
                  <a:srgbClr val="0F9ED5"/>
                </a:solidFill>
                <a:latin typeface="Arial" panose="020B0604020202020204" pitchFamily="34" charset="0"/>
              </a:rPr>
              <a:t>phù</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hợp</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với</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các</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tiêu</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chuẩn</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quốc</a:t>
            </a:r>
            <a:r>
              <a:rPr lang="en-US" altLang="en-US" sz="1400" dirty="0">
                <a:solidFill>
                  <a:srgbClr val="0F9ED5"/>
                </a:solidFill>
                <a:latin typeface="Arial" panose="020B0604020202020204" pitchFamily="34" charset="0"/>
              </a:rPr>
              <a:t> </a:t>
            </a:r>
            <a:r>
              <a:rPr lang="en-US" altLang="en-US" sz="1400" dirty="0" err="1">
                <a:solidFill>
                  <a:srgbClr val="0F9ED5"/>
                </a:solidFill>
                <a:latin typeface="Arial" panose="020B0604020202020204" pitchFamily="34" charset="0"/>
              </a:rPr>
              <a:t>tế</a:t>
            </a:r>
            <a:r>
              <a:rPr lang="en-US" altLang="en-US" sz="1400" dirty="0">
                <a:solidFill>
                  <a:srgbClr val="0F9ED5"/>
                </a:solidFill>
                <a:latin typeface="Arial" panose="020B0604020202020204" pitchFamily="34" charset="0"/>
              </a:rPr>
              <a:t>.</a:t>
            </a:r>
          </a:p>
        </p:txBody>
      </p:sp>
      <p:sp>
        <p:nvSpPr>
          <p:cNvPr id="207" name="TextBox 206">
            <a:extLst>
              <a:ext uri="{FF2B5EF4-FFF2-40B4-BE49-F238E27FC236}">
                <a16:creationId xmlns:a16="http://schemas.microsoft.com/office/drawing/2014/main" id="{1DFB0A59-17B7-8B98-FE4E-260316A11CBD}"/>
              </a:ext>
            </a:extLst>
          </p:cNvPr>
          <p:cNvSpPr txBox="1"/>
          <p:nvPr/>
        </p:nvSpPr>
        <p:spPr>
          <a:xfrm>
            <a:off x="8809906" y="4742106"/>
            <a:ext cx="3058550" cy="584775"/>
          </a:xfrm>
          <a:prstGeom prst="rect">
            <a:avLst/>
          </a:prstGeom>
          <a:noFill/>
        </p:spPr>
        <p:txBody>
          <a:bodyPr wrap="square" lIns="0" rIns="0" rtlCol="0" anchor="b">
            <a:spAutoFit/>
          </a:bodyPr>
          <a:lstStyle/>
          <a:p>
            <a:r>
              <a:rPr lang="en-US" sz="1600" b="1" dirty="0">
                <a:solidFill>
                  <a:srgbClr val="7F7F7F"/>
                </a:solidFill>
                <a:latin typeface="Arial (Body)"/>
              </a:rPr>
              <a:t>05. Quy </a:t>
            </a:r>
            <a:r>
              <a:rPr lang="en-US" sz="1600" b="1" dirty="0" err="1">
                <a:solidFill>
                  <a:srgbClr val="7F7F7F"/>
                </a:solidFill>
                <a:latin typeface="Arial (Body)"/>
              </a:rPr>
              <a:t>trình</a:t>
            </a:r>
            <a:r>
              <a:rPr lang="en-US" sz="1600" b="1" dirty="0">
                <a:solidFill>
                  <a:srgbClr val="7F7F7F"/>
                </a:solidFill>
                <a:latin typeface="Arial (Body)"/>
              </a:rPr>
              <a:t> </a:t>
            </a:r>
            <a:r>
              <a:rPr lang="en-US" sz="1600" b="1" dirty="0" err="1">
                <a:solidFill>
                  <a:srgbClr val="7F7F7F"/>
                </a:solidFill>
                <a:latin typeface="Arial (Body)"/>
              </a:rPr>
              <a:t>dự</a:t>
            </a:r>
            <a:r>
              <a:rPr lang="en-US" sz="1600" b="1" dirty="0">
                <a:solidFill>
                  <a:srgbClr val="7F7F7F"/>
                </a:solidFill>
                <a:latin typeface="Arial (Body)"/>
              </a:rPr>
              <a:t> </a:t>
            </a:r>
            <a:r>
              <a:rPr lang="en-US" sz="1600" b="1" dirty="0" err="1">
                <a:solidFill>
                  <a:srgbClr val="7F7F7F"/>
                </a:solidFill>
                <a:latin typeface="Arial (Body)"/>
              </a:rPr>
              <a:t>phòng</a:t>
            </a:r>
            <a:r>
              <a:rPr lang="en-US" sz="1600" b="1" dirty="0">
                <a:solidFill>
                  <a:srgbClr val="7F7F7F"/>
                </a:solidFill>
                <a:latin typeface="Arial (Body)"/>
              </a:rPr>
              <a:t> </a:t>
            </a:r>
            <a:r>
              <a:rPr lang="en-US" sz="1600" b="1" dirty="0" err="1">
                <a:solidFill>
                  <a:srgbClr val="7F7F7F"/>
                </a:solidFill>
                <a:latin typeface="Arial (Body)"/>
              </a:rPr>
              <a:t>xử</a:t>
            </a:r>
            <a:r>
              <a:rPr lang="en-US" sz="1600" b="1" dirty="0">
                <a:solidFill>
                  <a:srgbClr val="7F7F7F"/>
                </a:solidFill>
                <a:latin typeface="Arial (Body)"/>
              </a:rPr>
              <a:t> </a:t>
            </a:r>
            <a:r>
              <a:rPr lang="en-US" sz="1600" b="1" dirty="0" err="1">
                <a:solidFill>
                  <a:srgbClr val="7F7F7F"/>
                </a:solidFill>
                <a:latin typeface="Arial (Body)"/>
              </a:rPr>
              <a:t>lý</a:t>
            </a:r>
            <a:r>
              <a:rPr lang="en-US" sz="1600" b="1" dirty="0">
                <a:solidFill>
                  <a:srgbClr val="7F7F7F"/>
                </a:solidFill>
                <a:latin typeface="Arial (Body)"/>
              </a:rPr>
              <a:t> </a:t>
            </a:r>
            <a:r>
              <a:rPr lang="en-US" sz="1600" b="1" dirty="0" err="1">
                <a:solidFill>
                  <a:srgbClr val="7F7F7F"/>
                </a:solidFill>
                <a:latin typeface="Arial (Body)"/>
              </a:rPr>
              <a:t>khủng</a:t>
            </a:r>
            <a:r>
              <a:rPr lang="en-US" sz="1600" b="1" dirty="0">
                <a:solidFill>
                  <a:srgbClr val="7F7F7F"/>
                </a:solidFill>
                <a:latin typeface="Arial (Body)"/>
              </a:rPr>
              <a:t> </a:t>
            </a:r>
            <a:r>
              <a:rPr lang="en-US" sz="1600" b="1" dirty="0" err="1">
                <a:solidFill>
                  <a:srgbClr val="7F7F7F"/>
                </a:solidFill>
                <a:latin typeface="Arial (Body)"/>
              </a:rPr>
              <a:t>hoảng</a:t>
            </a:r>
            <a:endParaRPr lang="en-US" sz="1600" b="1" dirty="0">
              <a:solidFill>
                <a:srgbClr val="7F7F7F"/>
              </a:solidFill>
              <a:latin typeface="Arial (Body)"/>
            </a:endParaRPr>
          </a:p>
        </p:txBody>
      </p:sp>
      <p:sp>
        <p:nvSpPr>
          <p:cNvPr id="208" name="TextBox 207">
            <a:extLst>
              <a:ext uri="{FF2B5EF4-FFF2-40B4-BE49-F238E27FC236}">
                <a16:creationId xmlns:a16="http://schemas.microsoft.com/office/drawing/2014/main" id="{8D7058E6-110F-FD95-9722-EC10FD88C85C}"/>
              </a:ext>
            </a:extLst>
          </p:cNvPr>
          <p:cNvSpPr txBox="1"/>
          <p:nvPr/>
        </p:nvSpPr>
        <p:spPr>
          <a:xfrm>
            <a:off x="8809906" y="5380058"/>
            <a:ext cx="3066771" cy="1169551"/>
          </a:xfrm>
          <a:prstGeom prst="rect">
            <a:avLst/>
          </a:prstGeom>
          <a:noFill/>
        </p:spPr>
        <p:txBody>
          <a:bodyPr wrap="square" lIns="0" rIns="0" rtlCol="0" anchor="t">
            <a:spAutoFit/>
          </a:bodyPr>
          <a:lstStyle/>
          <a:p>
            <a:pPr marL="0" marR="0" lvl="0" indent="0" algn="just" defTabSz="914400" rtl="0" eaLnBrk="0" fontAlgn="base" latinLnBrk="0" hangingPunct="0">
              <a:lnSpc>
                <a:spcPct val="100000"/>
              </a:lnSpc>
              <a:spcBef>
                <a:spcPct val="0"/>
              </a:spcBef>
              <a:spcAft>
                <a:spcPct val="0"/>
              </a:spcAft>
              <a:buClrTx/>
              <a:buSzTx/>
              <a:tabLst/>
            </a:pPr>
            <a:r>
              <a:rPr lang="vi-VN" altLang="en-US" sz="1400" dirty="0">
                <a:solidFill>
                  <a:srgbClr val="7F7F7F"/>
                </a:solidFill>
                <a:latin typeface="Arial" panose="020B0604020202020204" pitchFamily="34" charset="0"/>
              </a:rPr>
              <a:t>VCB đồng thời phát triển quy trình dự phòng và xử lý khủng hoảng: trong trường hợp có sự cố hoặc biến động lớn trên thị trường, nhằm duy trì sự ổn định và khả năng thanh toán.</a:t>
            </a:r>
          </a:p>
        </p:txBody>
      </p:sp>
    </p:spTree>
    <p:extLst>
      <p:ext uri="{BB962C8B-B14F-4D97-AF65-F5344CB8AC3E}">
        <p14:creationId xmlns:p14="http://schemas.microsoft.com/office/powerpoint/2010/main" val="3188254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59C8E-360F-C220-B2B5-887C9340FB38}"/>
            </a:ext>
          </a:extLst>
        </p:cNvPr>
        <p:cNvGrpSpPr/>
        <p:nvPr/>
      </p:nvGrpSpPr>
      <p:grpSpPr>
        <a:xfrm>
          <a:off x="0" y="0"/>
          <a:ext cx="0" cy="0"/>
          <a:chOff x="0" y="0"/>
          <a:chExt cx="0" cy="0"/>
        </a:xfrm>
      </p:grpSpPr>
      <p:pic>
        <p:nvPicPr>
          <p:cNvPr id="16" name="Picture 15" descr="A white and green background with a circular pattern&#10;&#10;Description automatically generated">
            <a:extLst>
              <a:ext uri="{FF2B5EF4-FFF2-40B4-BE49-F238E27FC236}">
                <a16:creationId xmlns:a16="http://schemas.microsoft.com/office/drawing/2014/main" id="{684CDDF0-5C81-EF06-BFC9-B04C7AF801EC}"/>
              </a:ext>
            </a:extLst>
          </p:cNvPr>
          <p:cNvPicPr>
            <a:picLocks noGrp="1" noRo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51474F4E-DAFA-470F-43DF-ADE0C8922A99}"/>
              </a:ext>
            </a:extLst>
          </p:cNvPr>
          <p:cNvSpPr>
            <a:spLocks noGrp="1"/>
          </p:cNvSpPr>
          <p:nvPr>
            <p:ph type="title"/>
          </p:nvPr>
        </p:nvSpPr>
        <p:spPr>
          <a:xfrm>
            <a:off x="696780" y="165962"/>
            <a:ext cx="10916099" cy="567779"/>
          </a:xfrm>
        </p:spPr>
        <p:txBody>
          <a:bodyPr>
            <a:normAutofit/>
          </a:bodyPr>
          <a:lstStyle/>
          <a:p>
            <a:r>
              <a:rPr lang="en-US" sz="2000" b="1" dirty="0">
                <a:solidFill>
                  <a:srgbClr val="27673B"/>
                </a:solidFill>
                <a:latin typeface="Arial" panose="020B0604020202020204" pitchFamily="34" charset="0"/>
                <a:cs typeface="Arial" panose="020B0604020202020204" pitchFamily="34" charset="0"/>
              </a:rPr>
              <a:t>VỚI VAI TRÒ LÀ NGÂN HÀNG THƯƠNG MẠI</a:t>
            </a:r>
          </a:p>
        </p:txBody>
      </p:sp>
      <p:pic>
        <p:nvPicPr>
          <p:cNvPr id="18" name="Picture 17" descr="A green and black logo&#10;&#10;Description automatically generated">
            <a:extLst>
              <a:ext uri="{FF2B5EF4-FFF2-40B4-BE49-F238E27FC236}">
                <a16:creationId xmlns:a16="http://schemas.microsoft.com/office/drawing/2014/main" id="{9C151F59-55EE-48DF-E619-2C3CAF4582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1206" y="543979"/>
            <a:ext cx="961417" cy="355724"/>
          </a:xfrm>
          <a:prstGeom prst="rect">
            <a:avLst/>
          </a:prstGeom>
        </p:spPr>
      </p:pic>
      <p:sp>
        <p:nvSpPr>
          <p:cNvPr id="19" name="Slide Number Placeholder 3">
            <a:extLst>
              <a:ext uri="{FF2B5EF4-FFF2-40B4-BE49-F238E27FC236}">
                <a16:creationId xmlns:a16="http://schemas.microsoft.com/office/drawing/2014/main" id="{12CEC7D4-AA45-D446-E42F-540BD3E9D175}"/>
              </a:ext>
            </a:extLst>
          </p:cNvPr>
          <p:cNvSpPr txBox="1">
            <a:spLocks/>
          </p:cNvSpPr>
          <p:nvPr/>
        </p:nvSpPr>
        <p:spPr>
          <a:xfrm>
            <a:off x="11449877" y="6409358"/>
            <a:ext cx="55659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920383C-C7FD-449B-B804-79AB02C9941A}" type="slidenum">
              <a:rPr lang="en-US" sz="1200" smtClean="0">
                <a:solidFill>
                  <a:schemeClr val="bg1"/>
                </a:solidFill>
                <a:latin typeface="Trebuchet MS" panose="020B0703020202090204" pitchFamily="34" charset="0"/>
              </a:rPr>
              <a:pPr algn="r"/>
              <a:t>14</a:t>
            </a:fld>
            <a:endParaRPr lang="en-US" sz="1200">
              <a:solidFill>
                <a:schemeClr val="bg1"/>
              </a:solidFill>
              <a:latin typeface="Trebuchet MS" panose="020B0703020202090204" pitchFamily="34" charset="0"/>
            </a:endParaRPr>
          </a:p>
        </p:txBody>
      </p:sp>
      <p:sp>
        <p:nvSpPr>
          <p:cNvPr id="2" name="Rounded Rectangle 16">
            <a:extLst>
              <a:ext uri="{FF2B5EF4-FFF2-40B4-BE49-F238E27FC236}">
                <a16:creationId xmlns:a16="http://schemas.microsoft.com/office/drawing/2014/main" id="{540669D0-68BD-FA29-381F-4C838C58F288}"/>
              </a:ext>
            </a:extLst>
          </p:cNvPr>
          <p:cNvSpPr/>
          <p:nvPr/>
        </p:nvSpPr>
        <p:spPr>
          <a:xfrm>
            <a:off x="286724" y="285846"/>
            <a:ext cx="350981" cy="317809"/>
          </a:xfrm>
          <a:prstGeom prst="roundRect">
            <a:avLst/>
          </a:prstGeom>
          <a:solidFill>
            <a:srgbClr val="2E9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 name="Google Shape;1397;p35">
            <a:extLst>
              <a:ext uri="{FF2B5EF4-FFF2-40B4-BE49-F238E27FC236}">
                <a16:creationId xmlns:a16="http://schemas.microsoft.com/office/drawing/2014/main" id="{4B34DF26-9A26-BF04-2EC6-5C78EF94103A}"/>
              </a:ext>
            </a:extLst>
          </p:cNvPr>
          <p:cNvSpPr txBox="1">
            <a:spLocks/>
          </p:cNvSpPr>
          <p:nvPr/>
        </p:nvSpPr>
        <p:spPr>
          <a:xfrm>
            <a:off x="609600" y="550367"/>
            <a:ext cx="10972800" cy="6416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sym typeface="Trebuchet MS" panose="020B0603020202020204" pitchFamily="34" charset="0"/>
              </a:defRPr>
            </a:lvl1pPr>
          </a:lstStyle>
          <a:p>
            <a:pPr algn="ctr">
              <a:spcBef>
                <a:spcPts val="0"/>
              </a:spcBef>
            </a:pPr>
            <a:endParaRPr lang="en-US" dirty="0"/>
          </a:p>
        </p:txBody>
      </p:sp>
      <p:grpSp>
        <p:nvGrpSpPr>
          <p:cNvPr id="195" name="Google Shape;1583;p35">
            <a:extLst>
              <a:ext uri="{FF2B5EF4-FFF2-40B4-BE49-F238E27FC236}">
                <a16:creationId xmlns:a16="http://schemas.microsoft.com/office/drawing/2014/main" id="{8E12EE48-86BB-71E3-E559-35FD86CD0F84}"/>
              </a:ext>
            </a:extLst>
          </p:cNvPr>
          <p:cNvGrpSpPr/>
          <p:nvPr/>
        </p:nvGrpSpPr>
        <p:grpSpPr>
          <a:xfrm>
            <a:off x="6779105" y="2100187"/>
            <a:ext cx="405583" cy="384059"/>
            <a:chOff x="5016448" y="1830771"/>
            <a:chExt cx="267206" cy="253025"/>
          </a:xfrm>
        </p:grpSpPr>
        <p:sp>
          <p:nvSpPr>
            <p:cNvPr id="196" name="Google Shape;1584;p35">
              <a:extLst>
                <a:ext uri="{FF2B5EF4-FFF2-40B4-BE49-F238E27FC236}">
                  <a16:creationId xmlns:a16="http://schemas.microsoft.com/office/drawing/2014/main" id="{FDCA01F9-A870-6E6A-46AC-180E68BDDA80}"/>
                </a:ext>
              </a:extLst>
            </p:cNvPr>
            <p:cNvSpPr/>
            <p:nvPr/>
          </p:nvSpPr>
          <p:spPr>
            <a:xfrm>
              <a:off x="5016448" y="1830771"/>
              <a:ext cx="267206" cy="253025"/>
            </a:xfrm>
            <a:custGeom>
              <a:avLst/>
              <a:gdLst/>
              <a:ahLst/>
              <a:cxnLst/>
              <a:rect l="l" t="t" r="r" b="b"/>
              <a:pathLst>
                <a:path w="14980" h="14185" extrusionOk="0">
                  <a:moveTo>
                    <a:pt x="558" y="1"/>
                  </a:moveTo>
                  <a:cubicBezTo>
                    <a:pt x="259" y="1"/>
                    <a:pt x="1" y="80"/>
                    <a:pt x="1" y="478"/>
                  </a:cubicBezTo>
                  <a:lnTo>
                    <a:pt x="1" y="13488"/>
                  </a:lnTo>
                  <a:cubicBezTo>
                    <a:pt x="1" y="13866"/>
                    <a:pt x="319" y="14184"/>
                    <a:pt x="697" y="14184"/>
                  </a:cubicBezTo>
                  <a:lnTo>
                    <a:pt x="14502" y="14184"/>
                  </a:lnTo>
                  <a:cubicBezTo>
                    <a:pt x="14900" y="14184"/>
                    <a:pt x="14980" y="13945"/>
                    <a:pt x="14980" y="13627"/>
                  </a:cubicBezTo>
                  <a:cubicBezTo>
                    <a:pt x="14980" y="13309"/>
                    <a:pt x="14900" y="13070"/>
                    <a:pt x="14502" y="13070"/>
                  </a:cubicBezTo>
                  <a:lnTo>
                    <a:pt x="1831" y="13070"/>
                  </a:lnTo>
                  <a:cubicBezTo>
                    <a:pt x="1433" y="13070"/>
                    <a:pt x="1135" y="12752"/>
                    <a:pt x="1135" y="12354"/>
                  </a:cubicBezTo>
                  <a:lnTo>
                    <a:pt x="1135" y="478"/>
                  </a:lnTo>
                  <a:cubicBezTo>
                    <a:pt x="1135" y="80"/>
                    <a:pt x="876" y="1"/>
                    <a:pt x="558"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97" name="Google Shape;1585;p35">
              <a:extLst>
                <a:ext uri="{FF2B5EF4-FFF2-40B4-BE49-F238E27FC236}">
                  <a16:creationId xmlns:a16="http://schemas.microsoft.com/office/drawing/2014/main" id="{B22AED36-D302-32E9-D8BC-B43CA2A73F1D}"/>
                </a:ext>
              </a:extLst>
            </p:cNvPr>
            <p:cNvSpPr/>
            <p:nvPr/>
          </p:nvSpPr>
          <p:spPr>
            <a:xfrm>
              <a:off x="5056548" y="1856012"/>
              <a:ext cx="208556" cy="176020"/>
            </a:xfrm>
            <a:custGeom>
              <a:avLst/>
              <a:gdLst/>
              <a:ahLst/>
              <a:cxnLst/>
              <a:rect l="l" t="t" r="r" b="b"/>
              <a:pathLst>
                <a:path w="11692" h="9868" extrusionOk="0">
                  <a:moveTo>
                    <a:pt x="11142" y="1"/>
                  </a:moveTo>
                  <a:cubicBezTo>
                    <a:pt x="11110" y="1"/>
                    <a:pt x="11076" y="6"/>
                    <a:pt x="11041" y="18"/>
                  </a:cubicBezTo>
                  <a:lnTo>
                    <a:pt x="8236" y="1072"/>
                  </a:lnTo>
                  <a:cubicBezTo>
                    <a:pt x="8057" y="1152"/>
                    <a:pt x="8037" y="1291"/>
                    <a:pt x="8196" y="1390"/>
                  </a:cubicBezTo>
                  <a:lnTo>
                    <a:pt x="8713" y="1729"/>
                  </a:lnTo>
                  <a:cubicBezTo>
                    <a:pt x="8873" y="1828"/>
                    <a:pt x="8932" y="2047"/>
                    <a:pt x="8813" y="2206"/>
                  </a:cubicBezTo>
                  <a:lnTo>
                    <a:pt x="6684" y="5429"/>
                  </a:lnTo>
                  <a:cubicBezTo>
                    <a:pt x="6607" y="5552"/>
                    <a:pt x="6447" y="5627"/>
                    <a:pt x="6295" y="5627"/>
                  </a:cubicBezTo>
                  <a:cubicBezTo>
                    <a:pt x="6251" y="5627"/>
                    <a:pt x="6208" y="5621"/>
                    <a:pt x="6167" y="5608"/>
                  </a:cubicBezTo>
                  <a:lnTo>
                    <a:pt x="2865" y="4354"/>
                  </a:lnTo>
                  <a:cubicBezTo>
                    <a:pt x="2816" y="4333"/>
                    <a:pt x="2761" y="4323"/>
                    <a:pt x="2705" y="4323"/>
                  </a:cubicBezTo>
                  <a:cubicBezTo>
                    <a:pt x="2555" y="4323"/>
                    <a:pt x="2395" y="4392"/>
                    <a:pt x="2308" y="4494"/>
                  </a:cubicBezTo>
                  <a:lnTo>
                    <a:pt x="219" y="7020"/>
                  </a:lnTo>
                  <a:cubicBezTo>
                    <a:pt x="100" y="7159"/>
                    <a:pt x="0" y="7438"/>
                    <a:pt x="0" y="7637"/>
                  </a:cubicBezTo>
                  <a:lnTo>
                    <a:pt x="0" y="9686"/>
                  </a:lnTo>
                  <a:cubicBezTo>
                    <a:pt x="0" y="9805"/>
                    <a:pt x="37" y="9868"/>
                    <a:pt x="91" y="9868"/>
                  </a:cubicBezTo>
                  <a:cubicBezTo>
                    <a:pt x="128" y="9868"/>
                    <a:pt x="172" y="9840"/>
                    <a:pt x="219" y="9785"/>
                  </a:cubicBezTo>
                  <a:lnTo>
                    <a:pt x="2905" y="6662"/>
                  </a:lnTo>
                  <a:cubicBezTo>
                    <a:pt x="2989" y="6550"/>
                    <a:pt x="3141" y="6488"/>
                    <a:pt x="3286" y="6488"/>
                  </a:cubicBezTo>
                  <a:cubicBezTo>
                    <a:pt x="3348" y="6488"/>
                    <a:pt x="3408" y="6499"/>
                    <a:pt x="3462" y="6523"/>
                  </a:cubicBezTo>
                  <a:lnTo>
                    <a:pt x="6784" y="7776"/>
                  </a:lnTo>
                  <a:cubicBezTo>
                    <a:pt x="6832" y="7797"/>
                    <a:pt x="6884" y="7807"/>
                    <a:pt x="6937" y="7807"/>
                  </a:cubicBezTo>
                  <a:cubicBezTo>
                    <a:pt x="7081" y="7807"/>
                    <a:pt x="7228" y="7733"/>
                    <a:pt x="7301" y="7617"/>
                  </a:cubicBezTo>
                  <a:lnTo>
                    <a:pt x="10305" y="3121"/>
                  </a:lnTo>
                  <a:cubicBezTo>
                    <a:pt x="10368" y="3020"/>
                    <a:pt x="10479" y="2967"/>
                    <a:pt x="10592" y="2967"/>
                  </a:cubicBezTo>
                  <a:cubicBezTo>
                    <a:pt x="10658" y="2967"/>
                    <a:pt x="10724" y="2985"/>
                    <a:pt x="10782" y="3022"/>
                  </a:cubicBezTo>
                  <a:lnTo>
                    <a:pt x="11419" y="3419"/>
                  </a:lnTo>
                  <a:cubicBezTo>
                    <a:pt x="11465" y="3448"/>
                    <a:pt x="11508" y="3462"/>
                    <a:pt x="11546" y="3462"/>
                  </a:cubicBezTo>
                  <a:cubicBezTo>
                    <a:pt x="11636" y="3462"/>
                    <a:pt x="11692" y="3381"/>
                    <a:pt x="11678" y="3240"/>
                  </a:cubicBezTo>
                  <a:lnTo>
                    <a:pt x="11399" y="256"/>
                  </a:lnTo>
                  <a:cubicBezTo>
                    <a:pt x="11383" y="96"/>
                    <a:pt x="11277" y="1"/>
                    <a:pt x="11142"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198" name="Google Shape;1586;p35">
            <a:extLst>
              <a:ext uri="{FF2B5EF4-FFF2-40B4-BE49-F238E27FC236}">
                <a16:creationId xmlns:a16="http://schemas.microsoft.com/office/drawing/2014/main" id="{8B2D9D3E-C543-BF5B-6D7C-4D5A7CBBDEBE}"/>
              </a:ext>
            </a:extLst>
          </p:cNvPr>
          <p:cNvGrpSpPr/>
          <p:nvPr/>
        </p:nvGrpSpPr>
        <p:grpSpPr>
          <a:xfrm>
            <a:off x="7935869" y="3651623"/>
            <a:ext cx="432495" cy="281175"/>
            <a:chOff x="5563987" y="2907726"/>
            <a:chExt cx="284936" cy="185243"/>
          </a:xfrm>
        </p:grpSpPr>
        <p:sp>
          <p:nvSpPr>
            <p:cNvPr id="199" name="Google Shape;1587;p35">
              <a:extLst>
                <a:ext uri="{FF2B5EF4-FFF2-40B4-BE49-F238E27FC236}">
                  <a16:creationId xmlns:a16="http://schemas.microsoft.com/office/drawing/2014/main" id="{6EA82A31-7303-ED59-174B-43AC879671B3}"/>
                </a:ext>
              </a:extLst>
            </p:cNvPr>
            <p:cNvSpPr/>
            <p:nvPr/>
          </p:nvSpPr>
          <p:spPr>
            <a:xfrm>
              <a:off x="5563987" y="2938336"/>
              <a:ext cx="284936" cy="154633"/>
            </a:xfrm>
            <a:custGeom>
              <a:avLst/>
              <a:gdLst/>
              <a:ahLst/>
              <a:cxnLst/>
              <a:rect l="l" t="t" r="r" b="b"/>
              <a:pathLst>
                <a:path w="15974" h="8669" extrusionOk="0">
                  <a:moveTo>
                    <a:pt x="15924" y="1"/>
                  </a:moveTo>
                  <a:cubicBezTo>
                    <a:pt x="15914" y="1"/>
                    <a:pt x="15904" y="6"/>
                    <a:pt x="15894" y="16"/>
                  </a:cubicBezTo>
                  <a:lnTo>
                    <a:pt x="8136" y="5864"/>
                  </a:lnTo>
                  <a:cubicBezTo>
                    <a:pt x="8126" y="5874"/>
                    <a:pt x="8111" y="5879"/>
                    <a:pt x="8096" y="5879"/>
                  </a:cubicBezTo>
                  <a:cubicBezTo>
                    <a:pt x="8081" y="5879"/>
                    <a:pt x="8067" y="5874"/>
                    <a:pt x="8057" y="5864"/>
                  </a:cubicBezTo>
                  <a:lnTo>
                    <a:pt x="219" y="55"/>
                  </a:lnTo>
                  <a:cubicBezTo>
                    <a:pt x="205" y="41"/>
                    <a:pt x="161" y="27"/>
                    <a:pt x="129" y="27"/>
                  </a:cubicBezTo>
                  <a:cubicBezTo>
                    <a:pt x="116" y="27"/>
                    <a:pt x="105" y="30"/>
                    <a:pt x="100" y="35"/>
                  </a:cubicBezTo>
                  <a:cubicBezTo>
                    <a:pt x="80" y="55"/>
                    <a:pt x="0" y="75"/>
                    <a:pt x="0" y="115"/>
                  </a:cubicBezTo>
                  <a:lnTo>
                    <a:pt x="0" y="8311"/>
                  </a:lnTo>
                  <a:cubicBezTo>
                    <a:pt x="0" y="8490"/>
                    <a:pt x="239" y="8669"/>
                    <a:pt x="418" y="8669"/>
                  </a:cubicBezTo>
                  <a:lnTo>
                    <a:pt x="15735" y="8669"/>
                  </a:lnTo>
                  <a:cubicBezTo>
                    <a:pt x="15914" y="8669"/>
                    <a:pt x="15954" y="8490"/>
                    <a:pt x="15954" y="8311"/>
                  </a:cubicBezTo>
                  <a:lnTo>
                    <a:pt x="15954" y="75"/>
                  </a:lnTo>
                  <a:cubicBezTo>
                    <a:pt x="15954" y="55"/>
                    <a:pt x="15974" y="16"/>
                    <a:pt x="15954" y="16"/>
                  </a:cubicBezTo>
                  <a:cubicBezTo>
                    <a:pt x="15944" y="6"/>
                    <a:pt x="15934" y="1"/>
                    <a:pt x="15924"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00" name="Google Shape;1588;p35">
              <a:extLst>
                <a:ext uri="{FF2B5EF4-FFF2-40B4-BE49-F238E27FC236}">
                  <a16:creationId xmlns:a16="http://schemas.microsoft.com/office/drawing/2014/main" id="{52AD10F9-50C9-74A7-D02C-7BA6319E610D}"/>
                </a:ext>
              </a:extLst>
            </p:cNvPr>
            <p:cNvSpPr/>
            <p:nvPr/>
          </p:nvSpPr>
          <p:spPr>
            <a:xfrm>
              <a:off x="5563987" y="2907726"/>
              <a:ext cx="284579" cy="98945"/>
            </a:xfrm>
            <a:custGeom>
              <a:avLst/>
              <a:gdLst/>
              <a:ahLst/>
              <a:cxnLst/>
              <a:rect l="l" t="t" r="r" b="b"/>
              <a:pathLst>
                <a:path w="15954" h="5547" extrusionOk="0">
                  <a:moveTo>
                    <a:pt x="398" y="1"/>
                  </a:moveTo>
                  <a:cubicBezTo>
                    <a:pt x="239" y="1"/>
                    <a:pt x="0" y="41"/>
                    <a:pt x="0" y="220"/>
                  </a:cubicBezTo>
                  <a:lnTo>
                    <a:pt x="0" y="359"/>
                  </a:lnTo>
                  <a:lnTo>
                    <a:pt x="7997" y="5531"/>
                  </a:lnTo>
                  <a:cubicBezTo>
                    <a:pt x="8017" y="5541"/>
                    <a:pt x="8027" y="5546"/>
                    <a:pt x="8037" y="5546"/>
                  </a:cubicBezTo>
                  <a:cubicBezTo>
                    <a:pt x="8047" y="5546"/>
                    <a:pt x="8057" y="5541"/>
                    <a:pt x="8076" y="5531"/>
                  </a:cubicBezTo>
                  <a:lnTo>
                    <a:pt x="15954" y="339"/>
                  </a:lnTo>
                  <a:lnTo>
                    <a:pt x="15954" y="220"/>
                  </a:lnTo>
                  <a:cubicBezTo>
                    <a:pt x="15954" y="41"/>
                    <a:pt x="15914" y="1"/>
                    <a:pt x="15735"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sp>
        <p:nvSpPr>
          <p:cNvPr id="201" name="Google Shape;1589;p35">
            <a:extLst>
              <a:ext uri="{FF2B5EF4-FFF2-40B4-BE49-F238E27FC236}">
                <a16:creationId xmlns:a16="http://schemas.microsoft.com/office/drawing/2014/main" id="{EB2377A0-9730-E26A-7287-5A6B93BC9E1A}"/>
              </a:ext>
            </a:extLst>
          </p:cNvPr>
          <p:cNvSpPr/>
          <p:nvPr/>
        </p:nvSpPr>
        <p:spPr>
          <a:xfrm>
            <a:off x="7547353" y="5158028"/>
            <a:ext cx="412571" cy="387392"/>
          </a:xfrm>
          <a:custGeom>
            <a:avLst/>
            <a:gdLst/>
            <a:ahLst/>
            <a:cxnLst/>
            <a:rect l="l" t="t" r="r" b="b"/>
            <a:pathLst>
              <a:path w="15239" h="14309" extrusionOk="0">
                <a:moveTo>
                  <a:pt x="7622" y="0"/>
                </a:moveTo>
                <a:cubicBezTo>
                  <a:pt x="7510" y="0"/>
                  <a:pt x="7401" y="85"/>
                  <a:pt x="7321" y="254"/>
                </a:cubicBezTo>
                <a:lnTo>
                  <a:pt x="5511" y="3914"/>
                </a:lnTo>
                <a:cubicBezTo>
                  <a:pt x="5332" y="4272"/>
                  <a:pt x="4895" y="4590"/>
                  <a:pt x="4517" y="4650"/>
                </a:cubicBezTo>
                <a:lnTo>
                  <a:pt x="458" y="5227"/>
                </a:lnTo>
                <a:cubicBezTo>
                  <a:pt x="81" y="5287"/>
                  <a:pt x="1" y="5545"/>
                  <a:pt x="279" y="5824"/>
                </a:cubicBezTo>
                <a:lnTo>
                  <a:pt x="3204" y="8668"/>
                </a:lnTo>
                <a:cubicBezTo>
                  <a:pt x="3482" y="8947"/>
                  <a:pt x="3641" y="9464"/>
                  <a:pt x="3582" y="9842"/>
                </a:cubicBezTo>
                <a:lnTo>
                  <a:pt x="2885" y="13860"/>
                </a:lnTo>
                <a:cubicBezTo>
                  <a:pt x="2842" y="14138"/>
                  <a:pt x="2948" y="14308"/>
                  <a:pt x="3141" y="14308"/>
                </a:cubicBezTo>
                <a:cubicBezTo>
                  <a:pt x="3211" y="14308"/>
                  <a:pt x="3293" y="14286"/>
                  <a:pt x="3383" y="14238"/>
                </a:cubicBezTo>
                <a:lnTo>
                  <a:pt x="7003" y="12329"/>
                </a:lnTo>
                <a:cubicBezTo>
                  <a:pt x="7172" y="12239"/>
                  <a:pt x="7396" y="12194"/>
                  <a:pt x="7620" y="12194"/>
                </a:cubicBezTo>
                <a:cubicBezTo>
                  <a:pt x="7844" y="12194"/>
                  <a:pt x="8067" y="12239"/>
                  <a:pt x="8237" y="12329"/>
                </a:cubicBezTo>
                <a:lnTo>
                  <a:pt x="11857" y="14238"/>
                </a:lnTo>
                <a:cubicBezTo>
                  <a:pt x="11947" y="14286"/>
                  <a:pt x="12028" y="14308"/>
                  <a:pt x="12098" y="14308"/>
                </a:cubicBezTo>
                <a:cubicBezTo>
                  <a:pt x="12292" y="14308"/>
                  <a:pt x="12398" y="14138"/>
                  <a:pt x="12354" y="13860"/>
                </a:cubicBezTo>
                <a:lnTo>
                  <a:pt x="11658" y="9842"/>
                </a:lnTo>
                <a:cubicBezTo>
                  <a:pt x="11598" y="9464"/>
                  <a:pt x="11777" y="8947"/>
                  <a:pt x="12036" y="8668"/>
                </a:cubicBezTo>
                <a:lnTo>
                  <a:pt x="14960" y="5824"/>
                </a:lnTo>
                <a:cubicBezTo>
                  <a:pt x="15239" y="5545"/>
                  <a:pt x="15159" y="5287"/>
                  <a:pt x="14781" y="5227"/>
                </a:cubicBezTo>
                <a:lnTo>
                  <a:pt x="10743" y="4650"/>
                </a:lnTo>
                <a:cubicBezTo>
                  <a:pt x="10345" y="4590"/>
                  <a:pt x="9908" y="4272"/>
                  <a:pt x="9728" y="3914"/>
                </a:cubicBezTo>
                <a:lnTo>
                  <a:pt x="7938" y="254"/>
                </a:lnTo>
                <a:cubicBezTo>
                  <a:pt x="7849" y="85"/>
                  <a:pt x="7734" y="0"/>
                  <a:pt x="7622"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02" name="Google Shape;1590;p35">
            <a:extLst>
              <a:ext uri="{FF2B5EF4-FFF2-40B4-BE49-F238E27FC236}">
                <a16:creationId xmlns:a16="http://schemas.microsoft.com/office/drawing/2014/main" id="{A41C62A6-1376-CBE4-07C9-A377C187F2EF}"/>
              </a:ext>
            </a:extLst>
          </p:cNvPr>
          <p:cNvSpPr/>
          <p:nvPr/>
        </p:nvSpPr>
        <p:spPr>
          <a:xfrm>
            <a:off x="3901000" y="3592923"/>
            <a:ext cx="347947" cy="398573"/>
          </a:xfrm>
          <a:custGeom>
            <a:avLst/>
            <a:gdLst/>
            <a:ahLst/>
            <a:cxnLst/>
            <a:rect l="l" t="t" r="r" b="b"/>
            <a:pathLst>
              <a:path w="12852" h="14722" extrusionOk="0">
                <a:moveTo>
                  <a:pt x="3581" y="5113"/>
                </a:moveTo>
                <a:cubicBezTo>
                  <a:pt x="4118" y="5113"/>
                  <a:pt x="4556" y="5551"/>
                  <a:pt x="4556" y="6088"/>
                </a:cubicBezTo>
                <a:cubicBezTo>
                  <a:pt x="4556" y="6625"/>
                  <a:pt x="4118" y="7043"/>
                  <a:pt x="3581" y="7043"/>
                </a:cubicBezTo>
                <a:cubicBezTo>
                  <a:pt x="3044" y="7043"/>
                  <a:pt x="2607" y="6625"/>
                  <a:pt x="2607" y="6088"/>
                </a:cubicBezTo>
                <a:cubicBezTo>
                  <a:pt x="2607" y="5551"/>
                  <a:pt x="3044" y="5113"/>
                  <a:pt x="3581" y="5113"/>
                </a:cubicBezTo>
                <a:close/>
                <a:moveTo>
                  <a:pt x="6426" y="5113"/>
                </a:moveTo>
                <a:cubicBezTo>
                  <a:pt x="6963" y="5113"/>
                  <a:pt x="7401" y="5551"/>
                  <a:pt x="7401" y="6088"/>
                </a:cubicBezTo>
                <a:cubicBezTo>
                  <a:pt x="7401" y="6625"/>
                  <a:pt x="6963" y="7043"/>
                  <a:pt x="6426" y="7043"/>
                </a:cubicBezTo>
                <a:cubicBezTo>
                  <a:pt x="5889" y="7043"/>
                  <a:pt x="5451" y="6625"/>
                  <a:pt x="5451" y="6088"/>
                </a:cubicBezTo>
                <a:cubicBezTo>
                  <a:pt x="5451" y="5551"/>
                  <a:pt x="5889" y="5113"/>
                  <a:pt x="6426" y="5113"/>
                </a:cubicBezTo>
                <a:close/>
                <a:moveTo>
                  <a:pt x="9271" y="5113"/>
                </a:moveTo>
                <a:cubicBezTo>
                  <a:pt x="9808" y="5113"/>
                  <a:pt x="10225" y="5551"/>
                  <a:pt x="10225" y="6088"/>
                </a:cubicBezTo>
                <a:cubicBezTo>
                  <a:pt x="10225" y="6625"/>
                  <a:pt x="9808" y="7043"/>
                  <a:pt x="9271" y="7043"/>
                </a:cubicBezTo>
                <a:cubicBezTo>
                  <a:pt x="8733" y="7043"/>
                  <a:pt x="8296" y="6625"/>
                  <a:pt x="8296" y="6088"/>
                </a:cubicBezTo>
                <a:cubicBezTo>
                  <a:pt x="8296" y="5551"/>
                  <a:pt x="8733" y="5113"/>
                  <a:pt x="9271" y="5113"/>
                </a:cubicBezTo>
                <a:close/>
                <a:moveTo>
                  <a:pt x="6426" y="1"/>
                </a:moveTo>
                <a:cubicBezTo>
                  <a:pt x="2865" y="1"/>
                  <a:pt x="1" y="2507"/>
                  <a:pt x="1" y="5591"/>
                </a:cubicBezTo>
                <a:cubicBezTo>
                  <a:pt x="1" y="8674"/>
                  <a:pt x="2865" y="11181"/>
                  <a:pt x="6426" y="11181"/>
                </a:cubicBezTo>
                <a:cubicBezTo>
                  <a:pt x="6585" y="11181"/>
                  <a:pt x="6747" y="11186"/>
                  <a:pt x="6907" y="11186"/>
                </a:cubicBezTo>
                <a:cubicBezTo>
                  <a:pt x="7188" y="11186"/>
                  <a:pt x="7466" y="11170"/>
                  <a:pt x="7719" y="11081"/>
                </a:cubicBezTo>
                <a:cubicBezTo>
                  <a:pt x="7911" y="11013"/>
                  <a:pt x="8074" y="10981"/>
                  <a:pt x="8213" y="10981"/>
                </a:cubicBezTo>
                <a:cubicBezTo>
                  <a:pt x="9729" y="10981"/>
                  <a:pt x="8276" y="14722"/>
                  <a:pt x="8276" y="14722"/>
                </a:cubicBezTo>
                <a:cubicBezTo>
                  <a:pt x="8276" y="14722"/>
                  <a:pt x="10981" y="11976"/>
                  <a:pt x="12175" y="9152"/>
                </a:cubicBezTo>
                <a:cubicBezTo>
                  <a:pt x="12652" y="8018"/>
                  <a:pt x="12851" y="6804"/>
                  <a:pt x="12851" y="5591"/>
                </a:cubicBezTo>
                <a:cubicBezTo>
                  <a:pt x="12851" y="2507"/>
                  <a:pt x="9967" y="1"/>
                  <a:pt x="6426"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03" name="Google Shape;1591;p35">
            <a:extLst>
              <a:ext uri="{FF2B5EF4-FFF2-40B4-BE49-F238E27FC236}">
                <a16:creationId xmlns:a16="http://schemas.microsoft.com/office/drawing/2014/main" id="{E31D91DA-B322-7CAE-AA29-2D52E7D13279}"/>
              </a:ext>
            </a:extLst>
          </p:cNvPr>
          <p:cNvSpPr/>
          <p:nvPr/>
        </p:nvSpPr>
        <p:spPr>
          <a:xfrm>
            <a:off x="4260231" y="5171552"/>
            <a:ext cx="410404" cy="360347"/>
          </a:xfrm>
          <a:custGeom>
            <a:avLst/>
            <a:gdLst/>
            <a:ahLst/>
            <a:cxnLst/>
            <a:rect l="l" t="t" r="r" b="b"/>
            <a:pathLst>
              <a:path w="15159" h="13310" extrusionOk="0">
                <a:moveTo>
                  <a:pt x="11299" y="1"/>
                </a:moveTo>
                <a:cubicBezTo>
                  <a:pt x="10344" y="1"/>
                  <a:pt x="9569" y="777"/>
                  <a:pt x="9569" y="1732"/>
                </a:cubicBezTo>
                <a:cubicBezTo>
                  <a:pt x="9569" y="1891"/>
                  <a:pt x="9588" y="2030"/>
                  <a:pt x="9628" y="2169"/>
                </a:cubicBezTo>
                <a:lnTo>
                  <a:pt x="6843" y="3840"/>
                </a:lnTo>
                <a:cubicBezTo>
                  <a:pt x="6147" y="2965"/>
                  <a:pt x="5073" y="2408"/>
                  <a:pt x="3859" y="2408"/>
                </a:cubicBezTo>
                <a:cubicBezTo>
                  <a:pt x="1731" y="2408"/>
                  <a:pt x="0" y="4139"/>
                  <a:pt x="0" y="6267"/>
                </a:cubicBezTo>
                <a:cubicBezTo>
                  <a:pt x="0" y="8396"/>
                  <a:pt x="1731" y="10106"/>
                  <a:pt x="3859" y="10106"/>
                </a:cubicBezTo>
                <a:cubicBezTo>
                  <a:pt x="5152" y="10106"/>
                  <a:pt x="6286" y="9470"/>
                  <a:pt x="6982" y="8515"/>
                </a:cubicBezTo>
                <a:lnTo>
                  <a:pt x="10583" y="10405"/>
                </a:lnTo>
                <a:cubicBezTo>
                  <a:pt x="10523" y="10584"/>
                  <a:pt x="10503" y="10783"/>
                  <a:pt x="10503" y="10982"/>
                </a:cubicBezTo>
                <a:cubicBezTo>
                  <a:pt x="10503" y="12255"/>
                  <a:pt x="11538" y="13309"/>
                  <a:pt x="12831" y="13309"/>
                </a:cubicBezTo>
                <a:cubicBezTo>
                  <a:pt x="14124" y="13309"/>
                  <a:pt x="15158" y="12255"/>
                  <a:pt x="15158" y="10982"/>
                </a:cubicBezTo>
                <a:cubicBezTo>
                  <a:pt x="15158" y="9689"/>
                  <a:pt x="14124" y="8654"/>
                  <a:pt x="12831" y="8654"/>
                </a:cubicBezTo>
                <a:cubicBezTo>
                  <a:pt x="12135" y="8654"/>
                  <a:pt x="11498" y="8972"/>
                  <a:pt x="11080" y="9450"/>
                </a:cubicBezTo>
                <a:lnTo>
                  <a:pt x="7480" y="7560"/>
                </a:lnTo>
                <a:cubicBezTo>
                  <a:pt x="7619" y="7162"/>
                  <a:pt x="7719" y="6705"/>
                  <a:pt x="7719" y="6267"/>
                </a:cubicBezTo>
                <a:cubicBezTo>
                  <a:pt x="7719" y="5710"/>
                  <a:pt x="7599" y="5213"/>
                  <a:pt x="7400" y="4755"/>
                </a:cubicBezTo>
                <a:lnTo>
                  <a:pt x="10205" y="3064"/>
                </a:lnTo>
                <a:cubicBezTo>
                  <a:pt x="10503" y="3303"/>
                  <a:pt x="10881" y="3462"/>
                  <a:pt x="11299" y="3462"/>
                </a:cubicBezTo>
                <a:cubicBezTo>
                  <a:pt x="12254" y="3462"/>
                  <a:pt x="13030" y="2686"/>
                  <a:pt x="13030" y="1732"/>
                </a:cubicBezTo>
                <a:cubicBezTo>
                  <a:pt x="13030" y="777"/>
                  <a:pt x="12254" y="1"/>
                  <a:pt x="1129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nvGrpSpPr>
          <p:cNvPr id="204" name="Google Shape;1592;p35">
            <a:extLst>
              <a:ext uri="{FF2B5EF4-FFF2-40B4-BE49-F238E27FC236}">
                <a16:creationId xmlns:a16="http://schemas.microsoft.com/office/drawing/2014/main" id="{AE8838D4-D1A0-4CE9-616D-2DE54D3DD0F5}"/>
              </a:ext>
            </a:extLst>
          </p:cNvPr>
          <p:cNvGrpSpPr/>
          <p:nvPr/>
        </p:nvGrpSpPr>
        <p:grpSpPr>
          <a:xfrm>
            <a:off x="5046971" y="2110160"/>
            <a:ext cx="332860" cy="364109"/>
            <a:chOff x="4042044" y="2093722"/>
            <a:chExt cx="219294" cy="239882"/>
          </a:xfrm>
        </p:grpSpPr>
        <p:sp>
          <p:nvSpPr>
            <p:cNvPr id="205" name="Google Shape;1593;p35">
              <a:extLst>
                <a:ext uri="{FF2B5EF4-FFF2-40B4-BE49-F238E27FC236}">
                  <a16:creationId xmlns:a16="http://schemas.microsoft.com/office/drawing/2014/main" id="{C67B579A-4034-2FE6-527A-C3B7E4D4AD26}"/>
                </a:ext>
              </a:extLst>
            </p:cNvPr>
            <p:cNvSpPr/>
            <p:nvPr/>
          </p:nvSpPr>
          <p:spPr>
            <a:xfrm>
              <a:off x="4089582" y="2093722"/>
              <a:ext cx="124220" cy="124559"/>
            </a:xfrm>
            <a:custGeom>
              <a:avLst/>
              <a:gdLst/>
              <a:ahLst/>
              <a:cxnLst/>
              <a:rect l="l" t="t" r="r" b="b"/>
              <a:pathLst>
                <a:path w="6964" h="6983" extrusionOk="0">
                  <a:moveTo>
                    <a:pt x="3482" y="0"/>
                  </a:moveTo>
                  <a:cubicBezTo>
                    <a:pt x="1553" y="0"/>
                    <a:pt x="1" y="1572"/>
                    <a:pt x="1" y="3501"/>
                  </a:cubicBezTo>
                  <a:cubicBezTo>
                    <a:pt x="1" y="5411"/>
                    <a:pt x="1553" y="6982"/>
                    <a:pt x="3482" y="6982"/>
                  </a:cubicBezTo>
                  <a:cubicBezTo>
                    <a:pt x="5392" y="6982"/>
                    <a:pt x="6963" y="5411"/>
                    <a:pt x="6963" y="3501"/>
                  </a:cubicBezTo>
                  <a:cubicBezTo>
                    <a:pt x="6963" y="1572"/>
                    <a:pt x="5392" y="0"/>
                    <a:pt x="3482"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06" name="Google Shape;1594;p35">
              <a:extLst>
                <a:ext uri="{FF2B5EF4-FFF2-40B4-BE49-F238E27FC236}">
                  <a16:creationId xmlns:a16="http://schemas.microsoft.com/office/drawing/2014/main" id="{835BC30B-2A6E-A5EC-F772-8F6B8F20982F}"/>
                </a:ext>
              </a:extLst>
            </p:cNvPr>
            <p:cNvSpPr/>
            <p:nvPr/>
          </p:nvSpPr>
          <p:spPr>
            <a:xfrm>
              <a:off x="4042044" y="2206905"/>
              <a:ext cx="219294" cy="126700"/>
            </a:xfrm>
            <a:custGeom>
              <a:avLst/>
              <a:gdLst/>
              <a:ahLst/>
              <a:cxnLst/>
              <a:rect l="l" t="t" r="r" b="b"/>
              <a:pathLst>
                <a:path w="12294" h="7103" extrusionOk="0">
                  <a:moveTo>
                    <a:pt x="2865" y="1"/>
                  </a:moveTo>
                  <a:cubicBezTo>
                    <a:pt x="1273" y="1"/>
                    <a:pt x="0" y="1294"/>
                    <a:pt x="0" y="2865"/>
                  </a:cubicBezTo>
                  <a:lnTo>
                    <a:pt x="0" y="7102"/>
                  </a:lnTo>
                  <a:lnTo>
                    <a:pt x="2109" y="7102"/>
                  </a:lnTo>
                  <a:lnTo>
                    <a:pt x="2109" y="4735"/>
                  </a:lnTo>
                  <a:cubicBezTo>
                    <a:pt x="2109" y="4576"/>
                    <a:pt x="2248" y="4437"/>
                    <a:pt x="2427" y="4437"/>
                  </a:cubicBezTo>
                  <a:cubicBezTo>
                    <a:pt x="2586" y="4437"/>
                    <a:pt x="2726" y="4576"/>
                    <a:pt x="2726" y="4735"/>
                  </a:cubicBezTo>
                  <a:lnTo>
                    <a:pt x="2726" y="7102"/>
                  </a:lnTo>
                  <a:lnTo>
                    <a:pt x="9549" y="7102"/>
                  </a:lnTo>
                  <a:lnTo>
                    <a:pt x="9549" y="4735"/>
                  </a:lnTo>
                  <a:cubicBezTo>
                    <a:pt x="9549" y="4576"/>
                    <a:pt x="9688" y="4437"/>
                    <a:pt x="9847" y="4437"/>
                  </a:cubicBezTo>
                  <a:cubicBezTo>
                    <a:pt x="10026" y="4437"/>
                    <a:pt x="10165" y="4576"/>
                    <a:pt x="10165" y="4735"/>
                  </a:cubicBezTo>
                  <a:lnTo>
                    <a:pt x="10165" y="7102"/>
                  </a:lnTo>
                  <a:lnTo>
                    <a:pt x="12294" y="7102"/>
                  </a:lnTo>
                  <a:lnTo>
                    <a:pt x="12294" y="2865"/>
                  </a:lnTo>
                  <a:cubicBezTo>
                    <a:pt x="12294" y="1294"/>
                    <a:pt x="11001" y="1"/>
                    <a:pt x="9429" y="1"/>
                  </a:cubicBezTo>
                  <a:lnTo>
                    <a:pt x="9350" y="1"/>
                  </a:lnTo>
                  <a:cubicBezTo>
                    <a:pt x="8574" y="916"/>
                    <a:pt x="7420" y="1493"/>
                    <a:pt x="6147" y="1493"/>
                  </a:cubicBezTo>
                  <a:cubicBezTo>
                    <a:pt x="4854" y="1493"/>
                    <a:pt x="3700" y="916"/>
                    <a:pt x="2925"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4" name="Group 3">
            <a:extLst>
              <a:ext uri="{FF2B5EF4-FFF2-40B4-BE49-F238E27FC236}">
                <a16:creationId xmlns:a16="http://schemas.microsoft.com/office/drawing/2014/main" id="{2BAF9822-568A-3610-1993-CEA5A684E7F1}"/>
              </a:ext>
            </a:extLst>
          </p:cNvPr>
          <p:cNvGrpSpPr/>
          <p:nvPr/>
        </p:nvGrpSpPr>
        <p:grpSpPr>
          <a:xfrm>
            <a:off x="615805" y="848136"/>
            <a:ext cx="11050038" cy="4815472"/>
            <a:chOff x="1931355" y="5370171"/>
            <a:chExt cx="20209777" cy="8807173"/>
          </a:xfrm>
        </p:grpSpPr>
        <p:sp>
          <p:nvSpPr>
            <p:cNvPr id="5" name="Rectangle 4">
              <a:extLst>
                <a:ext uri="{FF2B5EF4-FFF2-40B4-BE49-F238E27FC236}">
                  <a16:creationId xmlns:a16="http://schemas.microsoft.com/office/drawing/2014/main" id="{EE48A9D3-9E52-A167-76E8-7971AF1C9D2E}"/>
                </a:ext>
              </a:extLst>
            </p:cNvPr>
            <p:cNvSpPr/>
            <p:nvPr/>
          </p:nvSpPr>
          <p:spPr>
            <a:xfrm>
              <a:off x="4466423" y="6063688"/>
              <a:ext cx="15538450" cy="20957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Rectangle 5">
              <a:extLst>
                <a:ext uri="{FF2B5EF4-FFF2-40B4-BE49-F238E27FC236}">
                  <a16:creationId xmlns:a16="http://schemas.microsoft.com/office/drawing/2014/main" id="{962D2FBE-9403-4A4A-5EFF-1C5551473BCC}"/>
                </a:ext>
              </a:extLst>
            </p:cNvPr>
            <p:cNvSpPr/>
            <p:nvPr/>
          </p:nvSpPr>
          <p:spPr>
            <a:xfrm>
              <a:off x="3981344" y="6123040"/>
              <a:ext cx="6477001" cy="20957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Oval 6">
              <a:extLst>
                <a:ext uri="{FF2B5EF4-FFF2-40B4-BE49-F238E27FC236}">
                  <a16:creationId xmlns:a16="http://schemas.microsoft.com/office/drawing/2014/main" id="{C41834EA-3299-EDA3-8690-75DEE3319757}"/>
                </a:ext>
              </a:extLst>
            </p:cNvPr>
            <p:cNvSpPr/>
            <p:nvPr/>
          </p:nvSpPr>
          <p:spPr>
            <a:xfrm>
              <a:off x="2072770" y="5553128"/>
              <a:ext cx="2935113" cy="3001479"/>
            </a:xfrm>
            <a:prstGeom prst="ellipse">
              <a:avLst/>
            </a:prstGeom>
            <a:solidFill>
              <a:srgbClr val="A2C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Oval 7">
              <a:extLst>
                <a:ext uri="{FF2B5EF4-FFF2-40B4-BE49-F238E27FC236}">
                  <a16:creationId xmlns:a16="http://schemas.microsoft.com/office/drawing/2014/main" id="{BCC789E7-906B-9A2E-C8A6-95DDCE05B910}"/>
                </a:ext>
              </a:extLst>
            </p:cNvPr>
            <p:cNvSpPr/>
            <p:nvPr/>
          </p:nvSpPr>
          <p:spPr>
            <a:xfrm>
              <a:off x="19109147" y="5370171"/>
              <a:ext cx="3031985" cy="30800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Freeform 48">
              <a:extLst>
                <a:ext uri="{FF2B5EF4-FFF2-40B4-BE49-F238E27FC236}">
                  <a16:creationId xmlns:a16="http://schemas.microsoft.com/office/drawing/2014/main" id="{1D967254-334A-E5DB-5AAB-6B8F94E5895F}"/>
                </a:ext>
              </a:extLst>
            </p:cNvPr>
            <p:cNvSpPr/>
            <p:nvPr/>
          </p:nvSpPr>
          <p:spPr>
            <a:xfrm>
              <a:off x="9205379" y="5815238"/>
              <a:ext cx="2628385" cy="2464110"/>
            </a:xfrm>
            <a:custGeom>
              <a:avLst/>
              <a:gdLst>
                <a:gd name="connsiteX0" fmla="*/ 2377343 w 4724402"/>
                <a:gd name="connsiteY0" fmla="*/ 215056 h 4429124"/>
                <a:gd name="connsiteX1" fmla="*/ 2515945 w 4724402"/>
                <a:gd name="connsiteY1" fmla="*/ 262310 h 4429124"/>
                <a:gd name="connsiteX2" fmla="*/ 3444624 w 4724402"/>
                <a:gd name="connsiteY2" fmla="*/ 905248 h 4429124"/>
                <a:gd name="connsiteX3" fmla="*/ 3440988 w 4724402"/>
                <a:gd name="connsiteY3" fmla="*/ 906938 h 4429124"/>
                <a:gd name="connsiteX4" fmla="*/ 3468726 w 4724402"/>
                <a:gd name="connsiteY4" fmla="*/ 923720 h 4429124"/>
                <a:gd name="connsiteX5" fmla="*/ 3571877 w 4724402"/>
                <a:gd name="connsiteY5" fmla="*/ 1143000 h 4429124"/>
                <a:gd name="connsiteX6" fmla="*/ 3571877 w 4724402"/>
                <a:gd name="connsiteY6" fmla="*/ 1714500 h 4429124"/>
                <a:gd name="connsiteX7" fmla="*/ 4438652 w 4724402"/>
                <a:gd name="connsiteY7" fmla="*/ 1714500 h 4429124"/>
                <a:gd name="connsiteX8" fmla="*/ 4724402 w 4724402"/>
                <a:gd name="connsiteY8" fmla="*/ 2000252 h 4429124"/>
                <a:gd name="connsiteX9" fmla="*/ 4438652 w 4724402"/>
                <a:gd name="connsiteY9" fmla="*/ 2286000 h 4429124"/>
                <a:gd name="connsiteX10" fmla="*/ 3286127 w 4724402"/>
                <a:gd name="connsiteY10" fmla="*/ 2286000 h 4429124"/>
                <a:gd name="connsiteX11" fmla="*/ 3000377 w 4724402"/>
                <a:gd name="connsiteY11" fmla="*/ 2000252 h 4429124"/>
                <a:gd name="connsiteX12" fmla="*/ 3000377 w 4724402"/>
                <a:gd name="connsiteY12" fmla="*/ 1832820 h 4429124"/>
                <a:gd name="connsiteX13" fmla="*/ 2547197 w 4724402"/>
                <a:gd name="connsiteY13" fmla="*/ 2286000 h 4429124"/>
                <a:gd name="connsiteX14" fmla="*/ 3202412 w 4724402"/>
                <a:gd name="connsiteY14" fmla="*/ 2941216 h 4429124"/>
                <a:gd name="connsiteX15" fmla="*/ 3202412 w 4724402"/>
                <a:gd name="connsiteY15" fmla="*/ 3345284 h 4429124"/>
                <a:gd name="connsiteX16" fmla="*/ 2202287 w 4724402"/>
                <a:gd name="connsiteY16" fmla="*/ 4345410 h 4429124"/>
                <a:gd name="connsiteX17" fmla="*/ 1798218 w 4724402"/>
                <a:gd name="connsiteY17" fmla="*/ 4345410 h 4429124"/>
                <a:gd name="connsiteX18" fmla="*/ 1798218 w 4724402"/>
                <a:gd name="connsiteY18" fmla="*/ 3941340 h 4429124"/>
                <a:gd name="connsiteX19" fmla="*/ 2596308 w 4724402"/>
                <a:gd name="connsiteY19" fmla="*/ 3143252 h 4429124"/>
                <a:gd name="connsiteX20" fmla="*/ 2143127 w 4724402"/>
                <a:gd name="connsiteY20" fmla="*/ 2690070 h 4429124"/>
                <a:gd name="connsiteX21" fmla="*/ 487787 w 4724402"/>
                <a:gd name="connsiteY21" fmla="*/ 4345412 h 4429124"/>
                <a:gd name="connsiteX22" fmla="*/ 83718 w 4724402"/>
                <a:gd name="connsiteY22" fmla="*/ 4345412 h 4429124"/>
                <a:gd name="connsiteX23" fmla="*/ 83718 w 4724402"/>
                <a:gd name="connsiteY23" fmla="*/ 3941340 h 4429124"/>
                <a:gd name="connsiteX24" fmla="*/ 1941093 w 4724402"/>
                <a:gd name="connsiteY24" fmla="*/ 2083966 h 4429124"/>
                <a:gd name="connsiteX25" fmla="*/ 2837654 w 4724402"/>
                <a:gd name="connsiteY25" fmla="*/ 1187406 h 4429124"/>
                <a:gd name="connsiteX26" fmla="*/ 2837652 w 4724402"/>
                <a:gd name="connsiteY26" fmla="*/ 1187406 h 4429124"/>
                <a:gd name="connsiteX27" fmla="*/ 2393854 w 4724402"/>
                <a:gd name="connsiteY27" fmla="*/ 867720 h 4429124"/>
                <a:gd name="connsiteX28" fmla="*/ 1773662 w 4724402"/>
                <a:gd name="connsiteY28" fmla="*/ 1487910 h 4429124"/>
                <a:gd name="connsiteX29" fmla="*/ 1369593 w 4724402"/>
                <a:gd name="connsiteY29" fmla="*/ 1487910 h 4429124"/>
                <a:gd name="connsiteX30" fmla="*/ 1369593 w 4724402"/>
                <a:gd name="connsiteY30" fmla="*/ 1083840 h 4429124"/>
                <a:gd name="connsiteX31" fmla="*/ 2155405 w 4724402"/>
                <a:gd name="connsiteY31" fmla="*/ 298028 h 4429124"/>
                <a:gd name="connsiteX32" fmla="*/ 2377343 w 4724402"/>
                <a:gd name="connsiteY32" fmla="*/ 215056 h 4429124"/>
                <a:gd name="connsiteX33" fmla="*/ 4000503 w 4724402"/>
                <a:gd name="connsiteY33" fmla="*/ 0 h 4429124"/>
                <a:gd name="connsiteX34" fmla="*/ 4429128 w 4724402"/>
                <a:gd name="connsiteY34" fmla="*/ 428626 h 4429124"/>
                <a:gd name="connsiteX35" fmla="*/ 4000503 w 4724402"/>
                <a:gd name="connsiteY35" fmla="*/ 857252 h 4429124"/>
                <a:gd name="connsiteX36" fmla="*/ 3571878 w 4724402"/>
                <a:gd name="connsiteY36" fmla="*/ 428626 h 4429124"/>
                <a:gd name="connsiteX37" fmla="*/ 4000503 w 4724402"/>
                <a:gd name="connsiteY37" fmla="*/ 0 h 442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24402" h="4429124">
                  <a:moveTo>
                    <a:pt x="2377343" y="215056"/>
                  </a:moveTo>
                  <a:cubicBezTo>
                    <a:pt x="2425545" y="218412"/>
                    <a:pt x="2473354" y="234002"/>
                    <a:pt x="2515945" y="262310"/>
                  </a:cubicBezTo>
                  <a:lnTo>
                    <a:pt x="3444624" y="905248"/>
                  </a:lnTo>
                  <a:lnTo>
                    <a:pt x="3440988" y="906938"/>
                  </a:lnTo>
                  <a:lnTo>
                    <a:pt x="3468726" y="923720"/>
                  </a:lnTo>
                  <a:cubicBezTo>
                    <a:pt x="3533655" y="977888"/>
                    <a:pt x="3571877" y="1058754"/>
                    <a:pt x="3571877" y="1143000"/>
                  </a:cubicBezTo>
                  <a:lnTo>
                    <a:pt x="3571877" y="1714500"/>
                  </a:lnTo>
                  <a:lnTo>
                    <a:pt x="4438652" y="1714500"/>
                  </a:lnTo>
                  <a:cubicBezTo>
                    <a:pt x="4596454" y="1714500"/>
                    <a:pt x="4724402" y="1842450"/>
                    <a:pt x="4724402" y="2000252"/>
                  </a:cubicBezTo>
                  <a:cubicBezTo>
                    <a:pt x="4724402" y="2158052"/>
                    <a:pt x="4596454" y="2286000"/>
                    <a:pt x="4438652" y="2286000"/>
                  </a:cubicBezTo>
                  <a:lnTo>
                    <a:pt x="3286127" y="2286000"/>
                  </a:lnTo>
                  <a:cubicBezTo>
                    <a:pt x="3128327" y="2286000"/>
                    <a:pt x="3000377" y="2158052"/>
                    <a:pt x="3000377" y="2000252"/>
                  </a:cubicBezTo>
                  <a:lnTo>
                    <a:pt x="3000377" y="1832820"/>
                  </a:lnTo>
                  <a:lnTo>
                    <a:pt x="2547197" y="2286000"/>
                  </a:lnTo>
                  <a:lnTo>
                    <a:pt x="3202412" y="2941216"/>
                  </a:lnTo>
                  <a:cubicBezTo>
                    <a:pt x="3314036" y="3052840"/>
                    <a:pt x="3314036" y="3233662"/>
                    <a:pt x="3202412" y="3345284"/>
                  </a:cubicBezTo>
                  <a:lnTo>
                    <a:pt x="2202287" y="4345410"/>
                  </a:lnTo>
                  <a:cubicBezTo>
                    <a:pt x="2090664" y="4457034"/>
                    <a:pt x="1909832" y="4457024"/>
                    <a:pt x="1798218" y="4345410"/>
                  </a:cubicBezTo>
                  <a:cubicBezTo>
                    <a:pt x="1686594" y="4233788"/>
                    <a:pt x="1686594" y="4052964"/>
                    <a:pt x="1798218" y="3941340"/>
                  </a:cubicBezTo>
                  <a:lnTo>
                    <a:pt x="2596308" y="3143252"/>
                  </a:lnTo>
                  <a:lnTo>
                    <a:pt x="2143127" y="2690070"/>
                  </a:lnTo>
                  <a:lnTo>
                    <a:pt x="487787" y="4345412"/>
                  </a:lnTo>
                  <a:cubicBezTo>
                    <a:pt x="376164" y="4457034"/>
                    <a:pt x="195332" y="4457024"/>
                    <a:pt x="83718" y="4345412"/>
                  </a:cubicBezTo>
                  <a:cubicBezTo>
                    <a:pt x="-27906" y="4233788"/>
                    <a:pt x="-27906" y="4052964"/>
                    <a:pt x="83718" y="3941340"/>
                  </a:cubicBezTo>
                  <a:lnTo>
                    <a:pt x="1941093" y="2083966"/>
                  </a:lnTo>
                  <a:lnTo>
                    <a:pt x="2837654" y="1187406"/>
                  </a:lnTo>
                  <a:lnTo>
                    <a:pt x="2837652" y="1187406"/>
                  </a:lnTo>
                  <a:lnTo>
                    <a:pt x="2393854" y="867720"/>
                  </a:lnTo>
                  <a:lnTo>
                    <a:pt x="1773662" y="1487910"/>
                  </a:lnTo>
                  <a:cubicBezTo>
                    <a:pt x="1662039" y="1599534"/>
                    <a:pt x="1481216" y="1599534"/>
                    <a:pt x="1369593" y="1487910"/>
                  </a:cubicBezTo>
                  <a:cubicBezTo>
                    <a:pt x="1257969" y="1376288"/>
                    <a:pt x="1257969" y="1195464"/>
                    <a:pt x="1369593" y="1083840"/>
                  </a:cubicBezTo>
                  <a:lnTo>
                    <a:pt x="2155405" y="298028"/>
                  </a:lnTo>
                  <a:cubicBezTo>
                    <a:pt x="2215579" y="237860"/>
                    <a:pt x="2297006" y="209464"/>
                    <a:pt x="2377343" y="215056"/>
                  </a:cubicBezTo>
                  <a:close/>
                  <a:moveTo>
                    <a:pt x="4000503" y="0"/>
                  </a:moveTo>
                  <a:cubicBezTo>
                    <a:pt x="4237226" y="0"/>
                    <a:pt x="4429128" y="191904"/>
                    <a:pt x="4429128" y="428626"/>
                  </a:cubicBezTo>
                  <a:cubicBezTo>
                    <a:pt x="4429128" y="665348"/>
                    <a:pt x="4237226" y="857252"/>
                    <a:pt x="4000503" y="857252"/>
                  </a:cubicBezTo>
                  <a:cubicBezTo>
                    <a:pt x="3763780" y="857252"/>
                    <a:pt x="3571878" y="665348"/>
                    <a:pt x="3571878" y="428626"/>
                  </a:cubicBezTo>
                  <a:cubicBezTo>
                    <a:pt x="3571878" y="191904"/>
                    <a:pt x="3763780" y="0"/>
                    <a:pt x="4000503" y="0"/>
                  </a:cubicBezTo>
                  <a:close/>
                </a:path>
              </a:pathLst>
            </a:custGeom>
            <a:solidFill>
              <a:schemeClr val="tx2"/>
            </a:solidFill>
            <a:ln w="9525" cap="flat">
              <a:noFill/>
              <a:prstDash val="solid"/>
              <a:miter/>
            </a:ln>
          </p:spPr>
          <p:txBody>
            <a:bodyPr rtlCol="0" anchor="ctr"/>
            <a:lstStyle/>
            <a:p>
              <a:endParaRPr lang="en-US" sz="1400"/>
            </a:p>
          </p:txBody>
        </p:sp>
        <p:sp>
          <p:nvSpPr>
            <p:cNvPr id="14" name="Rectangle 56">
              <a:extLst>
                <a:ext uri="{FF2B5EF4-FFF2-40B4-BE49-F238E27FC236}">
                  <a16:creationId xmlns:a16="http://schemas.microsoft.com/office/drawing/2014/main" id="{40F8FEF6-8A57-E6B4-07BB-370F8D3392D9}"/>
                </a:ext>
              </a:extLst>
            </p:cNvPr>
            <p:cNvSpPr/>
            <p:nvPr/>
          </p:nvSpPr>
          <p:spPr>
            <a:xfrm>
              <a:off x="1931355" y="9392672"/>
              <a:ext cx="7888249" cy="4784672"/>
            </a:xfrm>
            <a:prstGeom prst="rect">
              <a:avLst/>
            </a:prstGeom>
          </p:spPr>
          <p:txBody>
            <a:bodyPr wrap="square">
              <a:spAutoFit/>
            </a:bodyPr>
            <a:lstStyle/>
            <a:p>
              <a:pPr algn="just">
                <a:spcBef>
                  <a:spcPts val="600"/>
                </a:spcBef>
                <a:spcAft>
                  <a:spcPts val="600"/>
                </a:spcAft>
              </a:pPr>
              <a:r>
                <a:rPr lang="vi-VN" sz="1600" b="1" dirty="0">
                  <a:latin typeface="Arial (Body)"/>
                </a:rPr>
                <a:t>Đơn vị cung ứng vốn hỗ trợ thanh khoản cho thị trường:</a:t>
              </a:r>
            </a:p>
            <a:p>
              <a:pPr marL="285750" indent="-285750" algn="just">
                <a:spcBef>
                  <a:spcPts val="600"/>
                </a:spcBef>
                <a:spcAft>
                  <a:spcPts val="600"/>
                </a:spcAft>
                <a:buFont typeface="Wingdings" panose="05000000000000000000" pitchFamily="2" charset="2"/>
                <a:buChar char="§"/>
              </a:pPr>
              <a:r>
                <a:rPr lang="vi-VN" sz="1600" dirty="0">
                  <a:latin typeface="Arial (Body)"/>
                </a:rPr>
                <a:t>Hiện tại VCB đang cấp tín dụng cho hơn 30 CTCK trên thị  trường với các loại hình là cho vay vốn hoặc bảo lãnh vay vốn và cung cấp các công cụ phòng ngừa rủi ro lãi suất và tỷ giá.</a:t>
              </a:r>
            </a:p>
            <a:p>
              <a:pPr marL="285750" indent="-285750" algn="just">
                <a:spcBef>
                  <a:spcPts val="600"/>
                </a:spcBef>
                <a:spcAft>
                  <a:spcPts val="600"/>
                </a:spcAft>
                <a:buFont typeface="Wingdings" panose="05000000000000000000" pitchFamily="2" charset="2"/>
                <a:buChar char="§"/>
              </a:pPr>
              <a:r>
                <a:rPr lang="vi-VN" sz="1600" dirty="0">
                  <a:latin typeface="Arial (Body)"/>
                </a:rPr>
                <a:t>Kết nối thanh toán </a:t>
              </a:r>
              <a:r>
                <a:rPr lang="en-US" sz="1600" dirty="0" err="1">
                  <a:latin typeface="Arial (Body)"/>
                </a:rPr>
                <a:t>tiền</a:t>
              </a:r>
              <a:r>
                <a:rPr lang="en-US" sz="1600" dirty="0">
                  <a:latin typeface="Arial (Body)"/>
                </a:rPr>
                <a:t> giao </a:t>
              </a:r>
              <a:r>
                <a:rPr lang="en-US" sz="1600" dirty="0" err="1">
                  <a:latin typeface="Arial (Body)"/>
                </a:rPr>
                <a:t>dịch</a:t>
              </a:r>
              <a:r>
                <a:rPr lang="en-US" sz="1600" dirty="0">
                  <a:latin typeface="Arial (Body)"/>
                </a:rPr>
                <a:t> chứng </a:t>
              </a:r>
              <a:r>
                <a:rPr lang="en-US" sz="1600" dirty="0" err="1">
                  <a:latin typeface="Arial (Body)"/>
                </a:rPr>
                <a:t>khoán</a:t>
              </a:r>
              <a:r>
                <a:rPr lang="en-US" sz="1600" dirty="0">
                  <a:latin typeface="Arial (Body)"/>
                </a:rPr>
                <a:t> </a:t>
              </a:r>
              <a:r>
                <a:rPr lang="en-US" sz="1600" dirty="0" err="1">
                  <a:latin typeface="Arial (Body)"/>
                </a:rPr>
                <a:t>cho</a:t>
              </a:r>
              <a:r>
                <a:rPr lang="en-US" sz="1600" dirty="0">
                  <a:latin typeface="Arial (Body)"/>
                </a:rPr>
                <a:t> NĐT</a:t>
              </a:r>
              <a:endParaRPr lang="vi-VN" sz="1600" dirty="0">
                <a:latin typeface="Arial (Body)"/>
              </a:endParaRPr>
            </a:p>
          </p:txBody>
        </p:sp>
      </p:grpSp>
      <p:sp>
        <p:nvSpPr>
          <p:cNvPr id="21" name="Rectangle 56">
            <a:extLst>
              <a:ext uri="{FF2B5EF4-FFF2-40B4-BE49-F238E27FC236}">
                <a16:creationId xmlns:a16="http://schemas.microsoft.com/office/drawing/2014/main" id="{24F28163-79B8-E48C-9D4A-13930A49310A}"/>
              </a:ext>
            </a:extLst>
          </p:cNvPr>
          <p:cNvSpPr/>
          <p:nvPr/>
        </p:nvSpPr>
        <p:spPr>
          <a:xfrm>
            <a:off x="5523855" y="2990439"/>
            <a:ext cx="6218379" cy="2616101"/>
          </a:xfrm>
          <a:prstGeom prst="rect">
            <a:avLst/>
          </a:prstGeom>
        </p:spPr>
        <p:txBody>
          <a:bodyPr wrap="square">
            <a:spAutoFit/>
          </a:bodyPr>
          <a:lstStyle/>
          <a:p>
            <a:pPr algn="just">
              <a:spcBef>
                <a:spcPts val="600"/>
              </a:spcBef>
              <a:spcAft>
                <a:spcPts val="600"/>
              </a:spcAft>
            </a:pPr>
            <a:r>
              <a:rPr lang="en-US" sz="1600" b="1" dirty="0" err="1">
                <a:latin typeface="Arial (Body)"/>
              </a:rPr>
              <a:t>Để</a:t>
            </a:r>
            <a:r>
              <a:rPr lang="en-US" sz="1600" b="1" dirty="0">
                <a:latin typeface="Arial (Body)"/>
              </a:rPr>
              <a:t> </a:t>
            </a:r>
            <a:r>
              <a:rPr lang="en-US" sz="1600" b="1" dirty="0" err="1">
                <a:latin typeface="Arial (Body)"/>
              </a:rPr>
              <a:t>chuẩn</a:t>
            </a:r>
            <a:r>
              <a:rPr lang="en-US" sz="1600" b="1" dirty="0">
                <a:latin typeface="Arial (Body)"/>
              </a:rPr>
              <a:t> </a:t>
            </a:r>
            <a:r>
              <a:rPr lang="en-US" sz="1600" b="1" dirty="0" err="1">
                <a:latin typeface="Arial (Body)"/>
              </a:rPr>
              <a:t>bị</a:t>
            </a:r>
            <a:r>
              <a:rPr lang="en-US" sz="1600" b="1" dirty="0">
                <a:latin typeface="Arial (Body)"/>
              </a:rPr>
              <a:t> </a:t>
            </a:r>
            <a:r>
              <a:rPr lang="en-US" sz="1600" b="1" dirty="0" err="1">
                <a:latin typeface="Arial (Body)"/>
              </a:rPr>
              <a:t>cho</a:t>
            </a:r>
            <a:r>
              <a:rPr lang="en-US" sz="1600" b="1" dirty="0">
                <a:latin typeface="Arial (Body)"/>
              </a:rPr>
              <a:t> CCP</a:t>
            </a:r>
            <a:r>
              <a:rPr lang="vi-VN" sz="1600" b="1" dirty="0">
                <a:latin typeface="Arial (Body)"/>
              </a:rPr>
              <a:t>:</a:t>
            </a:r>
          </a:p>
          <a:p>
            <a:pPr marL="285750" indent="-285750" algn="just">
              <a:spcBef>
                <a:spcPts val="600"/>
              </a:spcBef>
              <a:spcAft>
                <a:spcPts val="600"/>
              </a:spcAft>
              <a:buFont typeface="Wingdings" panose="05000000000000000000" pitchFamily="2" charset="2"/>
              <a:buChar char="§"/>
            </a:pPr>
            <a:r>
              <a:rPr lang="en-US" sz="1600" dirty="0">
                <a:latin typeface="Arial (Body)"/>
              </a:rPr>
              <a:t>VCB </a:t>
            </a:r>
            <a:r>
              <a:rPr lang="en-US" sz="1600" dirty="0" err="1">
                <a:latin typeface="Arial (Body)"/>
              </a:rPr>
              <a:t>đang</a:t>
            </a:r>
            <a:r>
              <a:rPr lang="en-US" sz="1600" dirty="0">
                <a:latin typeface="Arial (Body)"/>
              </a:rPr>
              <a:t> </a:t>
            </a:r>
            <a:r>
              <a:rPr lang="en-US" sz="1600" dirty="0" err="1">
                <a:latin typeface="Arial (Body)"/>
              </a:rPr>
              <a:t>phát</a:t>
            </a:r>
            <a:r>
              <a:rPr lang="en-US" sz="1600" dirty="0">
                <a:latin typeface="Arial (Body)"/>
              </a:rPr>
              <a:t> </a:t>
            </a:r>
            <a:r>
              <a:rPr lang="en-US" sz="1600" dirty="0" err="1">
                <a:latin typeface="Arial (Body)"/>
              </a:rPr>
              <a:t>triển</a:t>
            </a:r>
            <a:r>
              <a:rPr lang="en-US" sz="1600" dirty="0">
                <a:latin typeface="Arial (Body)"/>
              </a:rPr>
              <a:t> </a:t>
            </a:r>
            <a:r>
              <a:rPr lang="en-US" sz="1600" dirty="0" err="1">
                <a:latin typeface="Arial (Body)"/>
              </a:rPr>
              <a:t>cấu</a:t>
            </a:r>
            <a:r>
              <a:rPr lang="en-US" sz="1600" dirty="0">
                <a:latin typeface="Arial (Body)"/>
              </a:rPr>
              <a:t> </a:t>
            </a:r>
            <a:r>
              <a:rPr lang="en-US" sz="1600" dirty="0" err="1">
                <a:latin typeface="Arial (Body)"/>
              </a:rPr>
              <a:t>trúc</a:t>
            </a:r>
            <a:r>
              <a:rPr lang="en-US" sz="1600" dirty="0">
                <a:latin typeface="Arial (Body)"/>
              </a:rPr>
              <a:t> </a:t>
            </a:r>
            <a:r>
              <a:rPr lang="en-US" sz="1600" dirty="0" err="1">
                <a:latin typeface="Arial (Body)"/>
              </a:rPr>
              <a:t>hỗ</a:t>
            </a:r>
            <a:r>
              <a:rPr lang="en-US" sz="1600" dirty="0">
                <a:latin typeface="Arial (Body)"/>
              </a:rPr>
              <a:t> </a:t>
            </a:r>
            <a:r>
              <a:rPr lang="en-US" sz="1600" dirty="0" err="1">
                <a:latin typeface="Arial (Body)"/>
              </a:rPr>
              <a:t>trợ</a:t>
            </a:r>
            <a:r>
              <a:rPr lang="en-US" sz="1600" dirty="0">
                <a:latin typeface="Arial (Body)"/>
              </a:rPr>
              <a:t> </a:t>
            </a:r>
            <a:r>
              <a:rPr lang="en-US" sz="1600" dirty="0" err="1">
                <a:latin typeface="Arial (Body)"/>
              </a:rPr>
              <a:t>thanh</a:t>
            </a:r>
            <a:r>
              <a:rPr lang="en-US" sz="1600" dirty="0">
                <a:latin typeface="Arial (Body)"/>
              </a:rPr>
              <a:t> </a:t>
            </a:r>
            <a:r>
              <a:rPr lang="en-US" sz="1600" dirty="0" err="1">
                <a:latin typeface="Arial (Body)"/>
              </a:rPr>
              <a:t>khoản</a:t>
            </a:r>
            <a:r>
              <a:rPr lang="en-US" sz="1600" dirty="0">
                <a:latin typeface="Arial (Body)"/>
              </a:rPr>
              <a:t> </a:t>
            </a:r>
            <a:r>
              <a:rPr lang="en-US" sz="1600" dirty="0" err="1">
                <a:latin typeface="Arial (Body)"/>
              </a:rPr>
              <a:t>tức</a:t>
            </a:r>
            <a:r>
              <a:rPr lang="en-US" sz="1600" dirty="0">
                <a:latin typeface="Arial (Body)"/>
              </a:rPr>
              <a:t> </a:t>
            </a:r>
            <a:r>
              <a:rPr lang="en-US" sz="1600" dirty="0" err="1">
                <a:latin typeface="Arial (Body)"/>
              </a:rPr>
              <a:t>thời</a:t>
            </a:r>
            <a:r>
              <a:rPr lang="en-US" sz="1600" dirty="0">
                <a:latin typeface="Arial (Body)"/>
              </a:rPr>
              <a:t>, </a:t>
            </a:r>
            <a:r>
              <a:rPr lang="en-US" sz="1600" dirty="0" err="1">
                <a:latin typeface="Arial (Body)"/>
              </a:rPr>
              <a:t>sử</a:t>
            </a:r>
            <a:r>
              <a:rPr lang="en-US" sz="1600" dirty="0">
                <a:latin typeface="Arial (Body)"/>
              </a:rPr>
              <a:t> </a:t>
            </a:r>
            <a:r>
              <a:rPr lang="en-US" sz="1600" dirty="0" err="1">
                <a:latin typeface="Arial (Body)"/>
              </a:rPr>
              <a:t>dụng</a:t>
            </a:r>
            <a:r>
              <a:rPr lang="en-US" sz="1600" dirty="0">
                <a:latin typeface="Arial (Body)"/>
              </a:rPr>
              <a:t> </a:t>
            </a:r>
            <a:r>
              <a:rPr lang="en-US" sz="1600" dirty="0" err="1">
                <a:latin typeface="Arial (Body)"/>
              </a:rPr>
              <a:t>công</a:t>
            </a:r>
            <a:r>
              <a:rPr lang="en-US" sz="1600" dirty="0">
                <a:latin typeface="Arial (Body)"/>
              </a:rPr>
              <a:t> </a:t>
            </a:r>
            <a:r>
              <a:rPr lang="en-US" sz="1600" dirty="0" err="1">
                <a:latin typeface="Arial (Body)"/>
              </a:rPr>
              <a:t>nghệ</a:t>
            </a:r>
            <a:r>
              <a:rPr lang="en-US" sz="1600" dirty="0">
                <a:latin typeface="Arial (Body)"/>
              </a:rPr>
              <a:t> </a:t>
            </a:r>
            <a:r>
              <a:rPr lang="en-US" sz="1600" dirty="0" err="1">
                <a:latin typeface="Arial (Body)"/>
              </a:rPr>
              <a:t>giải</a:t>
            </a:r>
            <a:r>
              <a:rPr lang="en-US" sz="1600" dirty="0">
                <a:latin typeface="Arial (Body)"/>
              </a:rPr>
              <a:t> </a:t>
            </a:r>
            <a:r>
              <a:rPr lang="en-US" sz="1600" dirty="0" err="1">
                <a:latin typeface="Arial (Body)"/>
              </a:rPr>
              <a:t>ngân</a:t>
            </a:r>
            <a:r>
              <a:rPr lang="en-US" sz="1600" dirty="0">
                <a:latin typeface="Arial (Body)"/>
              </a:rPr>
              <a:t> </a:t>
            </a:r>
            <a:r>
              <a:rPr lang="en-US" sz="1600" dirty="0" err="1">
                <a:latin typeface="Arial (Body)"/>
              </a:rPr>
              <a:t>và</a:t>
            </a:r>
            <a:r>
              <a:rPr lang="en-US" sz="1600" dirty="0">
                <a:latin typeface="Arial (Body)"/>
              </a:rPr>
              <a:t> </a:t>
            </a:r>
            <a:r>
              <a:rPr lang="en-US" sz="1600" dirty="0" err="1">
                <a:latin typeface="Arial (Body)"/>
              </a:rPr>
              <a:t>thu</a:t>
            </a:r>
            <a:r>
              <a:rPr lang="en-US" sz="1600" dirty="0">
                <a:latin typeface="Arial (Body)"/>
              </a:rPr>
              <a:t> </a:t>
            </a:r>
            <a:r>
              <a:rPr lang="en-US" sz="1600" dirty="0" err="1">
                <a:latin typeface="Arial (Body)"/>
              </a:rPr>
              <a:t>nợ</a:t>
            </a:r>
            <a:r>
              <a:rPr lang="en-US" sz="1600" dirty="0">
                <a:latin typeface="Arial (Body)"/>
              </a:rPr>
              <a:t> </a:t>
            </a:r>
            <a:r>
              <a:rPr lang="en-US" sz="1600" dirty="0" err="1">
                <a:latin typeface="Arial (Body)"/>
              </a:rPr>
              <a:t>tự</a:t>
            </a:r>
            <a:r>
              <a:rPr lang="en-US" sz="1600" dirty="0">
                <a:latin typeface="Arial (Body)"/>
              </a:rPr>
              <a:t> </a:t>
            </a:r>
            <a:r>
              <a:rPr lang="en-US" sz="1600" dirty="0" err="1">
                <a:latin typeface="Arial (Body)"/>
              </a:rPr>
              <a:t>động</a:t>
            </a:r>
            <a:r>
              <a:rPr lang="en-US" sz="1600" dirty="0">
                <a:latin typeface="Arial (Body)"/>
              </a:rPr>
              <a:t> </a:t>
            </a:r>
            <a:r>
              <a:rPr lang="en-US" sz="1600" dirty="0" err="1">
                <a:latin typeface="Arial (Body)"/>
              </a:rPr>
              <a:t>nhằm</a:t>
            </a:r>
            <a:r>
              <a:rPr lang="en-US" sz="1600" dirty="0">
                <a:latin typeface="Arial (Body)"/>
              </a:rPr>
              <a:t> </a:t>
            </a:r>
            <a:r>
              <a:rPr lang="en-US" sz="1600" dirty="0" err="1">
                <a:latin typeface="Arial (Body)"/>
              </a:rPr>
              <a:t>cung</a:t>
            </a:r>
            <a:r>
              <a:rPr lang="en-US" sz="1600" dirty="0">
                <a:latin typeface="Arial (Body)"/>
              </a:rPr>
              <a:t> </a:t>
            </a:r>
            <a:r>
              <a:rPr lang="en-US" sz="1600" dirty="0" err="1">
                <a:latin typeface="Arial (Body)"/>
              </a:rPr>
              <a:t>cấp</a:t>
            </a:r>
            <a:r>
              <a:rPr lang="en-US" sz="1600" dirty="0">
                <a:latin typeface="Arial (Body)"/>
              </a:rPr>
              <a:t> </a:t>
            </a:r>
            <a:r>
              <a:rPr lang="en-US" sz="1600" dirty="0" err="1">
                <a:latin typeface="Arial (Body)"/>
              </a:rPr>
              <a:t>tài</a:t>
            </a:r>
            <a:r>
              <a:rPr lang="en-US" sz="1600" dirty="0">
                <a:latin typeface="Arial (Body)"/>
              </a:rPr>
              <a:t> </a:t>
            </a:r>
            <a:r>
              <a:rPr lang="en-US" sz="1600" dirty="0" err="1">
                <a:latin typeface="Arial (Body)"/>
              </a:rPr>
              <a:t>chính</a:t>
            </a:r>
            <a:r>
              <a:rPr lang="en-US" sz="1600" dirty="0">
                <a:latin typeface="Arial (Body)"/>
              </a:rPr>
              <a:t> </a:t>
            </a:r>
            <a:r>
              <a:rPr lang="en-US" sz="1600" dirty="0" err="1">
                <a:latin typeface="Arial (Body)"/>
              </a:rPr>
              <a:t>nhanh</a:t>
            </a:r>
            <a:r>
              <a:rPr lang="en-US" sz="1600" dirty="0">
                <a:latin typeface="Arial (Body)"/>
              </a:rPr>
              <a:t> </a:t>
            </a:r>
            <a:r>
              <a:rPr lang="en-US" sz="1600" dirty="0" err="1">
                <a:latin typeface="Arial (Body)"/>
              </a:rPr>
              <a:t>chóng</a:t>
            </a:r>
            <a:r>
              <a:rPr lang="en-US" sz="1600" dirty="0">
                <a:latin typeface="Arial (Body)"/>
              </a:rPr>
              <a:t>, </a:t>
            </a:r>
            <a:r>
              <a:rPr lang="en-US" sz="1600" dirty="0" err="1">
                <a:latin typeface="Arial (Body)"/>
              </a:rPr>
              <a:t>liên</a:t>
            </a:r>
            <a:r>
              <a:rPr lang="en-US" sz="1600" dirty="0">
                <a:latin typeface="Arial (Body)"/>
              </a:rPr>
              <a:t> </a:t>
            </a:r>
            <a:r>
              <a:rPr lang="en-US" sz="1600" dirty="0" err="1">
                <a:latin typeface="Arial (Body)"/>
              </a:rPr>
              <a:t>tục</a:t>
            </a:r>
            <a:r>
              <a:rPr lang="en-US" sz="1600" dirty="0">
                <a:latin typeface="Arial (Body)"/>
              </a:rPr>
              <a:t> </a:t>
            </a:r>
            <a:r>
              <a:rPr lang="en-US" sz="1600" dirty="0" err="1">
                <a:latin typeface="Arial (Body)"/>
              </a:rPr>
              <a:t>cho</a:t>
            </a:r>
            <a:r>
              <a:rPr lang="en-US" sz="1600" dirty="0">
                <a:latin typeface="Arial (Body)"/>
              </a:rPr>
              <a:t> </a:t>
            </a:r>
            <a:r>
              <a:rPr lang="en-US" sz="1600" dirty="0" err="1">
                <a:latin typeface="Arial (Body)"/>
              </a:rPr>
              <a:t>các</a:t>
            </a:r>
            <a:r>
              <a:rPr lang="en-US" sz="1600" dirty="0">
                <a:latin typeface="Arial (Body)"/>
              </a:rPr>
              <a:t> </a:t>
            </a:r>
            <a:r>
              <a:rPr lang="en-US" sz="1600" dirty="0" err="1">
                <a:latin typeface="Arial (Body)"/>
              </a:rPr>
              <a:t>công</a:t>
            </a:r>
            <a:r>
              <a:rPr lang="en-US" sz="1600" dirty="0">
                <a:latin typeface="Arial (Body)"/>
              </a:rPr>
              <a:t> ty chứng </a:t>
            </a:r>
            <a:r>
              <a:rPr lang="en-US" sz="1600" dirty="0" err="1">
                <a:latin typeface="Arial (Body)"/>
              </a:rPr>
              <a:t>khoán</a:t>
            </a:r>
            <a:r>
              <a:rPr lang="en-US" sz="1600" dirty="0">
                <a:latin typeface="Arial (Body)"/>
              </a:rPr>
              <a:t> </a:t>
            </a:r>
            <a:r>
              <a:rPr lang="en-US" sz="1600" dirty="0" err="1">
                <a:latin typeface="Arial (Body)"/>
              </a:rPr>
              <a:t>vào</a:t>
            </a:r>
            <a:r>
              <a:rPr lang="en-US" sz="1600" dirty="0">
                <a:latin typeface="Arial (Body)"/>
              </a:rPr>
              <a:t> </a:t>
            </a:r>
            <a:r>
              <a:rPr lang="en-US" sz="1600" dirty="0" err="1">
                <a:latin typeface="Arial (Body)"/>
              </a:rPr>
              <a:t>ngày</a:t>
            </a:r>
            <a:r>
              <a:rPr lang="en-US" sz="1600" dirty="0">
                <a:latin typeface="Arial (Body)"/>
              </a:rPr>
              <a:t> </a:t>
            </a:r>
            <a:r>
              <a:rPr lang="en-US" sz="1600" dirty="0" err="1">
                <a:latin typeface="Arial (Body)"/>
              </a:rPr>
              <a:t>thanh</a:t>
            </a:r>
            <a:r>
              <a:rPr lang="en-US" sz="1600" dirty="0">
                <a:latin typeface="Arial (Body)"/>
              </a:rPr>
              <a:t> </a:t>
            </a:r>
            <a:r>
              <a:rPr lang="en-US" sz="1600" dirty="0" err="1">
                <a:latin typeface="Arial (Body)"/>
              </a:rPr>
              <a:t>toán</a:t>
            </a:r>
            <a:r>
              <a:rPr lang="en-US" sz="1600" dirty="0">
                <a:latin typeface="Arial (Body)"/>
              </a:rPr>
              <a:t>, </a:t>
            </a:r>
            <a:r>
              <a:rPr lang="en-US" sz="1600" dirty="0" err="1">
                <a:latin typeface="Arial (Body)"/>
              </a:rPr>
              <a:t>đảm</a:t>
            </a:r>
            <a:r>
              <a:rPr lang="en-US" sz="1600" dirty="0">
                <a:latin typeface="Arial (Body)"/>
              </a:rPr>
              <a:t> </a:t>
            </a:r>
            <a:r>
              <a:rPr lang="en-US" sz="1600" dirty="0" err="1">
                <a:latin typeface="Arial (Body)"/>
              </a:rPr>
              <a:t>bảo</a:t>
            </a:r>
            <a:r>
              <a:rPr lang="en-US" sz="1600" dirty="0">
                <a:latin typeface="Arial (Body)"/>
              </a:rPr>
              <a:t> </a:t>
            </a:r>
            <a:r>
              <a:rPr lang="en-US" sz="1600" dirty="0" err="1">
                <a:latin typeface="Arial (Body)"/>
              </a:rPr>
              <a:t>minh</a:t>
            </a:r>
            <a:r>
              <a:rPr lang="en-US" sz="1600" dirty="0">
                <a:latin typeface="Arial (Body)"/>
              </a:rPr>
              <a:t> </a:t>
            </a:r>
            <a:r>
              <a:rPr lang="en-US" sz="1600" dirty="0" err="1">
                <a:latin typeface="Arial (Body)"/>
              </a:rPr>
              <a:t>bạch</a:t>
            </a:r>
            <a:r>
              <a:rPr lang="en-US" sz="1600" dirty="0">
                <a:latin typeface="Arial (Body)"/>
              </a:rPr>
              <a:t> </a:t>
            </a:r>
            <a:r>
              <a:rPr lang="en-US" sz="1600" dirty="0" err="1">
                <a:latin typeface="Arial (Body)"/>
              </a:rPr>
              <a:t>và</a:t>
            </a:r>
            <a:r>
              <a:rPr lang="en-US" sz="1600" dirty="0">
                <a:latin typeface="Arial (Body)"/>
              </a:rPr>
              <a:t> </a:t>
            </a:r>
            <a:r>
              <a:rPr lang="en-US" sz="1600" dirty="0" err="1">
                <a:latin typeface="Arial (Body)"/>
              </a:rPr>
              <a:t>giảm</a:t>
            </a:r>
            <a:r>
              <a:rPr lang="en-US" sz="1600" dirty="0">
                <a:latin typeface="Arial (Body)"/>
              </a:rPr>
              <a:t> </a:t>
            </a:r>
            <a:r>
              <a:rPr lang="en-US" sz="1600" dirty="0" err="1">
                <a:latin typeface="Arial (Body)"/>
              </a:rPr>
              <a:t>rủi</a:t>
            </a:r>
            <a:r>
              <a:rPr lang="en-US" sz="1600" dirty="0">
                <a:latin typeface="Arial (Body)"/>
              </a:rPr>
              <a:t> </a:t>
            </a:r>
            <a:r>
              <a:rPr lang="en-US" sz="1600" dirty="0" err="1">
                <a:latin typeface="Arial (Body)"/>
              </a:rPr>
              <a:t>ro</a:t>
            </a:r>
            <a:r>
              <a:rPr lang="en-US" sz="1600" dirty="0">
                <a:latin typeface="Arial (Body)"/>
              </a:rPr>
              <a:t> </a:t>
            </a:r>
            <a:r>
              <a:rPr lang="en-US" sz="1600" dirty="0" err="1">
                <a:latin typeface="Arial (Body)"/>
              </a:rPr>
              <a:t>hệ</a:t>
            </a:r>
            <a:r>
              <a:rPr lang="en-US" sz="1600" dirty="0">
                <a:latin typeface="Arial (Body)"/>
              </a:rPr>
              <a:t> </a:t>
            </a:r>
            <a:r>
              <a:rPr lang="en-US" sz="1600" dirty="0" err="1">
                <a:latin typeface="Arial (Body)"/>
              </a:rPr>
              <a:t>thống</a:t>
            </a:r>
            <a:r>
              <a:rPr lang="en-US" sz="1600" dirty="0">
                <a:latin typeface="Arial (Body)"/>
              </a:rPr>
              <a:t>.</a:t>
            </a:r>
            <a:r>
              <a:rPr lang="vi-VN" sz="1600" dirty="0">
                <a:latin typeface="Arial (Body)"/>
              </a:rPr>
              <a:t> </a:t>
            </a:r>
            <a:endParaRPr lang="en-US" sz="1600" dirty="0">
              <a:latin typeface="Arial (Body)"/>
            </a:endParaRPr>
          </a:p>
          <a:p>
            <a:pPr marL="285750" indent="-285750" algn="just">
              <a:spcBef>
                <a:spcPts val="600"/>
              </a:spcBef>
              <a:spcAft>
                <a:spcPts val="600"/>
              </a:spcAft>
              <a:buFont typeface="Wingdings" panose="05000000000000000000" pitchFamily="2" charset="2"/>
              <a:buChar char="§"/>
            </a:pPr>
            <a:r>
              <a:rPr lang="vi-VN" sz="1600" dirty="0"/>
              <a:t>Với mạng lưới rộng khắp, gồm gần 1.200 ngân hàng đại lý tại 120 vùng lãnh thổ trên thế giới, </a:t>
            </a:r>
            <a:r>
              <a:rPr lang="en-US" sz="1600" dirty="0"/>
              <a:t>VCB </a:t>
            </a:r>
            <a:r>
              <a:rPr lang="en-US" sz="1600" dirty="0" err="1"/>
              <a:t>có</a:t>
            </a:r>
            <a:r>
              <a:rPr lang="en-US" sz="1600" dirty="0"/>
              <a:t> </a:t>
            </a:r>
            <a:r>
              <a:rPr lang="en-US" sz="1600" dirty="0" err="1"/>
              <a:t>thể</a:t>
            </a:r>
            <a:r>
              <a:rPr lang="en-US" sz="1600" dirty="0"/>
              <a:t> h</a:t>
            </a:r>
            <a:r>
              <a:rPr lang="vi-VN" sz="1600" dirty="0"/>
              <a:t>ỗ trợ các TVBT là </a:t>
            </a:r>
            <a:r>
              <a:rPr lang="en-US" sz="1600" dirty="0"/>
              <a:t>CTCK</a:t>
            </a:r>
            <a:r>
              <a:rPr lang="vi-VN" sz="1600" dirty="0"/>
              <a:t> trong việc kết nối và xác nhận giao dịch ký quỹ với các ngân hàng của NĐT cá nhân và tổ chức nước ngoài. </a:t>
            </a:r>
            <a:endParaRPr lang="vi-VN" sz="1600" dirty="0">
              <a:latin typeface="Arial (Body)"/>
            </a:endParaRPr>
          </a:p>
        </p:txBody>
      </p:sp>
      <p:sp>
        <p:nvSpPr>
          <p:cNvPr id="13" name="TextBox 12">
            <a:extLst>
              <a:ext uri="{FF2B5EF4-FFF2-40B4-BE49-F238E27FC236}">
                <a16:creationId xmlns:a16="http://schemas.microsoft.com/office/drawing/2014/main" id="{B85E542E-EC58-17DD-F87B-15CB3156E026}"/>
              </a:ext>
            </a:extLst>
          </p:cNvPr>
          <p:cNvSpPr txBox="1"/>
          <p:nvPr/>
        </p:nvSpPr>
        <p:spPr>
          <a:xfrm>
            <a:off x="10374476" y="1414700"/>
            <a:ext cx="930436" cy="523220"/>
          </a:xfrm>
          <a:prstGeom prst="rect">
            <a:avLst/>
          </a:prstGeom>
          <a:noFill/>
        </p:spPr>
        <p:txBody>
          <a:bodyPr wrap="square">
            <a:spAutoFit/>
          </a:bodyPr>
          <a:lstStyle/>
          <a:p>
            <a:r>
              <a:rPr lang="en-US" sz="2800" b="1" dirty="0">
                <a:solidFill>
                  <a:schemeClr val="bg1"/>
                </a:solidFill>
              </a:rPr>
              <a:t>CCP</a:t>
            </a:r>
            <a:endParaRPr lang="en-US" dirty="0">
              <a:solidFill>
                <a:schemeClr val="bg1"/>
              </a:solidFill>
            </a:endParaRPr>
          </a:p>
        </p:txBody>
      </p:sp>
      <p:pic>
        <p:nvPicPr>
          <p:cNvPr id="23" name="Picture 22">
            <a:extLst>
              <a:ext uri="{FF2B5EF4-FFF2-40B4-BE49-F238E27FC236}">
                <a16:creationId xmlns:a16="http://schemas.microsoft.com/office/drawing/2014/main" id="{98D9528C-5711-1883-58FD-A55D3A8CA213}"/>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20000"/>
                    </a14:imgEffect>
                  </a14:imgLayer>
                </a14:imgProps>
              </a:ext>
            </a:extLst>
          </a:blip>
          <a:stretch>
            <a:fillRect/>
          </a:stretch>
        </p:blipFill>
        <p:spPr>
          <a:xfrm>
            <a:off x="948498" y="1224419"/>
            <a:ext cx="1023434" cy="1041516"/>
          </a:xfrm>
          <a:prstGeom prst="rect">
            <a:avLst/>
          </a:prstGeom>
        </p:spPr>
      </p:pic>
    </p:spTree>
    <p:extLst>
      <p:ext uri="{BB962C8B-B14F-4D97-AF65-F5344CB8AC3E}">
        <p14:creationId xmlns:p14="http://schemas.microsoft.com/office/powerpoint/2010/main" val="680166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DAAA9-2207-FB3C-D9FE-B65036ABA325}"/>
            </a:ext>
          </a:extLst>
        </p:cNvPr>
        <p:cNvGrpSpPr/>
        <p:nvPr/>
      </p:nvGrpSpPr>
      <p:grpSpPr>
        <a:xfrm>
          <a:off x="0" y="0"/>
          <a:ext cx="0" cy="0"/>
          <a:chOff x="0" y="0"/>
          <a:chExt cx="0" cy="0"/>
        </a:xfrm>
      </p:grpSpPr>
      <p:pic>
        <p:nvPicPr>
          <p:cNvPr id="16" name="Picture 15" descr="A white and green background with a circular pattern&#10;&#10;Description automatically generated">
            <a:extLst>
              <a:ext uri="{FF2B5EF4-FFF2-40B4-BE49-F238E27FC236}">
                <a16:creationId xmlns:a16="http://schemas.microsoft.com/office/drawing/2014/main" id="{9B574E02-2FAF-336D-8746-BDCE4792D74B}"/>
              </a:ext>
            </a:extLst>
          </p:cNvPr>
          <p:cNvPicPr>
            <a:picLocks noGrp="1" noRo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BD3F937B-0A19-9B7B-B63B-5E172351E475}"/>
              </a:ext>
            </a:extLst>
          </p:cNvPr>
          <p:cNvSpPr>
            <a:spLocks noGrp="1"/>
          </p:cNvSpPr>
          <p:nvPr>
            <p:ph type="title"/>
          </p:nvPr>
        </p:nvSpPr>
        <p:spPr>
          <a:xfrm>
            <a:off x="696780" y="165962"/>
            <a:ext cx="10916099" cy="567779"/>
          </a:xfrm>
        </p:spPr>
        <p:txBody>
          <a:bodyPr>
            <a:normAutofit/>
          </a:bodyPr>
          <a:lstStyle/>
          <a:p>
            <a:r>
              <a:rPr lang="en-US" sz="2000" b="1" dirty="0">
                <a:solidFill>
                  <a:srgbClr val="27673B"/>
                </a:solidFill>
                <a:latin typeface="Arial" panose="020B0604020202020204" pitchFamily="34" charset="0"/>
                <a:cs typeface="Arial" panose="020B0604020202020204" pitchFamily="34" charset="0"/>
              </a:rPr>
              <a:t>ĐỀ XUẤT, KIẾN NGHỊ CỦA VIETCOMBANK VỚI CÁC CƠ QUAN QUẢN LÝ NHÀ NƯỚC</a:t>
            </a:r>
          </a:p>
        </p:txBody>
      </p:sp>
      <p:pic>
        <p:nvPicPr>
          <p:cNvPr id="18" name="Picture 17" descr="A green and black logo&#10;&#10;Description automatically generated">
            <a:extLst>
              <a:ext uri="{FF2B5EF4-FFF2-40B4-BE49-F238E27FC236}">
                <a16:creationId xmlns:a16="http://schemas.microsoft.com/office/drawing/2014/main" id="{9EBF7755-8DEB-C044-A200-20DD69CA3D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1206" y="543979"/>
            <a:ext cx="961417" cy="355724"/>
          </a:xfrm>
          <a:prstGeom prst="rect">
            <a:avLst/>
          </a:prstGeom>
        </p:spPr>
      </p:pic>
      <p:sp>
        <p:nvSpPr>
          <p:cNvPr id="19" name="Slide Number Placeholder 3">
            <a:extLst>
              <a:ext uri="{FF2B5EF4-FFF2-40B4-BE49-F238E27FC236}">
                <a16:creationId xmlns:a16="http://schemas.microsoft.com/office/drawing/2014/main" id="{F282C4F4-1499-C803-6025-C09D3219D637}"/>
              </a:ext>
            </a:extLst>
          </p:cNvPr>
          <p:cNvSpPr txBox="1">
            <a:spLocks/>
          </p:cNvSpPr>
          <p:nvPr/>
        </p:nvSpPr>
        <p:spPr>
          <a:xfrm>
            <a:off x="11449877" y="6409358"/>
            <a:ext cx="55659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920383C-C7FD-449B-B804-79AB02C9941A}" type="slidenum">
              <a:rPr lang="en-US" sz="1200" smtClean="0">
                <a:solidFill>
                  <a:schemeClr val="bg1"/>
                </a:solidFill>
                <a:latin typeface="Trebuchet MS" panose="020B0703020202090204" pitchFamily="34" charset="0"/>
              </a:rPr>
              <a:pPr algn="r"/>
              <a:t>15</a:t>
            </a:fld>
            <a:endParaRPr lang="en-US" sz="1200">
              <a:solidFill>
                <a:schemeClr val="bg1"/>
              </a:solidFill>
              <a:latin typeface="Trebuchet MS" panose="020B0703020202090204" pitchFamily="34" charset="0"/>
            </a:endParaRPr>
          </a:p>
        </p:txBody>
      </p:sp>
      <p:sp>
        <p:nvSpPr>
          <p:cNvPr id="2" name="Rounded Rectangle 16">
            <a:extLst>
              <a:ext uri="{FF2B5EF4-FFF2-40B4-BE49-F238E27FC236}">
                <a16:creationId xmlns:a16="http://schemas.microsoft.com/office/drawing/2014/main" id="{75377754-8DC4-D3A1-7E25-E4FACEF680EF}"/>
              </a:ext>
            </a:extLst>
          </p:cNvPr>
          <p:cNvSpPr/>
          <p:nvPr/>
        </p:nvSpPr>
        <p:spPr>
          <a:xfrm>
            <a:off x="286724" y="285846"/>
            <a:ext cx="350981" cy="317809"/>
          </a:xfrm>
          <a:prstGeom prst="roundRect">
            <a:avLst/>
          </a:prstGeom>
          <a:solidFill>
            <a:srgbClr val="2E9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 name="Google Shape;1397;p35">
            <a:extLst>
              <a:ext uri="{FF2B5EF4-FFF2-40B4-BE49-F238E27FC236}">
                <a16:creationId xmlns:a16="http://schemas.microsoft.com/office/drawing/2014/main" id="{1F58131F-0CFF-8E8A-909C-B9EF2F83AB73}"/>
              </a:ext>
            </a:extLst>
          </p:cNvPr>
          <p:cNvSpPr txBox="1">
            <a:spLocks/>
          </p:cNvSpPr>
          <p:nvPr/>
        </p:nvSpPr>
        <p:spPr>
          <a:xfrm>
            <a:off x="609600" y="550367"/>
            <a:ext cx="10972800" cy="6416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sym typeface="Trebuchet MS" panose="020B0603020202020204" pitchFamily="34" charset="0"/>
              </a:defRPr>
            </a:lvl1pPr>
          </a:lstStyle>
          <a:p>
            <a:pPr algn="ctr">
              <a:spcBef>
                <a:spcPts val="0"/>
              </a:spcBef>
            </a:pPr>
            <a:endParaRPr lang="en-US" dirty="0"/>
          </a:p>
        </p:txBody>
      </p:sp>
      <p:grpSp>
        <p:nvGrpSpPr>
          <p:cNvPr id="195" name="Google Shape;1583;p35">
            <a:extLst>
              <a:ext uri="{FF2B5EF4-FFF2-40B4-BE49-F238E27FC236}">
                <a16:creationId xmlns:a16="http://schemas.microsoft.com/office/drawing/2014/main" id="{48D0D0D8-3644-4680-BBD2-11D066A78425}"/>
              </a:ext>
            </a:extLst>
          </p:cNvPr>
          <p:cNvGrpSpPr/>
          <p:nvPr/>
        </p:nvGrpSpPr>
        <p:grpSpPr>
          <a:xfrm>
            <a:off x="6779105" y="2100187"/>
            <a:ext cx="405583" cy="384059"/>
            <a:chOff x="5016448" y="1830771"/>
            <a:chExt cx="267206" cy="253025"/>
          </a:xfrm>
        </p:grpSpPr>
        <p:sp>
          <p:nvSpPr>
            <p:cNvPr id="196" name="Google Shape;1584;p35">
              <a:extLst>
                <a:ext uri="{FF2B5EF4-FFF2-40B4-BE49-F238E27FC236}">
                  <a16:creationId xmlns:a16="http://schemas.microsoft.com/office/drawing/2014/main" id="{7B2DB612-6720-3630-42A0-0D9E4A6FD185}"/>
                </a:ext>
              </a:extLst>
            </p:cNvPr>
            <p:cNvSpPr/>
            <p:nvPr/>
          </p:nvSpPr>
          <p:spPr>
            <a:xfrm>
              <a:off x="5016448" y="1830771"/>
              <a:ext cx="267206" cy="253025"/>
            </a:xfrm>
            <a:custGeom>
              <a:avLst/>
              <a:gdLst/>
              <a:ahLst/>
              <a:cxnLst/>
              <a:rect l="l" t="t" r="r" b="b"/>
              <a:pathLst>
                <a:path w="14980" h="14185" extrusionOk="0">
                  <a:moveTo>
                    <a:pt x="558" y="1"/>
                  </a:moveTo>
                  <a:cubicBezTo>
                    <a:pt x="259" y="1"/>
                    <a:pt x="1" y="80"/>
                    <a:pt x="1" y="478"/>
                  </a:cubicBezTo>
                  <a:lnTo>
                    <a:pt x="1" y="13488"/>
                  </a:lnTo>
                  <a:cubicBezTo>
                    <a:pt x="1" y="13866"/>
                    <a:pt x="319" y="14184"/>
                    <a:pt x="697" y="14184"/>
                  </a:cubicBezTo>
                  <a:lnTo>
                    <a:pt x="14502" y="14184"/>
                  </a:lnTo>
                  <a:cubicBezTo>
                    <a:pt x="14900" y="14184"/>
                    <a:pt x="14980" y="13945"/>
                    <a:pt x="14980" y="13627"/>
                  </a:cubicBezTo>
                  <a:cubicBezTo>
                    <a:pt x="14980" y="13309"/>
                    <a:pt x="14900" y="13070"/>
                    <a:pt x="14502" y="13070"/>
                  </a:cubicBezTo>
                  <a:lnTo>
                    <a:pt x="1831" y="13070"/>
                  </a:lnTo>
                  <a:cubicBezTo>
                    <a:pt x="1433" y="13070"/>
                    <a:pt x="1135" y="12752"/>
                    <a:pt x="1135" y="12354"/>
                  </a:cubicBezTo>
                  <a:lnTo>
                    <a:pt x="1135" y="478"/>
                  </a:lnTo>
                  <a:cubicBezTo>
                    <a:pt x="1135" y="80"/>
                    <a:pt x="876" y="1"/>
                    <a:pt x="558"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97" name="Google Shape;1585;p35">
              <a:extLst>
                <a:ext uri="{FF2B5EF4-FFF2-40B4-BE49-F238E27FC236}">
                  <a16:creationId xmlns:a16="http://schemas.microsoft.com/office/drawing/2014/main" id="{E47B2FA8-F025-5033-C160-C1FA5627211F}"/>
                </a:ext>
              </a:extLst>
            </p:cNvPr>
            <p:cNvSpPr/>
            <p:nvPr/>
          </p:nvSpPr>
          <p:spPr>
            <a:xfrm>
              <a:off x="5056548" y="1856012"/>
              <a:ext cx="208556" cy="176020"/>
            </a:xfrm>
            <a:custGeom>
              <a:avLst/>
              <a:gdLst/>
              <a:ahLst/>
              <a:cxnLst/>
              <a:rect l="l" t="t" r="r" b="b"/>
              <a:pathLst>
                <a:path w="11692" h="9868" extrusionOk="0">
                  <a:moveTo>
                    <a:pt x="11142" y="1"/>
                  </a:moveTo>
                  <a:cubicBezTo>
                    <a:pt x="11110" y="1"/>
                    <a:pt x="11076" y="6"/>
                    <a:pt x="11041" y="18"/>
                  </a:cubicBezTo>
                  <a:lnTo>
                    <a:pt x="8236" y="1072"/>
                  </a:lnTo>
                  <a:cubicBezTo>
                    <a:pt x="8057" y="1152"/>
                    <a:pt x="8037" y="1291"/>
                    <a:pt x="8196" y="1390"/>
                  </a:cubicBezTo>
                  <a:lnTo>
                    <a:pt x="8713" y="1729"/>
                  </a:lnTo>
                  <a:cubicBezTo>
                    <a:pt x="8873" y="1828"/>
                    <a:pt x="8932" y="2047"/>
                    <a:pt x="8813" y="2206"/>
                  </a:cubicBezTo>
                  <a:lnTo>
                    <a:pt x="6684" y="5429"/>
                  </a:lnTo>
                  <a:cubicBezTo>
                    <a:pt x="6607" y="5552"/>
                    <a:pt x="6447" y="5627"/>
                    <a:pt x="6295" y="5627"/>
                  </a:cubicBezTo>
                  <a:cubicBezTo>
                    <a:pt x="6251" y="5627"/>
                    <a:pt x="6208" y="5621"/>
                    <a:pt x="6167" y="5608"/>
                  </a:cubicBezTo>
                  <a:lnTo>
                    <a:pt x="2865" y="4354"/>
                  </a:lnTo>
                  <a:cubicBezTo>
                    <a:pt x="2816" y="4333"/>
                    <a:pt x="2761" y="4323"/>
                    <a:pt x="2705" y="4323"/>
                  </a:cubicBezTo>
                  <a:cubicBezTo>
                    <a:pt x="2555" y="4323"/>
                    <a:pt x="2395" y="4392"/>
                    <a:pt x="2308" y="4494"/>
                  </a:cubicBezTo>
                  <a:lnTo>
                    <a:pt x="219" y="7020"/>
                  </a:lnTo>
                  <a:cubicBezTo>
                    <a:pt x="100" y="7159"/>
                    <a:pt x="0" y="7438"/>
                    <a:pt x="0" y="7637"/>
                  </a:cubicBezTo>
                  <a:lnTo>
                    <a:pt x="0" y="9686"/>
                  </a:lnTo>
                  <a:cubicBezTo>
                    <a:pt x="0" y="9805"/>
                    <a:pt x="37" y="9868"/>
                    <a:pt x="91" y="9868"/>
                  </a:cubicBezTo>
                  <a:cubicBezTo>
                    <a:pt x="128" y="9868"/>
                    <a:pt x="172" y="9840"/>
                    <a:pt x="219" y="9785"/>
                  </a:cubicBezTo>
                  <a:lnTo>
                    <a:pt x="2905" y="6662"/>
                  </a:lnTo>
                  <a:cubicBezTo>
                    <a:pt x="2989" y="6550"/>
                    <a:pt x="3141" y="6488"/>
                    <a:pt x="3286" y="6488"/>
                  </a:cubicBezTo>
                  <a:cubicBezTo>
                    <a:pt x="3348" y="6488"/>
                    <a:pt x="3408" y="6499"/>
                    <a:pt x="3462" y="6523"/>
                  </a:cubicBezTo>
                  <a:lnTo>
                    <a:pt x="6784" y="7776"/>
                  </a:lnTo>
                  <a:cubicBezTo>
                    <a:pt x="6832" y="7797"/>
                    <a:pt x="6884" y="7807"/>
                    <a:pt x="6937" y="7807"/>
                  </a:cubicBezTo>
                  <a:cubicBezTo>
                    <a:pt x="7081" y="7807"/>
                    <a:pt x="7228" y="7733"/>
                    <a:pt x="7301" y="7617"/>
                  </a:cubicBezTo>
                  <a:lnTo>
                    <a:pt x="10305" y="3121"/>
                  </a:lnTo>
                  <a:cubicBezTo>
                    <a:pt x="10368" y="3020"/>
                    <a:pt x="10479" y="2967"/>
                    <a:pt x="10592" y="2967"/>
                  </a:cubicBezTo>
                  <a:cubicBezTo>
                    <a:pt x="10658" y="2967"/>
                    <a:pt x="10724" y="2985"/>
                    <a:pt x="10782" y="3022"/>
                  </a:cubicBezTo>
                  <a:lnTo>
                    <a:pt x="11419" y="3419"/>
                  </a:lnTo>
                  <a:cubicBezTo>
                    <a:pt x="11465" y="3448"/>
                    <a:pt x="11508" y="3462"/>
                    <a:pt x="11546" y="3462"/>
                  </a:cubicBezTo>
                  <a:cubicBezTo>
                    <a:pt x="11636" y="3462"/>
                    <a:pt x="11692" y="3381"/>
                    <a:pt x="11678" y="3240"/>
                  </a:cubicBezTo>
                  <a:lnTo>
                    <a:pt x="11399" y="256"/>
                  </a:lnTo>
                  <a:cubicBezTo>
                    <a:pt x="11383" y="96"/>
                    <a:pt x="11277" y="1"/>
                    <a:pt x="11142"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198" name="Google Shape;1586;p35">
            <a:extLst>
              <a:ext uri="{FF2B5EF4-FFF2-40B4-BE49-F238E27FC236}">
                <a16:creationId xmlns:a16="http://schemas.microsoft.com/office/drawing/2014/main" id="{42F6B5E1-5EB0-A4DF-E0C0-04AD9A7CE59E}"/>
              </a:ext>
            </a:extLst>
          </p:cNvPr>
          <p:cNvGrpSpPr/>
          <p:nvPr/>
        </p:nvGrpSpPr>
        <p:grpSpPr>
          <a:xfrm>
            <a:off x="7935869" y="3651623"/>
            <a:ext cx="432495" cy="281175"/>
            <a:chOff x="5563987" y="2907726"/>
            <a:chExt cx="284936" cy="185243"/>
          </a:xfrm>
        </p:grpSpPr>
        <p:sp>
          <p:nvSpPr>
            <p:cNvPr id="199" name="Google Shape;1587;p35">
              <a:extLst>
                <a:ext uri="{FF2B5EF4-FFF2-40B4-BE49-F238E27FC236}">
                  <a16:creationId xmlns:a16="http://schemas.microsoft.com/office/drawing/2014/main" id="{63662FB6-288F-4201-9E41-BA878082D18A}"/>
                </a:ext>
              </a:extLst>
            </p:cNvPr>
            <p:cNvSpPr/>
            <p:nvPr/>
          </p:nvSpPr>
          <p:spPr>
            <a:xfrm>
              <a:off x="5563987" y="2938336"/>
              <a:ext cx="284936" cy="154633"/>
            </a:xfrm>
            <a:custGeom>
              <a:avLst/>
              <a:gdLst/>
              <a:ahLst/>
              <a:cxnLst/>
              <a:rect l="l" t="t" r="r" b="b"/>
              <a:pathLst>
                <a:path w="15974" h="8669" extrusionOk="0">
                  <a:moveTo>
                    <a:pt x="15924" y="1"/>
                  </a:moveTo>
                  <a:cubicBezTo>
                    <a:pt x="15914" y="1"/>
                    <a:pt x="15904" y="6"/>
                    <a:pt x="15894" y="16"/>
                  </a:cubicBezTo>
                  <a:lnTo>
                    <a:pt x="8136" y="5864"/>
                  </a:lnTo>
                  <a:cubicBezTo>
                    <a:pt x="8126" y="5874"/>
                    <a:pt x="8111" y="5879"/>
                    <a:pt x="8096" y="5879"/>
                  </a:cubicBezTo>
                  <a:cubicBezTo>
                    <a:pt x="8081" y="5879"/>
                    <a:pt x="8067" y="5874"/>
                    <a:pt x="8057" y="5864"/>
                  </a:cubicBezTo>
                  <a:lnTo>
                    <a:pt x="219" y="55"/>
                  </a:lnTo>
                  <a:cubicBezTo>
                    <a:pt x="205" y="41"/>
                    <a:pt x="161" y="27"/>
                    <a:pt x="129" y="27"/>
                  </a:cubicBezTo>
                  <a:cubicBezTo>
                    <a:pt x="116" y="27"/>
                    <a:pt x="105" y="30"/>
                    <a:pt x="100" y="35"/>
                  </a:cubicBezTo>
                  <a:cubicBezTo>
                    <a:pt x="80" y="55"/>
                    <a:pt x="0" y="75"/>
                    <a:pt x="0" y="115"/>
                  </a:cubicBezTo>
                  <a:lnTo>
                    <a:pt x="0" y="8311"/>
                  </a:lnTo>
                  <a:cubicBezTo>
                    <a:pt x="0" y="8490"/>
                    <a:pt x="239" y="8669"/>
                    <a:pt x="418" y="8669"/>
                  </a:cubicBezTo>
                  <a:lnTo>
                    <a:pt x="15735" y="8669"/>
                  </a:lnTo>
                  <a:cubicBezTo>
                    <a:pt x="15914" y="8669"/>
                    <a:pt x="15954" y="8490"/>
                    <a:pt x="15954" y="8311"/>
                  </a:cubicBezTo>
                  <a:lnTo>
                    <a:pt x="15954" y="75"/>
                  </a:lnTo>
                  <a:cubicBezTo>
                    <a:pt x="15954" y="55"/>
                    <a:pt x="15974" y="16"/>
                    <a:pt x="15954" y="16"/>
                  </a:cubicBezTo>
                  <a:cubicBezTo>
                    <a:pt x="15944" y="6"/>
                    <a:pt x="15934" y="1"/>
                    <a:pt x="15924"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00" name="Google Shape;1588;p35">
              <a:extLst>
                <a:ext uri="{FF2B5EF4-FFF2-40B4-BE49-F238E27FC236}">
                  <a16:creationId xmlns:a16="http://schemas.microsoft.com/office/drawing/2014/main" id="{EBB06BF7-4082-5E79-D279-20B81E045406}"/>
                </a:ext>
              </a:extLst>
            </p:cNvPr>
            <p:cNvSpPr/>
            <p:nvPr/>
          </p:nvSpPr>
          <p:spPr>
            <a:xfrm>
              <a:off x="5563987" y="2907726"/>
              <a:ext cx="284579" cy="98945"/>
            </a:xfrm>
            <a:custGeom>
              <a:avLst/>
              <a:gdLst/>
              <a:ahLst/>
              <a:cxnLst/>
              <a:rect l="l" t="t" r="r" b="b"/>
              <a:pathLst>
                <a:path w="15954" h="5547" extrusionOk="0">
                  <a:moveTo>
                    <a:pt x="398" y="1"/>
                  </a:moveTo>
                  <a:cubicBezTo>
                    <a:pt x="239" y="1"/>
                    <a:pt x="0" y="41"/>
                    <a:pt x="0" y="220"/>
                  </a:cubicBezTo>
                  <a:lnTo>
                    <a:pt x="0" y="359"/>
                  </a:lnTo>
                  <a:lnTo>
                    <a:pt x="7997" y="5531"/>
                  </a:lnTo>
                  <a:cubicBezTo>
                    <a:pt x="8017" y="5541"/>
                    <a:pt x="8027" y="5546"/>
                    <a:pt x="8037" y="5546"/>
                  </a:cubicBezTo>
                  <a:cubicBezTo>
                    <a:pt x="8047" y="5546"/>
                    <a:pt x="8057" y="5541"/>
                    <a:pt x="8076" y="5531"/>
                  </a:cubicBezTo>
                  <a:lnTo>
                    <a:pt x="15954" y="339"/>
                  </a:lnTo>
                  <a:lnTo>
                    <a:pt x="15954" y="220"/>
                  </a:lnTo>
                  <a:cubicBezTo>
                    <a:pt x="15954" y="41"/>
                    <a:pt x="15914" y="1"/>
                    <a:pt x="15735"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sp>
        <p:nvSpPr>
          <p:cNvPr id="201" name="Google Shape;1589;p35">
            <a:extLst>
              <a:ext uri="{FF2B5EF4-FFF2-40B4-BE49-F238E27FC236}">
                <a16:creationId xmlns:a16="http://schemas.microsoft.com/office/drawing/2014/main" id="{90BE1602-04C3-9B5E-A7EC-85D0D24CA6D1}"/>
              </a:ext>
            </a:extLst>
          </p:cNvPr>
          <p:cNvSpPr/>
          <p:nvPr/>
        </p:nvSpPr>
        <p:spPr>
          <a:xfrm>
            <a:off x="7547353" y="5158028"/>
            <a:ext cx="412571" cy="387392"/>
          </a:xfrm>
          <a:custGeom>
            <a:avLst/>
            <a:gdLst/>
            <a:ahLst/>
            <a:cxnLst/>
            <a:rect l="l" t="t" r="r" b="b"/>
            <a:pathLst>
              <a:path w="15239" h="14309" extrusionOk="0">
                <a:moveTo>
                  <a:pt x="7622" y="0"/>
                </a:moveTo>
                <a:cubicBezTo>
                  <a:pt x="7510" y="0"/>
                  <a:pt x="7401" y="85"/>
                  <a:pt x="7321" y="254"/>
                </a:cubicBezTo>
                <a:lnTo>
                  <a:pt x="5511" y="3914"/>
                </a:lnTo>
                <a:cubicBezTo>
                  <a:pt x="5332" y="4272"/>
                  <a:pt x="4895" y="4590"/>
                  <a:pt x="4517" y="4650"/>
                </a:cubicBezTo>
                <a:lnTo>
                  <a:pt x="458" y="5227"/>
                </a:lnTo>
                <a:cubicBezTo>
                  <a:pt x="81" y="5287"/>
                  <a:pt x="1" y="5545"/>
                  <a:pt x="279" y="5824"/>
                </a:cubicBezTo>
                <a:lnTo>
                  <a:pt x="3204" y="8668"/>
                </a:lnTo>
                <a:cubicBezTo>
                  <a:pt x="3482" y="8947"/>
                  <a:pt x="3641" y="9464"/>
                  <a:pt x="3582" y="9842"/>
                </a:cubicBezTo>
                <a:lnTo>
                  <a:pt x="2885" y="13860"/>
                </a:lnTo>
                <a:cubicBezTo>
                  <a:pt x="2842" y="14138"/>
                  <a:pt x="2948" y="14308"/>
                  <a:pt x="3141" y="14308"/>
                </a:cubicBezTo>
                <a:cubicBezTo>
                  <a:pt x="3211" y="14308"/>
                  <a:pt x="3293" y="14286"/>
                  <a:pt x="3383" y="14238"/>
                </a:cubicBezTo>
                <a:lnTo>
                  <a:pt x="7003" y="12329"/>
                </a:lnTo>
                <a:cubicBezTo>
                  <a:pt x="7172" y="12239"/>
                  <a:pt x="7396" y="12194"/>
                  <a:pt x="7620" y="12194"/>
                </a:cubicBezTo>
                <a:cubicBezTo>
                  <a:pt x="7844" y="12194"/>
                  <a:pt x="8067" y="12239"/>
                  <a:pt x="8237" y="12329"/>
                </a:cubicBezTo>
                <a:lnTo>
                  <a:pt x="11857" y="14238"/>
                </a:lnTo>
                <a:cubicBezTo>
                  <a:pt x="11947" y="14286"/>
                  <a:pt x="12028" y="14308"/>
                  <a:pt x="12098" y="14308"/>
                </a:cubicBezTo>
                <a:cubicBezTo>
                  <a:pt x="12292" y="14308"/>
                  <a:pt x="12398" y="14138"/>
                  <a:pt x="12354" y="13860"/>
                </a:cubicBezTo>
                <a:lnTo>
                  <a:pt x="11658" y="9842"/>
                </a:lnTo>
                <a:cubicBezTo>
                  <a:pt x="11598" y="9464"/>
                  <a:pt x="11777" y="8947"/>
                  <a:pt x="12036" y="8668"/>
                </a:cubicBezTo>
                <a:lnTo>
                  <a:pt x="14960" y="5824"/>
                </a:lnTo>
                <a:cubicBezTo>
                  <a:pt x="15239" y="5545"/>
                  <a:pt x="15159" y="5287"/>
                  <a:pt x="14781" y="5227"/>
                </a:cubicBezTo>
                <a:lnTo>
                  <a:pt x="10743" y="4650"/>
                </a:lnTo>
                <a:cubicBezTo>
                  <a:pt x="10345" y="4590"/>
                  <a:pt x="9908" y="4272"/>
                  <a:pt x="9728" y="3914"/>
                </a:cubicBezTo>
                <a:lnTo>
                  <a:pt x="7938" y="254"/>
                </a:lnTo>
                <a:cubicBezTo>
                  <a:pt x="7849" y="85"/>
                  <a:pt x="7734" y="0"/>
                  <a:pt x="7622"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02" name="Google Shape;1590;p35">
            <a:extLst>
              <a:ext uri="{FF2B5EF4-FFF2-40B4-BE49-F238E27FC236}">
                <a16:creationId xmlns:a16="http://schemas.microsoft.com/office/drawing/2014/main" id="{C0BD1492-AA90-F270-7199-6D7D6058CB81}"/>
              </a:ext>
            </a:extLst>
          </p:cNvPr>
          <p:cNvSpPr/>
          <p:nvPr/>
        </p:nvSpPr>
        <p:spPr>
          <a:xfrm>
            <a:off x="3901000" y="3592923"/>
            <a:ext cx="347947" cy="398573"/>
          </a:xfrm>
          <a:custGeom>
            <a:avLst/>
            <a:gdLst/>
            <a:ahLst/>
            <a:cxnLst/>
            <a:rect l="l" t="t" r="r" b="b"/>
            <a:pathLst>
              <a:path w="12852" h="14722" extrusionOk="0">
                <a:moveTo>
                  <a:pt x="3581" y="5113"/>
                </a:moveTo>
                <a:cubicBezTo>
                  <a:pt x="4118" y="5113"/>
                  <a:pt x="4556" y="5551"/>
                  <a:pt x="4556" y="6088"/>
                </a:cubicBezTo>
                <a:cubicBezTo>
                  <a:pt x="4556" y="6625"/>
                  <a:pt x="4118" y="7043"/>
                  <a:pt x="3581" y="7043"/>
                </a:cubicBezTo>
                <a:cubicBezTo>
                  <a:pt x="3044" y="7043"/>
                  <a:pt x="2607" y="6625"/>
                  <a:pt x="2607" y="6088"/>
                </a:cubicBezTo>
                <a:cubicBezTo>
                  <a:pt x="2607" y="5551"/>
                  <a:pt x="3044" y="5113"/>
                  <a:pt x="3581" y="5113"/>
                </a:cubicBezTo>
                <a:close/>
                <a:moveTo>
                  <a:pt x="6426" y="5113"/>
                </a:moveTo>
                <a:cubicBezTo>
                  <a:pt x="6963" y="5113"/>
                  <a:pt x="7401" y="5551"/>
                  <a:pt x="7401" y="6088"/>
                </a:cubicBezTo>
                <a:cubicBezTo>
                  <a:pt x="7401" y="6625"/>
                  <a:pt x="6963" y="7043"/>
                  <a:pt x="6426" y="7043"/>
                </a:cubicBezTo>
                <a:cubicBezTo>
                  <a:pt x="5889" y="7043"/>
                  <a:pt x="5451" y="6625"/>
                  <a:pt x="5451" y="6088"/>
                </a:cubicBezTo>
                <a:cubicBezTo>
                  <a:pt x="5451" y="5551"/>
                  <a:pt x="5889" y="5113"/>
                  <a:pt x="6426" y="5113"/>
                </a:cubicBezTo>
                <a:close/>
                <a:moveTo>
                  <a:pt x="9271" y="5113"/>
                </a:moveTo>
                <a:cubicBezTo>
                  <a:pt x="9808" y="5113"/>
                  <a:pt x="10225" y="5551"/>
                  <a:pt x="10225" y="6088"/>
                </a:cubicBezTo>
                <a:cubicBezTo>
                  <a:pt x="10225" y="6625"/>
                  <a:pt x="9808" y="7043"/>
                  <a:pt x="9271" y="7043"/>
                </a:cubicBezTo>
                <a:cubicBezTo>
                  <a:pt x="8733" y="7043"/>
                  <a:pt x="8296" y="6625"/>
                  <a:pt x="8296" y="6088"/>
                </a:cubicBezTo>
                <a:cubicBezTo>
                  <a:pt x="8296" y="5551"/>
                  <a:pt x="8733" y="5113"/>
                  <a:pt x="9271" y="5113"/>
                </a:cubicBezTo>
                <a:close/>
                <a:moveTo>
                  <a:pt x="6426" y="1"/>
                </a:moveTo>
                <a:cubicBezTo>
                  <a:pt x="2865" y="1"/>
                  <a:pt x="1" y="2507"/>
                  <a:pt x="1" y="5591"/>
                </a:cubicBezTo>
                <a:cubicBezTo>
                  <a:pt x="1" y="8674"/>
                  <a:pt x="2865" y="11181"/>
                  <a:pt x="6426" y="11181"/>
                </a:cubicBezTo>
                <a:cubicBezTo>
                  <a:pt x="6585" y="11181"/>
                  <a:pt x="6747" y="11186"/>
                  <a:pt x="6907" y="11186"/>
                </a:cubicBezTo>
                <a:cubicBezTo>
                  <a:pt x="7188" y="11186"/>
                  <a:pt x="7466" y="11170"/>
                  <a:pt x="7719" y="11081"/>
                </a:cubicBezTo>
                <a:cubicBezTo>
                  <a:pt x="7911" y="11013"/>
                  <a:pt x="8074" y="10981"/>
                  <a:pt x="8213" y="10981"/>
                </a:cubicBezTo>
                <a:cubicBezTo>
                  <a:pt x="9729" y="10981"/>
                  <a:pt x="8276" y="14722"/>
                  <a:pt x="8276" y="14722"/>
                </a:cubicBezTo>
                <a:cubicBezTo>
                  <a:pt x="8276" y="14722"/>
                  <a:pt x="10981" y="11976"/>
                  <a:pt x="12175" y="9152"/>
                </a:cubicBezTo>
                <a:cubicBezTo>
                  <a:pt x="12652" y="8018"/>
                  <a:pt x="12851" y="6804"/>
                  <a:pt x="12851" y="5591"/>
                </a:cubicBezTo>
                <a:cubicBezTo>
                  <a:pt x="12851" y="2507"/>
                  <a:pt x="9967" y="1"/>
                  <a:pt x="6426"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03" name="Google Shape;1591;p35">
            <a:extLst>
              <a:ext uri="{FF2B5EF4-FFF2-40B4-BE49-F238E27FC236}">
                <a16:creationId xmlns:a16="http://schemas.microsoft.com/office/drawing/2014/main" id="{674EEEE1-003B-83EB-F96B-6FD7E395DA17}"/>
              </a:ext>
            </a:extLst>
          </p:cNvPr>
          <p:cNvSpPr/>
          <p:nvPr/>
        </p:nvSpPr>
        <p:spPr>
          <a:xfrm>
            <a:off x="4260231" y="5171552"/>
            <a:ext cx="410404" cy="360347"/>
          </a:xfrm>
          <a:custGeom>
            <a:avLst/>
            <a:gdLst/>
            <a:ahLst/>
            <a:cxnLst/>
            <a:rect l="l" t="t" r="r" b="b"/>
            <a:pathLst>
              <a:path w="15159" h="13310" extrusionOk="0">
                <a:moveTo>
                  <a:pt x="11299" y="1"/>
                </a:moveTo>
                <a:cubicBezTo>
                  <a:pt x="10344" y="1"/>
                  <a:pt x="9569" y="777"/>
                  <a:pt x="9569" y="1732"/>
                </a:cubicBezTo>
                <a:cubicBezTo>
                  <a:pt x="9569" y="1891"/>
                  <a:pt x="9588" y="2030"/>
                  <a:pt x="9628" y="2169"/>
                </a:cubicBezTo>
                <a:lnTo>
                  <a:pt x="6843" y="3840"/>
                </a:lnTo>
                <a:cubicBezTo>
                  <a:pt x="6147" y="2965"/>
                  <a:pt x="5073" y="2408"/>
                  <a:pt x="3859" y="2408"/>
                </a:cubicBezTo>
                <a:cubicBezTo>
                  <a:pt x="1731" y="2408"/>
                  <a:pt x="0" y="4139"/>
                  <a:pt x="0" y="6267"/>
                </a:cubicBezTo>
                <a:cubicBezTo>
                  <a:pt x="0" y="8396"/>
                  <a:pt x="1731" y="10106"/>
                  <a:pt x="3859" y="10106"/>
                </a:cubicBezTo>
                <a:cubicBezTo>
                  <a:pt x="5152" y="10106"/>
                  <a:pt x="6286" y="9470"/>
                  <a:pt x="6982" y="8515"/>
                </a:cubicBezTo>
                <a:lnTo>
                  <a:pt x="10583" y="10405"/>
                </a:lnTo>
                <a:cubicBezTo>
                  <a:pt x="10523" y="10584"/>
                  <a:pt x="10503" y="10783"/>
                  <a:pt x="10503" y="10982"/>
                </a:cubicBezTo>
                <a:cubicBezTo>
                  <a:pt x="10503" y="12255"/>
                  <a:pt x="11538" y="13309"/>
                  <a:pt x="12831" y="13309"/>
                </a:cubicBezTo>
                <a:cubicBezTo>
                  <a:pt x="14124" y="13309"/>
                  <a:pt x="15158" y="12255"/>
                  <a:pt x="15158" y="10982"/>
                </a:cubicBezTo>
                <a:cubicBezTo>
                  <a:pt x="15158" y="9689"/>
                  <a:pt x="14124" y="8654"/>
                  <a:pt x="12831" y="8654"/>
                </a:cubicBezTo>
                <a:cubicBezTo>
                  <a:pt x="12135" y="8654"/>
                  <a:pt x="11498" y="8972"/>
                  <a:pt x="11080" y="9450"/>
                </a:cubicBezTo>
                <a:lnTo>
                  <a:pt x="7480" y="7560"/>
                </a:lnTo>
                <a:cubicBezTo>
                  <a:pt x="7619" y="7162"/>
                  <a:pt x="7719" y="6705"/>
                  <a:pt x="7719" y="6267"/>
                </a:cubicBezTo>
                <a:cubicBezTo>
                  <a:pt x="7719" y="5710"/>
                  <a:pt x="7599" y="5213"/>
                  <a:pt x="7400" y="4755"/>
                </a:cubicBezTo>
                <a:lnTo>
                  <a:pt x="10205" y="3064"/>
                </a:lnTo>
                <a:cubicBezTo>
                  <a:pt x="10503" y="3303"/>
                  <a:pt x="10881" y="3462"/>
                  <a:pt x="11299" y="3462"/>
                </a:cubicBezTo>
                <a:cubicBezTo>
                  <a:pt x="12254" y="3462"/>
                  <a:pt x="13030" y="2686"/>
                  <a:pt x="13030" y="1732"/>
                </a:cubicBezTo>
                <a:cubicBezTo>
                  <a:pt x="13030" y="777"/>
                  <a:pt x="12254" y="1"/>
                  <a:pt x="1129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nvGrpSpPr>
          <p:cNvPr id="204" name="Google Shape;1592;p35">
            <a:extLst>
              <a:ext uri="{FF2B5EF4-FFF2-40B4-BE49-F238E27FC236}">
                <a16:creationId xmlns:a16="http://schemas.microsoft.com/office/drawing/2014/main" id="{84D2B371-E106-A3E6-DA74-0A5EF54239E9}"/>
              </a:ext>
            </a:extLst>
          </p:cNvPr>
          <p:cNvGrpSpPr/>
          <p:nvPr/>
        </p:nvGrpSpPr>
        <p:grpSpPr>
          <a:xfrm>
            <a:off x="5046971" y="2110160"/>
            <a:ext cx="332860" cy="364109"/>
            <a:chOff x="4042044" y="2093722"/>
            <a:chExt cx="219294" cy="239882"/>
          </a:xfrm>
        </p:grpSpPr>
        <p:sp>
          <p:nvSpPr>
            <p:cNvPr id="205" name="Google Shape;1593;p35">
              <a:extLst>
                <a:ext uri="{FF2B5EF4-FFF2-40B4-BE49-F238E27FC236}">
                  <a16:creationId xmlns:a16="http://schemas.microsoft.com/office/drawing/2014/main" id="{A5BD761A-8AD3-03B7-FF65-990861EBB9EF}"/>
                </a:ext>
              </a:extLst>
            </p:cNvPr>
            <p:cNvSpPr/>
            <p:nvPr/>
          </p:nvSpPr>
          <p:spPr>
            <a:xfrm>
              <a:off x="4089582" y="2093722"/>
              <a:ext cx="124220" cy="124559"/>
            </a:xfrm>
            <a:custGeom>
              <a:avLst/>
              <a:gdLst/>
              <a:ahLst/>
              <a:cxnLst/>
              <a:rect l="l" t="t" r="r" b="b"/>
              <a:pathLst>
                <a:path w="6964" h="6983" extrusionOk="0">
                  <a:moveTo>
                    <a:pt x="3482" y="0"/>
                  </a:moveTo>
                  <a:cubicBezTo>
                    <a:pt x="1553" y="0"/>
                    <a:pt x="1" y="1572"/>
                    <a:pt x="1" y="3501"/>
                  </a:cubicBezTo>
                  <a:cubicBezTo>
                    <a:pt x="1" y="5411"/>
                    <a:pt x="1553" y="6982"/>
                    <a:pt x="3482" y="6982"/>
                  </a:cubicBezTo>
                  <a:cubicBezTo>
                    <a:pt x="5392" y="6982"/>
                    <a:pt x="6963" y="5411"/>
                    <a:pt x="6963" y="3501"/>
                  </a:cubicBezTo>
                  <a:cubicBezTo>
                    <a:pt x="6963" y="1572"/>
                    <a:pt x="5392" y="0"/>
                    <a:pt x="3482"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06" name="Google Shape;1594;p35">
              <a:extLst>
                <a:ext uri="{FF2B5EF4-FFF2-40B4-BE49-F238E27FC236}">
                  <a16:creationId xmlns:a16="http://schemas.microsoft.com/office/drawing/2014/main" id="{A8DF90C3-15E3-B3AF-9D8C-4249BE3E149E}"/>
                </a:ext>
              </a:extLst>
            </p:cNvPr>
            <p:cNvSpPr/>
            <p:nvPr/>
          </p:nvSpPr>
          <p:spPr>
            <a:xfrm>
              <a:off x="4042044" y="2206905"/>
              <a:ext cx="219294" cy="126700"/>
            </a:xfrm>
            <a:custGeom>
              <a:avLst/>
              <a:gdLst/>
              <a:ahLst/>
              <a:cxnLst/>
              <a:rect l="l" t="t" r="r" b="b"/>
              <a:pathLst>
                <a:path w="12294" h="7103" extrusionOk="0">
                  <a:moveTo>
                    <a:pt x="2865" y="1"/>
                  </a:moveTo>
                  <a:cubicBezTo>
                    <a:pt x="1273" y="1"/>
                    <a:pt x="0" y="1294"/>
                    <a:pt x="0" y="2865"/>
                  </a:cubicBezTo>
                  <a:lnTo>
                    <a:pt x="0" y="7102"/>
                  </a:lnTo>
                  <a:lnTo>
                    <a:pt x="2109" y="7102"/>
                  </a:lnTo>
                  <a:lnTo>
                    <a:pt x="2109" y="4735"/>
                  </a:lnTo>
                  <a:cubicBezTo>
                    <a:pt x="2109" y="4576"/>
                    <a:pt x="2248" y="4437"/>
                    <a:pt x="2427" y="4437"/>
                  </a:cubicBezTo>
                  <a:cubicBezTo>
                    <a:pt x="2586" y="4437"/>
                    <a:pt x="2726" y="4576"/>
                    <a:pt x="2726" y="4735"/>
                  </a:cubicBezTo>
                  <a:lnTo>
                    <a:pt x="2726" y="7102"/>
                  </a:lnTo>
                  <a:lnTo>
                    <a:pt x="9549" y="7102"/>
                  </a:lnTo>
                  <a:lnTo>
                    <a:pt x="9549" y="4735"/>
                  </a:lnTo>
                  <a:cubicBezTo>
                    <a:pt x="9549" y="4576"/>
                    <a:pt x="9688" y="4437"/>
                    <a:pt x="9847" y="4437"/>
                  </a:cubicBezTo>
                  <a:cubicBezTo>
                    <a:pt x="10026" y="4437"/>
                    <a:pt x="10165" y="4576"/>
                    <a:pt x="10165" y="4735"/>
                  </a:cubicBezTo>
                  <a:lnTo>
                    <a:pt x="10165" y="7102"/>
                  </a:lnTo>
                  <a:lnTo>
                    <a:pt x="12294" y="7102"/>
                  </a:lnTo>
                  <a:lnTo>
                    <a:pt x="12294" y="2865"/>
                  </a:lnTo>
                  <a:cubicBezTo>
                    <a:pt x="12294" y="1294"/>
                    <a:pt x="11001" y="1"/>
                    <a:pt x="9429" y="1"/>
                  </a:cubicBezTo>
                  <a:lnTo>
                    <a:pt x="9350" y="1"/>
                  </a:lnTo>
                  <a:cubicBezTo>
                    <a:pt x="8574" y="916"/>
                    <a:pt x="7420" y="1493"/>
                    <a:pt x="6147" y="1493"/>
                  </a:cubicBezTo>
                  <a:cubicBezTo>
                    <a:pt x="4854" y="1493"/>
                    <a:pt x="3700" y="916"/>
                    <a:pt x="2925"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6" name="Group 5">
            <a:extLst>
              <a:ext uri="{FF2B5EF4-FFF2-40B4-BE49-F238E27FC236}">
                <a16:creationId xmlns:a16="http://schemas.microsoft.com/office/drawing/2014/main" id="{9292FD67-EE6F-773B-5985-55132E73BBEB}"/>
              </a:ext>
            </a:extLst>
          </p:cNvPr>
          <p:cNvGrpSpPr/>
          <p:nvPr/>
        </p:nvGrpSpPr>
        <p:grpSpPr>
          <a:xfrm>
            <a:off x="838200" y="1498599"/>
            <a:ext cx="2222818" cy="4081269"/>
            <a:chOff x="838200" y="1608667"/>
            <a:chExt cx="2222818" cy="3608155"/>
          </a:xfrm>
        </p:grpSpPr>
        <p:sp>
          <p:nvSpPr>
            <p:cNvPr id="7" name="Freeform: Shape 6">
              <a:extLst>
                <a:ext uri="{FF2B5EF4-FFF2-40B4-BE49-F238E27FC236}">
                  <a16:creationId xmlns:a16="http://schemas.microsoft.com/office/drawing/2014/main" id="{D9DE187A-D5B7-D301-30E7-AE28B5DF3FB0}"/>
                </a:ext>
              </a:extLst>
            </p:cNvPr>
            <p:cNvSpPr/>
            <p:nvPr/>
          </p:nvSpPr>
          <p:spPr>
            <a:xfrm>
              <a:off x="838200" y="2065867"/>
              <a:ext cx="2222818" cy="3142826"/>
            </a:xfrm>
            <a:custGeom>
              <a:avLst/>
              <a:gdLst>
                <a:gd name="connsiteX0" fmla="*/ 187606 w 2222818"/>
                <a:gd name="connsiteY0" fmla="*/ 0 h 3142826"/>
                <a:gd name="connsiteX1" fmla="*/ 427302 w 2222818"/>
                <a:gd name="connsiteY1" fmla="*/ 0 h 3142826"/>
                <a:gd name="connsiteX2" fmla="*/ 1111409 w 2222818"/>
                <a:gd name="connsiteY2" fmla="*/ 684107 h 3142826"/>
                <a:gd name="connsiteX3" fmla="*/ 1795516 w 2222818"/>
                <a:gd name="connsiteY3" fmla="*/ 0 h 3142826"/>
                <a:gd name="connsiteX4" fmla="*/ 2035212 w 2222818"/>
                <a:gd name="connsiteY4" fmla="*/ 0 h 3142826"/>
                <a:gd name="connsiteX5" fmla="*/ 2222818 w 2222818"/>
                <a:gd name="connsiteY5" fmla="*/ 187606 h 3142826"/>
                <a:gd name="connsiteX6" fmla="*/ 2222818 w 2222818"/>
                <a:gd name="connsiteY6" fmla="*/ 2955220 h 3142826"/>
                <a:gd name="connsiteX7" fmla="*/ 2035212 w 2222818"/>
                <a:gd name="connsiteY7" fmla="*/ 3142826 h 3142826"/>
                <a:gd name="connsiteX8" fmla="*/ 187606 w 2222818"/>
                <a:gd name="connsiteY8" fmla="*/ 3142826 h 3142826"/>
                <a:gd name="connsiteX9" fmla="*/ 0 w 2222818"/>
                <a:gd name="connsiteY9" fmla="*/ 2955220 h 3142826"/>
                <a:gd name="connsiteX10" fmla="*/ 0 w 2222818"/>
                <a:gd name="connsiteY10" fmla="*/ 187606 h 3142826"/>
                <a:gd name="connsiteX11" fmla="*/ 187606 w 2222818"/>
                <a:gd name="connsiteY11" fmla="*/ 0 h 314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2818" h="3142826">
                  <a:moveTo>
                    <a:pt x="187606" y="0"/>
                  </a:moveTo>
                  <a:lnTo>
                    <a:pt x="427302" y="0"/>
                  </a:lnTo>
                  <a:cubicBezTo>
                    <a:pt x="427302" y="377822"/>
                    <a:pt x="733587" y="684107"/>
                    <a:pt x="1111409" y="684107"/>
                  </a:cubicBezTo>
                  <a:cubicBezTo>
                    <a:pt x="1489231" y="684107"/>
                    <a:pt x="1795516" y="377822"/>
                    <a:pt x="1795516" y="0"/>
                  </a:cubicBezTo>
                  <a:lnTo>
                    <a:pt x="2035212" y="0"/>
                  </a:lnTo>
                  <a:cubicBezTo>
                    <a:pt x="2138824" y="0"/>
                    <a:pt x="2222818" y="83994"/>
                    <a:pt x="2222818" y="187606"/>
                  </a:cubicBezTo>
                  <a:lnTo>
                    <a:pt x="2222818" y="2955220"/>
                  </a:lnTo>
                  <a:cubicBezTo>
                    <a:pt x="2222818" y="3058832"/>
                    <a:pt x="2138824" y="3142826"/>
                    <a:pt x="2035212" y="3142826"/>
                  </a:cubicBezTo>
                  <a:lnTo>
                    <a:pt x="187606" y="3142826"/>
                  </a:lnTo>
                  <a:cubicBezTo>
                    <a:pt x="83994" y="3142826"/>
                    <a:pt x="0" y="3058832"/>
                    <a:pt x="0" y="2955220"/>
                  </a:cubicBezTo>
                  <a:lnTo>
                    <a:pt x="0" y="187606"/>
                  </a:lnTo>
                  <a:cubicBezTo>
                    <a:pt x="0" y="83994"/>
                    <a:pt x="83994" y="0"/>
                    <a:pt x="187606" y="0"/>
                  </a:cubicBezTo>
                  <a:close/>
                </a:path>
              </a:pathLst>
            </a:custGeom>
            <a:solidFill>
              <a:schemeClr val="bg1"/>
            </a:solidFill>
            <a:ln>
              <a:noFill/>
            </a:ln>
            <a:effectLst>
              <a:outerShdw blurRad="2540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Lights On with solid fill">
              <a:extLst>
                <a:ext uri="{FF2B5EF4-FFF2-40B4-BE49-F238E27FC236}">
                  <a16:creationId xmlns:a16="http://schemas.microsoft.com/office/drawing/2014/main" id="{F294F2EF-F2A3-3457-13DA-6857538E04A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92409" y="1608667"/>
              <a:ext cx="914400" cy="914400"/>
            </a:xfrm>
            <a:prstGeom prst="rect">
              <a:avLst/>
            </a:prstGeom>
          </p:spPr>
        </p:pic>
        <p:grpSp>
          <p:nvGrpSpPr>
            <p:cNvPr id="11" name="Group 10">
              <a:extLst>
                <a:ext uri="{FF2B5EF4-FFF2-40B4-BE49-F238E27FC236}">
                  <a16:creationId xmlns:a16="http://schemas.microsoft.com/office/drawing/2014/main" id="{C9CA6589-D930-F224-4FF4-0271EB6DB081}"/>
                </a:ext>
              </a:extLst>
            </p:cNvPr>
            <p:cNvGrpSpPr/>
            <p:nvPr/>
          </p:nvGrpSpPr>
          <p:grpSpPr>
            <a:xfrm>
              <a:off x="973103" y="2883534"/>
              <a:ext cx="1969656" cy="2333288"/>
              <a:chOff x="256713" y="2483639"/>
              <a:chExt cx="3104761" cy="2333288"/>
            </a:xfrm>
          </p:grpSpPr>
          <p:sp>
            <p:nvSpPr>
              <p:cNvPr id="12" name="TextBox 70">
                <a:extLst>
                  <a:ext uri="{FF2B5EF4-FFF2-40B4-BE49-F238E27FC236}">
                    <a16:creationId xmlns:a16="http://schemas.microsoft.com/office/drawing/2014/main" id="{56DA7498-5859-A271-C989-E3C53677BFDD}"/>
                  </a:ext>
                </a:extLst>
              </p:cNvPr>
              <p:cNvSpPr txBox="1"/>
              <p:nvPr/>
            </p:nvSpPr>
            <p:spPr>
              <a:xfrm>
                <a:off x="332936" y="2483639"/>
                <a:ext cx="2926080"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noProof="1"/>
                  <a:t>QUY ĐỊNH PHÁP LUẬT</a:t>
                </a:r>
                <a:endParaRPr lang="en-US" sz="1200" b="1" noProof="1"/>
              </a:p>
            </p:txBody>
          </p:sp>
          <p:sp>
            <p:nvSpPr>
              <p:cNvPr id="13" name="TextBox 71">
                <a:extLst>
                  <a:ext uri="{FF2B5EF4-FFF2-40B4-BE49-F238E27FC236}">
                    <a16:creationId xmlns:a16="http://schemas.microsoft.com/office/drawing/2014/main" id="{2F47D8C8-6DF1-644E-0DC2-95F0112873A7}"/>
                  </a:ext>
                </a:extLst>
              </p:cNvPr>
              <p:cNvSpPr txBox="1"/>
              <p:nvPr/>
            </p:nvSpPr>
            <p:spPr>
              <a:xfrm>
                <a:off x="256713" y="2830611"/>
                <a:ext cx="3104761" cy="198631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Luật</a:t>
                </a:r>
                <a:r>
                  <a:rPr kumimoji="0" lang="en-US" altLang="en-US" sz="1400" b="0" i="0" u="none" strike="noStrike" cap="none" normalizeH="0" baseline="0" dirty="0">
                    <a:ln>
                      <a:noFill/>
                    </a:ln>
                    <a:solidFill>
                      <a:schemeClr val="tx1"/>
                    </a:solidFill>
                    <a:effectLst/>
                    <a:latin typeface="Arial" panose="020B0604020202020204" pitchFamily="34" charset="0"/>
                  </a:rPr>
                  <a:t> </a:t>
                </a:r>
                <a:r>
                  <a:rPr lang="en-US" altLang="en-US" sz="1400" dirty="0" err="1">
                    <a:latin typeface="Arial" panose="020B0604020202020204" pitchFamily="34" charset="0"/>
                  </a:rPr>
                  <a:t>Chứng</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khoản</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sửa</a:t>
                </a:r>
                <a:r>
                  <a:rPr kumimoji="0" lang="en-US" altLang="en-US" sz="1400" b="0" i="0" u="none" strike="noStrike" cap="none" normalizeH="0" baseline="0" dirty="0">
                    <a:ln>
                      <a:noFill/>
                    </a:ln>
                    <a:solidFill>
                      <a:schemeClr val="tx1"/>
                    </a:solidFill>
                    <a:effectLst/>
                    <a:latin typeface="Arial" panose="020B0604020202020204" pitchFamily="34" charset="0"/>
                  </a:rPr>
                  <a:t> </a:t>
                </a:r>
                <a:r>
                  <a:rPr lang="en-US" altLang="en-US" sz="1400" dirty="0" err="1">
                    <a:latin typeface="Arial" panose="020B0604020202020204" pitchFamily="34" charset="0"/>
                  </a:rPr>
                  <a:t>đổi</a:t>
                </a:r>
                <a:endParaRPr lang="en-US" altLang="en-US" sz="1400" dirty="0">
                  <a:latin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err="1">
                    <a:ln>
                      <a:noFill/>
                    </a:ln>
                    <a:solidFill>
                      <a:schemeClr val="tx1"/>
                    </a:solidFill>
                    <a:effectLst/>
                    <a:latin typeface="Arial" panose="020B0604020202020204" pitchFamily="34" charset="0"/>
                  </a:rPr>
                  <a:t>Ngh</a:t>
                </a:r>
                <a:r>
                  <a:rPr lang="en-US" altLang="en-US" sz="1400" dirty="0" err="1">
                    <a:latin typeface="Arial" panose="020B0604020202020204" pitchFamily="34" charset="0"/>
                  </a:rPr>
                  <a:t>ị</a:t>
                </a:r>
                <a:r>
                  <a:rPr lang="en-US" altLang="en-US" sz="1400" dirty="0">
                    <a:latin typeface="Arial" panose="020B0604020202020204" pitchFamily="34" charset="0"/>
                  </a:rPr>
                  <a:t> </a:t>
                </a:r>
                <a:r>
                  <a:rPr lang="en-US" altLang="en-US" sz="1400" dirty="0" err="1">
                    <a:latin typeface="Arial" panose="020B0604020202020204" pitchFamily="34" charset="0"/>
                  </a:rPr>
                  <a:t>định</a:t>
                </a:r>
                <a:r>
                  <a:rPr lang="en-US" altLang="en-US" sz="1400" dirty="0">
                    <a:latin typeface="Arial" panose="020B0604020202020204" pitchFamily="34" charset="0"/>
                  </a:rPr>
                  <a:t> 155 </a:t>
                </a:r>
                <a:r>
                  <a:rPr lang="en-US" altLang="en-US" sz="1400" dirty="0" err="1">
                    <a:latin typeface="Arial" panose="020B0604020202020204" pitchFamily="34" charset="0"/>
                  </a:rPr>
                  <a:t>và</a:t>
                </a:r>
                <a:r>
                  <a:rPr lang="en-US" altLang="en-US" sz="1400" dirty="0">
                    <a:latin typeface="Arial" panose="020B0604020202020204" pitchFamily="34" charset="0"/>
                  </a:rPr>
                  <a:t> </a:t>
                </a:r>
                <a:r>
                  <a:rPr lang="en-US" altLang="en-US" sz="1400" dirty="0" err="1">
                    <a:latin typeface="Arial" panose="020B0604020202020204" pitchFamily="34" charset="0"/>
                  </a:rPr>
                  <a:t>các</a:t>
                </a:r>
                <a:r>
                  <a:rPr lang="en-US" altLang="en-US" sz="1400" dirty="0">
                    <a:latin typeface="Arial" panose="020B0604020202020204" pitchFamily="34" charset="0"/>
                  </a:rPr>
                  <a:t> </a:t>
                </a:r>
                <a:r>
                  <a:rPr lang="en-US" altLang="en-US" sz="1400" dirty="0" err="1">
                    <a:latin typeface="Arial" panose="020B0604020202020204" pitchFamily="34" charset="0"/>
                  </a:rPr>
                  <a:t>thông</a:t>
                </a:r>
                <a:r>
                  <a:rPr lang="en-US" altLang="en-US" sz="1400" dirty="0">
                    <a:latin typeface="Arial" panose="020B0604020202020204" pitchFamily="34" charset="0"/>
                  </a:rPr>
                  <a:t> </a:t>
                </a:r>
                <a:r>
                  <a:rPr lang="en-US" altLang="en-US" sz="1400" dirty="0" err="1">
                    <a:latin typeface="Arial" panose="020B0604020202020204" pitchFamily="34" charset="0"/>
                  </a:rPr>
                  <a:t>tư</a:t>
                </a:r>
                <a:r>
                  <a:rPr lang="en-US" altLang="en-US" sz="1400" dirty="0">
                    <a:latin typeface="Arial" panose="020B0604020202020204" pitchFamily="34" charset="0"/>
                  </a:rPr>
                  <a:t> </a:t>
                </a:r>
                <a:r>
                  <a:rPr lang="en-US" altLang="en-US" sz="1400" dirty="0" err="1">
                    <a:latin typeface="Arial" panose="020B0604020202020204" pitchFamily="34" charset="0"/>
                  </a:rPr>
                  <a:t>hướng</a:t>
                </a:r>
                <a:r>
                  <a:rPr lang="en-US" altLang="en-US" sz="1400" dirty="0">
                    <a:latin typeface="Arial" panose="020B0604020202020204" pitchFamily="34" charset="0"/>
                  </a:rPr>
                  <a:t> </a:t>
                </a:r>
                <a:r>
                  <a:rPr lang="en-US" altLang="en-US" sz="1400" dirty="0" err="1">
                    <a:latin typeface="Arial" panose="020B0604020202020204" pitchFamily="34" charset="0"/>
                  </a:rPr>
                  <a:t>dẫn</a:t>
                </a:r>
                <a:r>
                  <a:rPr lang="en-US" altLang="en-US" sz="1400" dirty="0">
                    <a:latin typeface="Arial" panose="020B0604020202020204" pitchFamily="34" charset="0"/>
                  </a:rPr>
                  <a:t> </a:t>
                </a:r>
                <a:r>
                  <a:rPr lang="en-US" altLang="en-US" sz="1400" dirty="0" err="1">
                    <a:latin typeface="Arial" panose="020B0604020202020204" pitchFamily="34" charset="0"/>
                  </a:rPr>
                  <a:t>sửa</a:t>
                </a:r>
                <a:r>
                  <a:rPr lang="en-US" altLang="en-US" sz="1400" dirty="0">
                    <a:latin typeface="Arial" panose="020B0604020202020204" pitchFamily="34" charset="0"/>
                  </a:rPr>
                  <a:t> </a:t>
                </a:r>
                <a:r>
                  <a:rPr lang="en-US" altLang="en-US" sz="1400" dirty="0" err="1">
                    <a:latin typeface="Arial" panose="020B0604020202020204" pitchFamily="34" charset="0"/>
                  </a:rPr>
                  <a:t>đổi</a:t>
                </a:r>
                <a:endParaRPr lang="en-US" altLang="en-US" sz="1400" dirty="0">
                  <a:latin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rPr>
                  <a:t>Quy </a:t>
                </a:r>
                <a:r>
                  <a:rPr kumimoji="0" lang="en-US" altLang="en-US" sz="1400" b="0" i="0" u="none" strike="noStrike" cap="none" normalizeH="0" baseline="0" dirty="0" err="1">
                    <a:ln>
                      <a:noFill/>
                    </a:ln>
                    <a:solidFill>
                      <a:schemeClr val="tx1"/>
                    </a:solidFill>
                    <a:effectLst/>
                    <a:latin typeface="Arial" panose="020B0604020202020204" pitchFamily="34" charset="0"/>
                  </a:rPr>
                  <a:t>chế</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thực</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hiện</a:t>
                </a:r>
                <a:r>
                  <a:rPr kumimoji="0" lang="en-US" altLang="en-US" sz="1400" b="0" i="0" u="none" strike="noStrike" cap="none" normalizeH="0" baseline="0" dirty="0">
                    <a:ln>
                      <a:noFill/>
                    </a:ln>
                    <a:solidFill>
                      <a:schemeClr val="tx1"/>
                    </a:solidFill>
                    <a:effectLst/>
                    <a:latin typeface="Arial" panose="020B0604020202020204" pitchFamily="34" charset="0"/>
                  </a:rPr>
                  <a:t> CCP</a:t>
                </a:r>
              </a:p>
              <a:p>
                <a:pPr marL="285750" marR="0" lvl="0" indent="-285750" algn="just" defTabSz="914400" rtl="0" eaLnBrk="0" fontAlgn="base" latinLnBrk="0" hangingPunct="0">
                  <a:lnSpc>
                    <a:spcPct val="100000"/>
                  </a:lnSpc>
                  <a:spcBef>
                    <a:spcPct val="0"/>
                  </a:spcBef>
                  <a:spcAft>
                    <a:spcPct val="0"/>
                  </a:spcAft>
                  <a:buClrTx/>
                  <a:buSzTx/>
                  <a:buFontTx/>
                  <a:buChar char="-"/>
                  <a:tabLst/>
                </a:pPr>
                <a:r>
                  <a:rPr lang="en-US" altLang="en-US" sz="1400" dirty="0" err="1">
                    <a:latin typeface="Arial" panose="020B0604020202020204" pitchFamily="34" charset="0"/>
                  </a:rPr>
                  <a:t>Các</a:t>
                </a:r>
                <a:r>
                  <a:rPr lang="en-US" altLang="en-US" sz="1400" dirty="0">
                    <a:latin typeface="Arial" panose="020B0604020202020204" pitchFamily="34" charset="0"/>
                  </a:rPr>
                  <a:t> </a:t>
                </a:r>
                <a:r>
                  <a:rPr lang="en-US" altLang="en-US" sz="1400" dirty="0" err="1">
                    <a:latin typeface="Arial" panose="020B0604020202020204" pitchFamily="34" charset="0"/>
                  </a:rPr>
                  <a:t>văn</a:t>
                </a:r>
                <a:r>
                  <a:rPr lang="en-US" altLang="en-US" sz="1400" dirty="0">
                    <a:latin typeface="Arial" panose="020B0604020202020204" pitchFamily="34" charset="0"/>
                  </a:rPr>
                  <a:t> </a:t>
                </a:r>
                <a:r>
                  <a:rPr lang="en-US" altLang="en-US" sz="1400" dirty="0" err="1">
                    <a:latin typeface="Arial" panose="020B0604020202020204" pitchFamily="34" charset="0"/>
                  </a:rPr>
                  <a:t>bản</a:t>
                </a:r>
                <a:r>
                  <a:rPr lang="en-US" altLang="en-US" sz="1400" dirty="0">
                    <a:latin typeface="Arial" panose="020B0604020202020204" pitchFamily="34" charset="0"/>
                  </a:rPr>
                  <a:t> </a:t>
                </a:r>
                <a:r>
                  <a:rPr lang="en-US" altLang="en-US" sz="1400" dirty="0" err="1">
                    <a:latin typeface="Arial" panose="020B0604020202020204" pitchFamily="34" charset="0"/>
                  </a:rPr>
                  <a:t>pháp</a:t>
                </a:r>
                <a:r>
                  <a:rPr lang="en-US" altLang="en-US" sz="1400" dirty="0">
                    <a:latin typeface="Arial" panose="020B0604020202020204" pitchFamily="34" charset="0"/>
                  </a:rPr>
                  <a:t> </a:t>
                </a:r>
                <a:r>
                  <a:rPr lang="en-US" altLang="en-US" sz="1400" dirty="0" err="1">
                    <a:latin typeface="Arial" panose="020B0604020202020204" pitchFamily="34" charset="0"/>
                  </a:rPr>
                  <a:t>luật</a:t>
                </a:r>
                <a:r>
                  <a:rPr lang="en-US" altLang="en-US" sz="1400" dirty="0">
                    <a:latin typeface="Arial" panose="020B0604020202020204" pitchFamily="34" charset="0"/>
                  </a:rPr>
                  <a:t> </a:t>
                </a:r>
                <a:r>
                  <a:rPr lang="en-US" altLang="en-US" sz="1400" dirty="0" err="1">
                    <a:latin typeface="Arial" panose="020B0604020202020204" pitchFamily="34" charset="0"/>
                  </a:rPr>
                  <a:t>chuyên</a:t>
                </a:r>
                <a:r>
                  <a:rPr lang="en-US" altLang="en-US" sz="1400" dirty="0">
                    <a:latin typeface="Arial" panose="020B0604020202020204" pitchFamily="34" charset="0"/>
                  </a:rPr>
                  <a:t> </a:t>
                </a:r>
                <a:r>
                  <a:rPr lang="en-US" altLang="en-US" sz="1400" dirty="0" err="1">
                    <a:latin typeface="Arial" panose="020B0604020202020204" pitchFamily="34" charset="0"/>
                  </a:rPr>
                  <a:t>ngành</a:t>
                </a:r>
                <a:r>
                  <a:rPr lang="en-US" altLang="en-US" sz="1400" dirty="0">
                    <a:latin typeface="Arial" panose="020B0604020202020204" pitchFamily="34" charset="0"/>
                  </a:rPr>
                  <a:t> </a:t>
                </a:r>
                <a:r>
                  <a:rPr lang="en-US" altLang="en-US" sz="1400" dirty="0" err="1">
                    <a:latin typeface="Arial" panose="020B0604020202020204" pitchFamily="34" charset="0"/>
                  </a:rPr>
                  <a:t>liên</a:t>
                </a:r>
                <a:r>
                  <a:rPr lang="en-US" altLang="en-US" sz="1400" dirty="0">
                    <a:latin typeface="Arial" panose="020B0604020202020204" pitchFamily="34" charset="0"/>
                  </a:rPr>
                  <a:t> quan </a:t>
                </a:r>
                <a:r>
                  <a:rPr lang="en-US" altLang="en-US" sz="1400" dirty="0" err="1">
                    <a:latin typeface="Arial" panose="020B0604020202020204" pitchFamily="34" charset="0"/>
                  </a:rPr>
                  <a:t>khác</a:t>
                </a:r>
                <a:r>
                  <a:rPr lang="en-US" altLang="en-US" sz="1400" dirty="0">
                    <a:latin typeface="Arial" panose="020B0604020202020204" pitchFamily="34" charset="0"/>
                  </a:rPr>
                  <a: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grpSp>
      </p:grpSp>
      <p:grpSp>
        <p:nvGrpSpPr>
          <p:cNvPr id="14" name="Group 13">
            <a:extLst>
              <a:ext uri="{FF2B5EF4-FFF2-40B4-BE49-F238E27FC236}">
                <a16:creationId xmlns:a16="http://schemas.microsoft.com/office/drawing/2014/main" id="{A0AB3D2E-109A-C932-214E-EA6B02432D9C}"/>
              </a:ext>
            </a:extLst>
          </p:cNvPr>
          <p:cNvGrpSpPr/>
          <p:nvPr/>
        </p:nvGrpSpPr>
        <p:grpSpPr>
          <a:xfrm>
            <a:off x="3602459" y="1498600"/>
            <a:ext cx="2222818" cy="4046820"/>
            <a:chOff x="838200" y="1608667"/>
            <a:chExt cx="2222818" cy="3600026"/>
          </a:xfrm>
        </p:grpSpPr>
        <p:sp>
          <p:nvSpPr>
            <p:cNvPr id="15" name="Freeform: Shape 14">
              <a:extLst>
                <a:ext uri="{FF2B5EF4-FFF2-40B4-BE49-F238E27FC236}">
                  <a16:creationId xmlns:a16="http://schemas.microsoft.com/office/drawing/2014/main" id="{E72EED74-2D8E-CBC9-BAAB-7C2DEA773B8C}"/>
                </a:ext>
              </a:extLst>
            </p:cNvPr>
            <p:cNvSpPr/>
            <p:nvPr/>
          </p:nvSpPr>
          <p:spPr>
            <a:xfrm>
              <a:off x="838200" y="2065867"/>
              <a:ext cx="2222818" cy="3142826"/>
            </a:xfrm>
            <a:custGeom>
              <a:avLst/>
              <a:gdLst>
                <a:gd name="connsiteX0" fmla="*/ 187606 w 2222818"/>
                <a:gd name="connsiteY0" fmla="*/ 0 h 3142826"/>
                <a:gd name="connsiteX1" fmla="*/ 427302 w 2222818"/>
                <a:gd name="connsiteY1" fmla="*/ 0 h 3142826"/>
                <a:gd name="connsiteX2" fmla="*/ 1111409 w 2222818"/>
                <a:gd name="connsiteY2" fmla="*/ 684107 h 3142826"/>
                <a:gd name="connsiteX3" fmla="*/ 1795516 w 2222818"/>
                <a:gd name="connsiteY3" fmla="*/ 0 h 3142826"/>
                <a:gd name="connsiteX4" fmla="*/ 2035212 w 2222818"/>
                <a:gd name="connsiteY4" fmla="*/ 0 h 3142826"/>
                <a:gd name="connsiteX5" fmla="*/ 2222818 w 2222818"/>
                <a:gd name="connsiteY5" fmla="*/ 187606 h 3142826"/>
                <a:gd name="connsiteX6" fmla="*/ 2222818 w 2222818"/>
                <a:gd name="connsiteY6" fmla="*/ 2955220 h 3142826"/>
                <a:gd name="connsiteX7" fmla="*/ 2035212 w 2222818"/>
                <a:gd name="connsiteY7" fmla="*/ 3142826 h 3142826"/>
                <a:gd name="connsiteX8" fmla="*/ 187606 w 2222818"/>
                <a:gd name="connsiteY8" fmla="*/ 3142826 h 3142826"/>
                <a:gd name="connsiteX9" fmla="*/ 0 w 2222818"/>
                <a:gd name="connsiteY9" fmla="*/ 2955220 h 3142826"/>
                <a:gd name="connsiteX10" fmla="*/ 0 w 2222818"/>
                <a:gd name="connsiteY10" fmla="*/ 187606 h 3142826"/>
                <a:gd name="connsiteX11" fmla="*/ 187606 w 2222818"/>
                <a:gd name="connsiteY11" fmla="*/ 0 h 314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2818" h="3142826">
                  <a:moveTo>
                    <a:pt x="187606" y="0"/>
                  </a:moveTo>
                  <a:lnTo>
                    <a:pt x="427302" y="0"/>
                  </a:lnTo>
                  <a:cubicBezTo>
                    <a:pt x="427302" y="377822"/>
                    <a:pt x="733587" y="684107"/>
                    <a:pt x="1111409" y="684107"/>
                  </a:cubicBezTo>
                  <a:cubicBezTo>
                    <a:pt x="1489231" y="684107"/>
                    <a:pt x="1795516" y="377822"/>
                    <a:pt x="1795516" y="0"/>
                  </a:cubicBezTo>
                  <a:lnTo>
                    <a:pt x="2035212" y="0"/>
                  </a:lnTo>
                  <a:cubicBezTo>
                    <a:pt x="2138824" y="0"/>
                    <a:pt x="2222818" y="83994"/>
                    <a:pt x="2222818" y="187606"/>
                  </a:cubicBezTo>
                  <a:lnTo>
                    <a:pt x="2222818" y="2955220"/>
                  </a:lnTo>
                  <a:cubicBezTo>
                    <a:pt x="2222818" y="3058832"/>
                    <a:pt x="2138824" y="3142826"/>
                    <a:pt x="2035212" y="3142826"/>
                  </a:cubicBezTo>
                  <a:lnTo>
                    <a:pt x="187606" y="3142826"/>
                  </a:lnTo>
                  <a:cubicBezTo>
                    <a:pt x="83994" y="3142826"/>
                    <a:pt x="0" y="3058832"/>
                    <a:pt x="0" y="2955220"/>
                  </a:cubicBezTo>
                  <a:lnTo>
                    <a:pt x="0" y="187606"/>
                  </a:lnTo>
                  <a:cubicBezTo>
                    <a:pt x="0" y="83994"/>
                    <a:pt x="83994" y="0"/>
                    <a:pt x="187606" y="0"/>
                  </a:cubicBezTo>
                  <a:close/>
                </a:path>
              </a:pathLst>
            </a:custGeom>
            <a:solidFill>
              <a:schemeClr val="bg1"/>
            </a:solidFill>
            <a:ln>
              <a:noFill/>
            </a:ln>
            <a:effectLst>
              <a:outerShdw blurRad="2540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 name="Graphic 19" descr="Diamond with solid fill">
              <a:extLst>
                <a:ext uri="{FF2B5EF4-FFF2-40B4-BE49-F238E27FC236}">
                  <a16:creationId xmlns:a16="http://schemas.microsoft.com/office/drawing/2014/main" id="{01D83818-46C2-0719-DFA7-FD14A6433AE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492409" y="1608667"/>
              <a:ext cx="914400" cy="914400"/>
            </a:xfrm>
            <a:prstGeom prst="rect">
              <a:avLst/>
            </a:prstGeom>
          </p:spPr>
        </p:pic>
      </p:grpSp>
      <p:grpSp>
        <p:nvGrpSpPr>
          <p:cNvPr id="24" name="Group 23">
            <a:extLst>
              <a:ext uri="{FF2B5EF4-FFF2-40B4-BE49-F238E27FC236}">
                <a16:creationId xmlns:a16="http://schemas.microsoft.com/office/drawing/2014/main" id="{99C80557-C451-AD1F-6C6C-7D28F3C27417}"/>
              </a:ext>
            </a:extLst>
          </p:cNvPr>
          <p:cNvGrpSpPr/>
          <p:nvPr/>
        </p:nvGrpSpPr>
        <p:grpSpPr>
          <a:xfrm>
            <a:off x="6366725" y="1558705"/>
            <a:ext cx="2222818" cy="4072073"/>
            <a:chOff x="838200" y="1608667"/>
            <a:chExt cx="2222818" cy="3600026"/>
          </a:xfrm>
        </p:grpSpPr>
        <p:sp>
          <p:nvSpPr>
            <p:cNvPr id="25" name="Freeform: Shape 24">
              <a:extLst>
                <a:ext uri="{FF2B5EF4-FFF2-40B4-BE49-F238E27FC236}">
                  <a16:creationId xmlns:a16="http://schemas.microsoft.com/office/drawing/2014/main" id="{767D1770-700E-3609-577D-2AB3447424D1}"/>
                </a:ext>
              </a:extLst>
            </p:cNvPr>
            <p:cNvSpPr/>
            <p:nvPr/>
          </p:nvSpPr>
          <p:spPr>
            <a:xfrm>
              <a:off x="838200" y="2065867"/>
              <a:ext cx="2222818" cy="3142826"/>
            </a:xfrm>
            <a:custGeom>
              <a:avLst/>
              <a:gdLst>
                <a:gd name="connsiteX0" fmla="*/ 187606 w 2222818"/>
                <a:gd name="connsiteY0" fmla="*/ 0 h 3142826"/>
                <a:gd name="connsiteX1" fmla="*/ 427302 w 2222818"/>
                <a:gd name="connsiteY1" fmla="*/ 0 h 3142826"/>
                <a:gd name="connsiteX2" fmla="*/ 1111409 w 2222818"/>
                <a:gd name="connsiteY2" fmla="*/ 684107 h 3142826"/>
                <a:gd name="connsiteX3" fmla="*/ 1795516 w 2222818"/>
                <a:gd name="connsiteY3" fmla="*/ 0 h 3142826"/>
                <a:gd name="connsiteX4" fmla="*/ 2035212 w 2222818"/>
                <a:gd name="connsiteY4" fmla="*/ 0 h 3142826"/>
                <a:gd name="connsiteX5" fmla="*/ 2222818 w 2222818"/>
                <a:gd name="connsiteY5" fmla="*/ 187606 h 3142826"/>
                <a:gd name="connsiteX6" fmla="*/ 2222818 w 2222818"/>
                <a:gd name="connsiteY6" fmla="*/ 2955220 h 3142826"/>
                <a:gd name="connsiteX7" fmla="*/ 2035212 w 2222818"/>
                <a:gd name="connsiteY7" fmla="*/ 3142826 h 3142826"/>
                <a:gd name="connsiteX8" fmla="*/ 187606 w 2222818"/>
                <a:gd name="connsiteY8" fmla="*/ 3142826 h 3142826"/>
                <a:gd name="connsiteX9" fmla="*/ 0 w 2222818"/>
                <a:gd name="connsiteY9" fmla="*/ 2955220 h 3142826"/>
                <a:gd name="connsiteX10" fmla="*/ 0 w 2222818"/>
                <a:gd name="connsiteY10" fmla="*/ 187606 h 3142826"/>
                <a:gd name="connsiteX11" fmla="*/ 187606 w 2222818"/>
                <a:gd name="connsiteY11" fmla="*/ 0 h 314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2818" h="3142826">
                  <a:moveTo>
                    <a:pt x="187606" y="0"/>
                  </a:moveTo>
                  <a:lnTo>
                    <a:pt x="427302" y="0"/>
                  </a:lnTo>
                  <a:cubicBezTo>
                    <a:pt x="427302" y="377822"/>
                    <a:pt x="733587" y="684107"/>
                    <a:pt x="1111409" y="684107"/>
                  </a:cubicBezTo>
                  <a:cubicBezTo>
                    <a:pt x="1489231" y="684107"/>
                    <a:pt x="1795516" y="377822"/>
                    <a:pt x="1795516" y="0"/>
                  </a:cubicBezTo>
                  <a:lnTo>
                    <a:pt x="2035212" y="0"/>
                  </a:lnTo>
                  <a:cubicBezTo>
                    <a:pt x="2138824" y="0"/>
                    <a:pt x="2222818" y="83994"/>
                    <a:pt x="2222818" y="187606"/>
                  </a:cubicBezTo>
                  <a:lnTo>
                    <a:pt x="2222818" y="2955220"/>
                  </a:lnTo>
                  <a:cubicBezTo>
                    <a:pt x="2222818" y="3058832"/>
                    <a:pt x="2138824" y="3142826"/>
                    <a:pt x="2035212" y="3142826"/>
                  </a:cubicBezTo>
                  <a:lnTo>
                    <a:pt x="187606" y="3142826"/>
                  </a:lnTo>
                  <a:cubicBezTo>
                    <a:pt x="83994" y="3142826"/>
                    <a:pt x="0" y="3058832"/>
                    <a:pt x="0" y="2955220"/>
                  </a:cubicBezTo>
                  <a:lnTo>
                    <a:pt x="0" y="187606"/>
                  </a:lnTo>
                  <a:cubicBezTo>
                    <a:pt x="0" y="83994"/>
                    <a:pt x="83994" y="0"/>
                    <a:pt x="187606" y="0"/>
                  </a:cubicBezTo>
                  <a:close/>
                </a:path>
              </a:pathLst>
            </a:custGeom>
            <a:solidFill>
              <a:schemeClr val="bg1"/>
            </a:solidFill>
            <a:ln>
              <a:noFill/>
            </a:ln>
            <a:effectLst>
              <a:outerShdw blurRad="2540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7" name="Graphic 26" descr="Customer review with solid fill">
              <a:extLst>
                <a:ext uri="{FF2B5EF4-FFF2-40B4-BE49-F238E27FC236}">
                  <a16:creationId xmlns:a16="http://schemas.microsoft.com/office/drawing/2014/main" id="{94A0E16B-9F18-482F-C362-8B75315A72A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492409" y="1608667"/>
              <a:ext cx="914400" cy="914400"/>
            </a:xfrm>
            <a:prstGeom prst="rect">
              <a:avLst/>
            </a:prstGeom>
          </p:spPr>
        </p:pic>
      </p:grpSp>
      <p:grpSp>
        <p:nvGrpSpPr>
          <p:cNvPr id="31" name="Group 30">
            <a:extLst>
              <a:ext uri="{FF2B5EF4-FFF2-40B4-BE49-F238E27FC236}">
                <a16:creationId xmlns:a16="http://schemas.microsoft.com/office/drawing/2014/main" id="{21AA0407-3A6B-3502-040E-1D520D06A831}"/>
              </a:ext>
            </a:extLst>
          </p:cNvPr>
          <p:cNvGrpSpPr/>
          <p:nvPr/>
        </p:nvGrpSpPr>
        <p:grpSpPr>
          <a:xfrm>
            <a:off x="9130976" y="1498600"/>
            <a:ext cx="2222818" cy="4046820"/>
            <a:chOff x="838200" y="1608667"/>
            <a:chExt cx="2222818" cy="3600026"/>
          </a:xfrm>
        </p:grpSpPr>
        <p:sp>
          <p:nvSpPr>
            <p:cNvPr id="32" name="Freeform: Shape 31">
              <a:extLst>
                <a:ext uri="{FF2B5EF4-FFF2-40B4-BE49-F238E27FC236}">
                  <a16:creationId xmlns:a16="http://schemas.microsoft.com/office/drawing/2014/main" id="{29D6A5A1-ACAB-5EA3-C502-4D9790062AAA}"/>
                </a:ext>
              </a:extLst>
            </p:cNvPr>
            <p:cNvSpPr/>
            <p:nvPr/>
          </p:nvSpPr>
          <p:spPr>
            <a:xfrm>
              <a:off x="838200" y="2065867"/>
              <a:ext cx="2222818" cy="3142826"/>
            </a:xfrm>
            <a:custGeom>
              <a:avLst/>
              <a:gdLst>
                <a:gd name="connsiteX0" fmla="*/ 187606 w 2222818"/>
                <a:gd name="connsiteY0" fmla="*/ 0 h 3142826"/>
                <a:gd name="connsiteX1" fmla="*/ 427302 w 2222818"/>
                <a:gd name="connsiteY1" fmla="*/ 0 h 3142826"/>
                <a:gd name="connsiteX2" fmla="*/ 1111409 w 2222818"/>
                <a:gd name="connsiteY2" fmla="*/ 684107 h 3142826"/>
                <a:gd name="connsiteX3" fmla="*/ 1795516 w 2222818"/>
                <a:gd name="connsiteY3" fmla="*/ 0 h 3142826"/>
                <a:gd name="connsiteX4" fmla="*/ 2035212 w 2222818"/>
                <a:gd name="connsiteY4" fmla="*/ 0 h 3142826"/>
                <a:gd name="connsiteX5" fmla="*/ 2222818 w 2222818"/>
                <a:gd name="connsiteY5" fmla="*/ 187606 h 3142826"/>
                <a:gd name="connsiteX6" fmla="*/ 2222818 w 2222818"/>
                <a:gd name="connsiteY6" fmla="*/ 2955220 h 3142826"/>
                <a:gd name="connsiteX7" fmla="*/ 2035212 w 2222818"/>
                <a:gd name="connsiteY7" fmla="*/ 3142826 h 3142826"/>
                <a:gd name="connsiteX8" fmla="*/ 187606 w 2222818"/>
                <a:gd name="connsiteY8" fmla="*/ 3142826 h 3142826"/>
                <a:gd name="connsiteX9" fmla="*/ 0 w 2222818"/>
                <a:gd name="connsiteY9" fmla="*/ 2955220 h 3142826"/>
                <a:gd name="connsiteX10" fmla="*/ 0 w 2222818"/>
                <a:gd name="connsiteY10" fmla="*/ 187606 h 3142826"/>
                <a:gd name="connsiteX11" fmla="*/ 187606 w 2222818"/>
                <a:gd name="connsiteY11" fmla="*/ 0 h 314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2818" h="3142826">
                  <a:moveTo>
                    <a:pt x="187606" y="0"/>
                  </a:moveTo>
                  <a:lnTo>
                    <a:pt x="427302" y="0"/>
                  </a:lnTo>
                  <a:cubicBezTo>
                    <a:pt x="427302" y="377822"/>
                    <a:pt x="733587" y="684107"/>
                    <a:pt x="1111409" y="684107"/>
                  </a:cubicBezTo>
                  <a:cubicBezTo>
                    <a:pt x="1489231" y="684107"/>
                    <a:pt x="1795516" y="377822"/>
                    <a:pt x="1795516" y="0"/>
                  </a:cubicBezTo>
                  <a:lnTo>
                    <a:pt x="2035212" y="0"/>
                  </a:lnTo>
                  <a:cubicBezTo>
                    <a:pt x="2138824" y="0"/>
                    <a:pt x="2222818" y="83994"/>
                    <a:pt x="2222818" y="187606"/>
                  </a:cubicBezTo>
                  <a:lnTo>
                    <a:pt x="2222818" y="2955220"/>
                  </a:lnTo>
                  <a:cubicBezTo>
                    <a:pt x="2222818" y="3058832"/>
                    <a:pt x="2138824" y="3142826"/>
                    <a:pt x="2035212" y="3142826"/>
                  </a:cubicBezTo>
                  <a:lnTo>
                    <a:pt x="187606" y="3142826"/>
                  </a:lnTo>
                  <a:cubicBezTo>
                    <a:pt x="83994" y="3142826"/>
                    <a:pt x="0" y="3058832"/>
                    <a:pt x="0" y="2955220"/>
                  </a:cubicBezTo>
                  <a:lnTo>
                    <a:pt x="0" y="187606"/>
                  </a:lnTo>
                  <a:cubicBezTo>
                    <a:pt x="0" y="83994"/>
                    <a:pt x="83994" y="0"/>
                    <a:pt x="187606" y="0"/>
                  </a:cubicBezTo>
                  <a:close/>
                </a:path>
              </a:pathLst>
            </a:custGeom>
            <a:solidFill>
              <a:schemeClr val="bg1"/>
            </a:solidFill>
            <a:ln>
              <a:noFill/>
            </a:ln>
            <a:effectLst>
              <a:outerShdw blurRad="2540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5" name="Graphic 34" descr="Rocket with solid fill">
              <a:extLst>
                <a:ext uri="{FF2B5EF4-FFF2-40B4-BE49-F238E27FC236}">
                  <a16:creationId xmlns:a16="http://schemas.microsoft.com/office/drawing/2014/main" id="{F62C19B7-BA1A-2739-F82F-0A6FF3C59F52}"/>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492409" y="1608667"/>
              <a:ext cx="914400" cy="914400"/>
            </a:xfrm>
            <a:prstGeom prst="rect">
              <a:avLst/>
            </a:prstGeom>
          </p:spPr>
        </p:pic>
      </p:grpSp>
      <p:sp>
        <p:nvSpPr>
          <p:cNvPr id="39" name="TextBox 70">
            <a:extLst>
              <a:ext uri="{FF2B5EF4-FFF2-40B4-BE49-F238E27FC236}">
                <a16:creationId xmlns:a16="http://schemas.microsoft.com/office/drawing/2014/main" id="{18C9434F-AFF7-3328-91EB-631308ECCD95}"/>
              </a:ext>
            </a:extLst>
          </p:cNvPr>
          <p:cNvSpPr txBox="1"/>
          <p:nvPr/>
        </p:nvSpPr>
        <p:spPr>
          <a:xfrm>
            <a:off x="3782309" y="2863879"/>
            <a:ext cx="1856301"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noProof="1"/>
              <a:t>HẠ TẦNG CÔNG NGHỆ</a:t>
            </a:r>
            <a:endParaRPr lang="en-US" sz="1200" b="1" noProof="1"/>
          </a:p>
        </p:txBody>
      </p:sp>
      <p:sp>
        <p:nvSpPr>
          <p:cNvPr id="40" name="TextBox 71">
            <a:extLst>
              <a:ext uri="{FF2B5EF4-FFF2-40B4-BE49-F238E27FC236}">
                <a16:creationId xmlns:a16="http://schemas.microsoft.com/office/drawing/2014/main" id="{81759237-80B7-2546-86F9-F80F2BB3A689}"/>
              </a:ext>
            </a:extLst>
          </p:cNvPr>
          <p:cNvSpPr txBox="1"/>
          <p:nvPr/>
        </p:nvSpPr>
        <p:spPr>
          <a:xfrm>
            <a:off x="3733953" y="3215990"/>
            <a:ext cx="1969656" cy="181588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err="1">
                <a:ln>
                  <a:noFill/>
                </a:ln>
                <a:solidFill>
                  <a:schemeClr val="tx1"/>
                </a:solidFill>
                <a:effectLst/>
                <a:latin typeface="Arial" panose="020B0604020202020204" pitchFamily="34" charset="0"/>
              </a:rPr>
              <a:t>Nâng</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cấp</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phát</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triển</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hạ</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tầng</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công</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nghệ</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tương</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thích</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với</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các</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yêu</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cầu</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quản</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lý</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và</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giao</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dịch</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theo</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quy</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định</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pháp</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luật</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về</a:t>
            </a:r>
            <a:r>
              <a:rPr kumimoji="0" lang="en-US" altLang="en-US" sz="1400" b="0" i="0" u="none" strike="noStrike" cap="none" normalizeH="0" baseline="0" dirty="0">
                <a:ln>
                  <a:noFill/>
                </a:ln>
                <a:solidFill>
                  <a:schemeClr val="tx1"/>
                </a:solidFill>
                <a:effectLst/>
                <a:latin typeface="Arial" panose="020B0604020202020204" pitchFamily="34" charset="0"/>
              </a:rPr>
              <a:t> CCP; </a:t>
            </a:r>
            <a:r>
              <a:rPr lang="en-US" altLang="en-US" sz="1400" dirty="0" err="1">
                <a:latin typeface="Arial" panose="020B0604020202020204" pitchFamily="34" charset="0"/>
              </a:rPr>
              <a:t>đặc</a:t>
            </a:r>
            <a:r>
              <a:rPr lang="en-US" altLang="en-US" sz="1400" dirty="0">
                <a:latin typeface="Arial" panose="020B0604020202020204" pitchFamily="34" charset="0"/>
              </a:rPr>
              <a:t> </a:t>
            </a:r>
            <a:r>
              <a:rPr lang="en-US" altLang="en-US" sz="1400" dirty="0" err="1">
                <a:latin typeface="Arial" panose="020B0604020202020204" pitchFamily="34" charset="0"/>
              </a:rPr>
              <a:t>biệt</a:t>
            </a:r>
            <a:r>
              <a:rPr lang="en-US" altLang="en-US" sz="1400" dirty="0">
                <a:latin typeface="Arial" panose="020B0604020202020204" pitchFamily="34" charset="0"/>
              </a:rPr>
              <a:t> h</a:t>
            </a:r>
            <a:r>
              <a:rPr kumimoji="0" lang="vi-VN" altLang="en-US" sz="1400" b="0" i="0" u="none" strike="noStrike" cap="none" normalizeH="0" baseline="0" dirty="0">
                <a:ln>
                  <a:noFill/>
                </a:ln>
                <a:solidFill>
                  <a:schemeClr val="tx1"/>
                </a:solidFill>
                <a:effectLst/>
                <a:latin typeface="Arial" panose="020B0604020202020204" pitchFamily="34" charset="0"/>
              </a:rPr>
              <a:t>ệ thống giám sát</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giao</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dịch</a:t>
            </a:r>
            <a:r>
              <a:rPr kumimoji="0" lang="vi-VN" altLang="en-US" sz="1400" b="0" i="0" u="none" strike="noStrike" cap="none" normalizeH="0" baseline="0" dirty="0">
                <a:ln>
                  <a:noFill/>
                </a:ln>
                <a:solidFill>
                  <a:schemeClr val="tx1"/>
                </a:solidFill>
                <a:effectLst/>
                <a:latin typeface="Arial" panose="020B0604020202020204" pitchFamily="34" charset="0"/>
              </a:rPr>
              <a:t> cần đồng bộ với CCP;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41" name="TextBox 70">
            <a:extLst>
              <a:ext uri="{FF2B5EF4-FFF2-40B4-BE49-F238E27FC236}">
                <a16:creationId xmlns:a16="http://schemas.microsoft.com/office/drawing/2014/main" id="{0592FB03-A6CF-8980-43A5-3293BB49A907}"/>
              </a:ext>
            </a:extLst>
          </p:cNvPr>
          <p:cNvSpPr txBox="1"/>
          <p:nvPr/>
        </p:nvSpPr>
        <p:spPr>
          <a:xfrm>
            <a:off x="6543157" y="2820086"/>
            <a:ext cx="1856301" cy="52322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noProof="1"/>
              <a:t>ĐÀO TẠO VÀ CHIA SẺ THÔNG TIN</a:t>
            </a:r>
            <a:endParaRPr lang="en-US" sz="1200" b="1" noProof="1"/>
          </a:p>
        </p:txBody>
      </p:sp>
      <p:sp>
        <p:nvSpPr>
          <p:cNvPr id="42" name="TextBox 71">
            <a:extLst>
              <a:ext uri="{FF2B5EF4-FFF2-40B4-BE49-F238E27FC236}">
                <a16:creationId xmlns:a16="http://schemas.microsoft.com/office/drawing/2014/main" id="{BDE38A99-E69F-272F-1F7E-8C3229BEA822}"/>
              </a:ext>
            </a:extLst>
          </p:cNvPr>
          <p:cNvSpPr txBox="1"/>
          <p:nvPr/>
        </p:nvSpPr>
        <p:spPr>
          <a:xfrm>
            <a:off x="6494801" y="3368390"/>
            <a:ext cx="1969656" cy="160043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0"/>
              </a:spcBef>
              <a:spcAft>
                <a:spcPct val="0"/>
              </a:spcAft>
              <a:buClrTx/>
              <a:buSzTx/>
              <a:tabLst/>
            </a:pPr>
            <a:r>
              <a:rPr kumimoji="0" lang="vi-VN" altLang="en-US" sz="1400" b="0" i="0" u="none" strike="noStrike" cap="none" normalizeH="0" baseline="0" dirty="0">
                <a:ln>
                  <a:noFill/>
                </a:ln>
                <a:solidFill>
                  <a:schemeClr val="tx1"/>
                </a:solidFill>
                <a:effectLst/>
                <a:latin typeface="Arial" panose="020B0604020202020204" pitchFamily="34" charset="0"/>
              </a:rPr>
              <a:t>Cung cấp </a:t>
            </a:r>
            <a:r>
              <a:rPr kumimoji="0" lang="en-US" altLang="en-US" sz="1400" b="0" i="0" u="none" strike="noStrike" cap="none" normalizeH="0" baseline="0" dirty="0" err="1">
                <a:ln>
                  <a:noFill/>
                </a:ln>
                <a:solidFill>
                  <a:schemeClr val="tx1"/>
                </a:solidFill>
                <a:effectLst/>
                <a:latin typeface="Arial" panose="020B0604020202020204" pitchFamily="34" charset="0"/>
              </a:rPr>
              <a:t>các</a:t>
            </a:r>
            <a:r>
              <a:rPr kumimoji="0" lang="en-US" altLang="en-US" sz="1400" b="0" i="0" u="none" strike="noStrike" cap="none" normalizeH="0" baseline="0" dirty="0">
                <a:ln>
                  <a:noFill/>
                </a:ln>
                <a:solidFill>
                  <a:schemeClr val="tx1"/>
                </a:solidFill>
                <a:effectLst/>
                <a:latin typeface="Arial" panose="020B0604020202020204" pitchFamily="34" charset="0"/>
              </a:rPr>
              <a:t> Chương </a:t>
            </a:r>
            <a:r>
              <a:rPr kumimoji="0" lang="en-US" altLang="en-US" sz="1400" b="0" i="0" u="none" strike="noStrike" cap="none" normalizeH="0" baseline="0" dirty="0" err="1">
                <a:ln>
                  <a:noFill/>
                </a:ln>
                <a:solidFill>
                  <a:schemeClr val="tx1"/>
                </a:solidFill>
                <a:effectLst/>
                <a:latin typeface="Arial" panose="020B0604020202020204" pitchFamily="34" charset="0"/>
              </a:rPr>
              <a:t>trình</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vi-VN" altLang="en-US" sz="1400" b="0" i="0" u="none" strike="noStrike" cap="none" normalizeH="0" baseline="0" dirty="0">
                <a:ln>
                  <a:noFill/>
                </a:ln>
                <a:solidFill>
                  <a:schemeClr val="tx1"/>
                </a:solidFill>
                <a:effectLst/>
                <a:latin typeface="Arial" panose="020B0604020202020204" pitchFamily="34" charset="0"/>
              </a:rPr>
              <a:t>đào tạo và hội thảo cho thành viên lưu ký, nhà đầu tư để nâng cao hiểu biết về CCP và các yêu cầu mới, đảm bảo thích ứng nhanh chóng.</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43" name="TextBox 70">
            <a:extLst>
              <a:ext uri="{FF2B5EF4-FFF2-40B4-BE49-F238E27FC236}">
                <a16:creationId xmlns:a16="http://schemas.microsoft.com/office/drawing/2014/main" id="{1E99F888-1590-BCDB-D209-75811C0964A4}"/>
              </a:ext>
            </a:extLst>
          </p:cNvPr>
          <p:cNvSpPr txBox="1"/>
          <p:nvPr/>
        </p:nvSpPr>
        <p:spPr>
          <a:xfrm>
            <a:off x="9305918" y="2766015"/>
            <a:ext cx="1856301" cy="95410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noProof="1"/>
              <a:t>XỬ LÝ TÌNH HUỐNG DAO ĐỘNG MẠNH CỦA THỊ TRƯỜNG/ KHỦNG HOẢNG</a:t>
            </a:r>
            <a:endParaRPr lang="en-US" sz="1200" b="1" noProof="1"/>
          </a:p>
        </p:txBody>
      </p:sp>
      <p:sp>
        <p:nvSpPr>
          <p:cNvPr id="44" name="TextBox 71">
            <a:extLst>
              <a:ext uri="{FF2B5EF4-FFF2-40B4-BE49-F238E27FC236}">
                <a16:creationId xmlns:a16="http://schemas.microsoft.com/office/drawing/2014/main" id="{DBE770A9-F304-F320-B940-144C6BEE6036}"/>
              </a:ext>
            </a:extLst>
          </p:cNvPr>
          <p:cNvSpPr txBox="1"/>
          <p:nvPr/>
        </p:nvSpPr>
        <p:spPr>
          <a:xfrm>
            <a:off x="9249241" y="3703515"/>
            <a:ext cx="1969656" cy="160043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err="1">
                <a:ln>
                  <a:noFill/>
                </a:ln>
                <a:solidFill>
                  <a:schemeClr val="tx1"/>
                </a:solidFill>
                <a:effectLst/>
                <a:latin typeface="Arial" panose="020B0604020202020204" pitchFamily="34" charset="0"/>
              </a:rPr>
              <a:t>Thiết</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lập</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quy</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trình</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dự</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phòng</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và</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hỗ</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trợ</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thanh</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khoản</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khẩn</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cấp</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để</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ứng</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phó</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kịp</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thời</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khi</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có</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thành</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viên</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mất</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khả</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năng</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thanh</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toán</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đảm</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bảo</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ổn</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định</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cho</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hệ</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thống</a:t>
            </a:r>
            <a:r>
              <a:rPr kumimoji="0" lang="en-US" altLang="en-US" sz="1400" b="0" i="0" u="none" strike="noStrike" cap="none" normalizeH="0" baseline="0" dirty="0">
                <a:ln>
                  <a:noFill/>
                </a:ln>
                <a:solidFill>
                  <a:schemeClr val="tx1"/>
                </a:solidFill>
                <a:effectLst/>
                <a:latin typeface="Arial" panose="020B0604020202020204" pitchFamily="34" charset="0"/>
              </a:rPr>
              <a:t> CCP.</a:t>
            </a:r>
          </a:p>
        </p:txBody>
      </p:sp>
    </p:spTree>
    <p:extLst>
      <p:ext uri="{BB962C8B-B14F-4D97-AF65-F5344CB8AC3E}">
        <p14:creationId xmlns:p14="http://schemas.microsoft.com/office/powerpoint/2010/main" val="2059899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holding, hand&#10;&#10;Description automatically generated">
            <a:extLst>
              <a:ext uri="{FF2B5EF4-FFF2-40B4-BE49-F238E27FC236}">
                <a16:creationId xmlns:a16="http://schemas.microsoft.com/office/drawing/2014/main" id="{253A0B4D-37C8-1B4C-183F-34A2D889D336}"/>
              </a:ext>
            </a:extLst>
          </p:cNvPr>
          <p:cNvPicPr>
            <a:picLocks noChangeAspect="1"/>
          </p:cNvPicPr>
          <p:nvPr/>
        </p:nvPicPr>
        <p:blipFill>
          <a:blip r:embed="rId2"/>
          <a:stretch>
            <a:fillRect/>
          </a:stretch>
        </p:blipFill>
        <p:spPr>
          <a:xfrm>
            <a:off x="91440" y="136525"/>
            <a:ext cx="12192000" cy="6858000"/>
          </a:xfrm>
          <a:prstGeom prst="rect">
            <a:avLst/>
          </a:prstGeom>
        </p:spPr>
      </p:pic>
      <p:sp>
        <p:nvSpPr>
          <p:cNvPr id="3" name="Slide Number Placeholder 2">
            <a:extLst>
              <a:ext uri="{FF2B5EF4-FFF2-40B4-BE49-F238E27FC236}">
                <a16:creationId xmlns:a16="http://schemas.microsoft.com/office/drawing/2014/main" id="{17681F34-3DD3-85FE-D981-C16D10CA4B41}"/>
              </a:ext>
            </a:extLst>
          </p:cNvPr>
          <p:cNvSpPr>
            <a:spLocks noGrp="1"/>
          </p:cNvSpPr>
          <p:nvPr>
            <p:ph type="sldNum" sz="quarter" idx="12"/>
          </p:nvPr>
        </p:nvSpPr>
        <p:spPr/>
        <p:txBody>
          <a:bodyPr/>
          <a:lstStyle/>
          <a:p>
            <a:fld id="{907BA879-8E22-DC47-ABAF-1E142383EA82}" type="slidenum">
              <a:rPr lang="en-VN" smtClean="0"/>
              <a:t>16</a:t>
            </a:fld>
            <a:endParaRPr lang="en-VN"/>
          </a:p>
        </p:txBody>
      </p:sp>
      <p:sp>
        <p:nvSpPr>
          <p:cNvPr id="2" name="TextBox 1">
            <a:extLst>
              <a:ext uri="{FF2B5EF4-FFF2-40B4-BE49-F238E27FC236}">
                <a16:creationId xmlns:a16="http://schemas.microsoft.com/office/drawing/2014/main" id="{D3F451C1-F010-401D-84B7-90F399B568F9}"/>
              </a:ext>
            </a:extLst>
          </p:cNvPr>
          <p:cNvSpPr txBox="1"/>
          <p:nvPr/>
        </p:nvSpPr>
        <p:spPr>
          <a:xfrm>
            <a:off x="712951" y="2697689"/>
            <a:ext cx="8309630" cy="707886"/>
          </a:xfrm>
          <a:prstGeom prst="rect">
            <a:avLst/>
          </a:prstGeom>
          <a:noFill/>
        </p:spPr>
        <p:txBody>
          <a:bodyPr wrap="square" rtlCol="0">
            <a:spAutoFit/>
          </a:bodyPr>
          <a:lstStyle/>
          <a:p>
            <a:r>
              <a:rPr lang="en-US" sz="4000" b="1">
                <a:solidFill>
                  <a:srgbClr val="3F7851"/>
                </a:solidFill>
                <a:latin typeface="Montserrat" pitchFamily="2" charset="77"/>
              </a:rPr>
              <a:t>THANK YOU!</a:t>
            </a:r>
            <a:endParaRPr lang="en-VN" sz="4000" b="1">
              <a:solidFill>
                <a:srgbClr val="3F7851"/>
              </a:solidFill>
              <a:latin typeface="Montserrat" pitchFamily="2" charset="77"/>
            </a:endParaRPr>
          </a:p>
        </p:txBody>
      </p:sp>
    </p:spTree>
    <p:extLst>
      <p:ext uri="{BB962C8B-B14F-4D97-AF65-F5344CB8AC3E}">
        <p14:creationId xmlns:p14="http://schemas.microsoft.com/office/powerpoint/2010/main" val="3174326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7CAE2C-B14E-FAA6-AE8A-0C0DD4F79FAE}"/>
              </a:ext>
            </a:extLst>
          </p:cNvPr>
          <p:cNvSpPr/>
          <p:nvPr/>
        </p:nvSpPr>
        <p:spPr>
          <a:xfrm>
            <a:off x="9309" y="-116732"/>
            <a:ext cx="12192000" cy="6858000"/>
          </a:xfrm>
          <a:prstGeom prst="rect">
            <a:avLst/>
          </a:prstGeom>
          <a:solidFill>
            <a:srgbClr val="F4F4F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0965" algn="l">
              <a:buClr>
                <a:srgbClr val="008C4F"/>
              </a:buClr>
              <a:buSzPct val="100000"/>
            </a:pPr>
            <a:endParaRPr lang="x-none" sz="1800" u="sng">
              <a:sym typeface="Trebuchet MS" panose="020B0603020202020204" pitchFamily="34" charset="0"/>
            </a:endParaRPr>
          </a:p>
        </p:txBody>
      </p:sp>
      <p:pic>
        <p:nvPicPr>
          <p:cNvPr id="4" name="Picture 3" descr="A city with a green logo&#10;&#10;Description automatically generated">
            <a:extLst>
              <a:ext uri="{FF2B5EF4-FFF2-40B4-BE49-F238E27FC236}">
                <a16:creationId xmlns:a16="http://schemas.microsoft.com/office/drawing/2014/main" id="{AA33CA43-6CCD-D959-2F17-AB04ED5E30E2}"/>
              </a:ext>
            </a:extLst>
          </p:cNvPr>
          <p:cNvPicPr>
            <a:picLocks noChangeAspect="1"/>
          </p:cNvPicPr>
          <p:nvPr/>
        </p:nvPicPr>
        <p:blipFill>
          <a:blip r:embed="rId3"/>
          <a:stretch>
            <a:fillRect/>
          </a:stretch>
        </p:blipFill>
        <p:spPr>
          <a:xfrm>
            <a:off x="373312" y="324100"/>
            <a:ext cx="4584407" cy="6227374"/>
          </a:xfrm>
          <a:prstGeom prst="rect">
            <a:avLst/>
          </a:prstGeom>
          <a:effectLst>
            <a:outerShdw blurRad="76200" dir="2700000" algn="tl" rotWithShape="0">
              <a:prstClr val="black">
                <a:alpha val="2000"/>
              </a:prstClr>
            </a:outerShdw>
          </a:effectLst>
        </p:spPr>
      </p:pic>
      <p:sp>
        <p:nvSpPr>
          <p:cNvPr id="11" name="TextBox 10">
            <a:extLst>
              <a:ext uri="{FF2B5EF4-FFF2-40B4-BE49-F238E27FC236}">
                <a16:creationId xmlns:a16="http://schemas.microsoft.com/office/drawing/2014/main" id="{612EDD25-2023-A292-22C7-FC65A87C3696}"/>
              </a:ext>
            </a:extLst>
          </p:cNvPr>
          <p:cNvSpPr txBox="1"/>
          <p:nvPr/>
        </p:nvSpPr>
        <p:spPr>
          <a:xfrm>
            <a:off x="655284" y="899660"/>
            <a:ext cx="3825086" cy="677108"/>
          </a:xfrm>
          <a:prstGeom prst="rect">
            <a:avLst/>
          </a:prstGeom>
          <a:noFill/>
        </p:spPr>
        <p:txBody>
          <a:bodyPr wrap="none" lIns="91440" tIns="45720" rIns="91440" bIns="45720" rtlCol="0" anchor="t">
            <a:spAutoFit/>
          </a:bodyPr>
          <a:lstStyle/>
          <a:p>
            <a:pPr algn="ctr"/>
            <a:r>
              <a:rPr lang="en-US" sz="3800" b="1">
                <a:solidFill>
                  <a:schemeClr val="bg1"/>
                </a:solidFill>
                <a:latin typeface="Candara"/>
                <a:sym typeface="Trebuchet MS" panose="020B0603020202020204" pitchFamily="34" charset="0"/>
              </a:rPr>
              <a:t>NỘI DUNG CHÍNH</a:t>
            </a:r>
            <a:endParaRPr lang="en-US"/>
          </a:p>
        </p:txBody>
      </p:sp>
      <p:grpSp>
        <p:nvGrpSpPr>
          <p:cNvPr id="35" name="Group 34">
            <a:extLst>
              <a:ext uri="{FF2B5EF4-FFF2-40B4-BE49-F238E27FC236}">
                <a16:creationId xmlns:a16="http://schemas.microsoft.com/office/drawing/2014/main" id="{9EF645DB-B91A-28C5-D75C-7DDD7824A1DF}"/>
              </a:ext>
            </a:extLst>
          </p:cNvPr>
          <p:cNvGrpSpPr/>
          <p:nvPr/>
        </p:nvGrpSpPr>
        <p:grpSpPr>
          <a:xfrm>
            <a:off x="5146519" y="367357"/>
            <a:ext cx="6706626" cy="1854723"/>
            <a:chOff x="5146518" y="433137"/>
            <a:chExt cx="6672169" cy="1123886"/>
          </a:xfrm>
        </p:grpSpPr>
        <p:sp>
          <p:nvSpPr>
            <p:cNvPr id="9" name="Rounded Rectangle 8">
              <a:extLst>
                <a:ext uri="{FF2B5EF4-FFF2-40B4-BE49-F238E27FC236}">
                  <a16:creationId xmlns:a16="http://schemas.microsoft.com/office/drawing/2014/main" id="{EC80E9BF-0848-86F9-6D60-9868631F1B7F}"/>
                </a:ext>
              </a:extLst>
            </p:cNvPr>
            <p:cNvSpPr/>
            <p:nvPr/>
          </p:nvSpPr>
          <p:spPr>
            <a:xfrm>
              <a:off x="5146518" y="433137"/>
              <a:ext cx="6672169" cy="1064606"/>
            </a:xfrm>
            <a:prstGeom prst="roundRect">
              <a:avLst>
                <a:gd name="adj" fmla="val 14263"/>
              </a:avLst>
            </a:prstGeom>
            <a:solidFill>
              <a:schemeClr val="bg1"/>
            </a:solidFill>
            <a:ln>
              <a:noFill/>
            </a:ln>
            <a:effectLst>
              <a:outerShdw blurRad="152400" dist="38100" dir="2700000" algn="tl"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22" name="Group 21">
              <a:extLst>
                <a:ext uri="{FF2B5EF4-FFF2-40B4-BE49-F238E27FC236}">
                  <a16:creationId xmlns:a16="http://schemas.microsoft.com/office/drawing/2014/main" id="{B1243452-909B-EAEE-09C8-8258E3A5032B}"/>
                </a:ext>
              </a:extLst>
            </p:cNvPr>
            <p:cNvGrpSpPr/>
            <p:nvPr/>
          </p:nvGrpSpPr>
          <p:grpSpPr>
            <a:xfrm>
              <a:off x="5389240" y="659494"/>
              <a:ext cx="6281899" cy="897529"/>
              <a:chOff x="5389240" y="659494"/>
              <a:chExt cx="6281899" cy="897529"/>
            </a:xfrm>
          </p:grpSpPr>
          <p:sp>
            <p:nvSpPr>
              <p:cNvPr id="14" name="TextBox 13">
                <a:extLst>
                  <a:ext uri="{FF2B5EF4-FFF2-40B4-BE49-F238E27FC236}">
                    <a16:creationId xmlns:a16="http://schemas.microsoft.com/office/drawing/2014/main" id="{06C308A4-775B-A4DC-BEFF-76FB2F45724E}"/>
                  </a:ext>
                </a:extLst>
              </p:cNvPr>
              <p:cNvSpPr txBox="1"/>
              <p:nvPr/>
            </p:nvSpPr>
            <p:spPr>
              <a:xfrm>
                <a:off x="5389240" y="726026"/>
                <a:ext cx="1337818" cy="830997"/>
              </a:xfrm>
              <a:prstGeom prst="rect">
                <a:avLst/>
              </a:prstGeom>
              <a:noFill/>
            </p:spPr>
            <p:txBody>
              <a:bodyPr wrap="square" rtlCol="0">
                <a:spAutoFit/>
              </a:bodyPr>
              <a:lstStyle/>
              <a:p>
                <a:r>
                  <a:rPr lang="x-none" sz="4800" b="1">
                    <a:solidFill>
                      <a:srgbClr val="4E9337"/>
                    </a:solidFill>
                    <a:latin typeface="Helvetica" pitchFamily="2" charset="0"/>
                  </a:rPr>
                  <a:t>01</a:t>
                </a:r>
              </a:p>
            </p:txBody>
          </p:sp>
          <p:cxnSp>
            <p:nvCxnSpPr>
              <p:cNvPr id="15" name="Straight Connector 14">
                <a:extLst>
                  <a:ext uri="{FF2B5EF4-FFF2-40B4-BE49-F238E27FC236}">
                    <a16:creationId xmlns:a16="http://schemas.microsoft.com/office/drawing/2014/main" id="{84789D3C-F6F6-DB0E-757C-916D39F0ACDD}"/>
                  </a:ext>
                </a:extLst>
              </p:cNvPr>
              <p:cNvCxnSpPr>
                <a:cxnSpLocks/>
              </p:cNvCxnSpPr>
              <p:nvPr/>
            </p:nvCxnSpPr>
            <p:spPr>
              <a:xfrm>
                <a:off x="6450383" y="659494"/>
                <a:ext cx="0" cy="71204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B7D0532-A0AB-508C-5013-802C7CDB9EF6}"/>
                  </a:ext>
                </a:extLst>
              </p:cNvPr>
              <p:cNvSpPr txBox="1"/>
              <p:nvPr/>
            </p:nvSpPr>
            <p:spPr>
              <a:xfrm>
                <a:off x="6625252" y="741574"/>
                <a:ext cx="5045887" cy="428950"/>
              </a:xfrm>
              <a:prstGeom prst="rect">
                <a:avLst/>
              </a:prstGeom>
              <a:noFill/>
            </p:spPr>
            <p:txBody>
              <a:bodyPr wrap="square" lIns="91440" tIns="45720" rIns="91440" bIns="45720" rtlCol="0" anchor="t">
                <a:spAutoFit/>
              </a:bodyPr>
              <a:lstStyle/>
              <a:p>
                <a:r>
                  <a:rPr lang="en-US" sz="2000" b="1" dirty="0">
                    <a:solidFill>
                      <a:srgbClr val="4E9337"/>
                    </a:solidFill>
                    <a:latin typeface="Arial"/>
                    <a:cs typeface="Arial"/>
                  </a:rPr>
                  <a:t>CCP TRONG THANH TOÁN GIAO DỊCH CHỨNG KHOÁN – XU HƯỚNG TẤT YẾU</a:t>
                </a:r>
              </a:p>
            </p:txBody>
          </p:sp>
        </p:grpSp>
      </p:grpSp>
      <p:grpSp>
        <p:nvGrpSpPr>
          <p:cNvPr id="36" name="Group 35">
            <a:extLst>
              <a:ext uri="{FF2B5EF4-FFF2-40B4-BE49-F238E27FC236}">
                <a16:creationId xmlns:a16="http://schemas.microsoft.com/office/drawing/2014/main" id="{12E904A4-1B7D-D2D5-B6CD-F9F35E042383}"/>
              </a:ext>
            </a:extLst>
          </p:cNvPr>
          <p:cNvGrpSpPr/>
          <p:nvPr/>
        </p:nvGrpSpPr>
        <p:grpSpPr>
          <a:xfrm>
            <a:off x="5180977" y="2417518"/>
            <a:ext cx="6672168" cy="1679038"/>
            <a:chOff x="5146518" y="433137"/>
            <a:chExt cx="6672169" cy="1084233"/>
          </a:xfrm>
        </p:grpSpPr>
        <p:sp>
          <p:nvSpPr>
            <p:cNvPr id="37" name="Rounded Rectangle 8">
              <a:extLst>
                <a:ext uri="{FF2B5EF4-FFF2-40B4-BE49-F238E27FC236}">
                  <a16:creationId xmlns:a16="http://schemas.microsoft.com/office/drawing/2014/main" id="{E15D6B6F-575E-B0A9-F578-AF96AA85E7A8}"/>
                </a:ext>
              </a:extLst>
            </p:cNvPr>
            <p:cNvSpPr/>
            <p:nvPr/>
          </p:nvSpPr>
          <p:spPr>
            <a:xfrm>
              <a:off x="5146518" y="433137"/>
              <a:ext cx="6672169" cy="1064606"/>
            </a:xfrm>
            <a:prstGeom prst="roundRect">
              <a:avLst>
                <a:gd name="adj" fmla="val 14263"/>
              </a:avLst>
            </a:prstGeom>
            <a:solidFill>
              <a:schemeClr val="bg1"/>
            </a:solidFill>
            <a:ln>
              <a:noFill/>
            </a:ln>
            <a:effectLst>
              <a:outerShdw blurRad="152400" dist="38100" dir="2700000" algn="tl"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38" name="Group 37">
              <a:extLst>
                <a:ext uri="{FF2B5EF4-FFF2-40B4-BE49-F238E27FC236}">
                  <a16:creationId xmlns:a16="http://schemas.microsoft.com/office/drawing/2014/main" id="{42490D53-C227-8E03-5620-1376EE27C42E}"/>
                </a:ext>
              </a:extLst>
            </p:cNvPr>
            <p:cNvGrpSpPr/>
            <p:nvPr/>
          </p:nvGrpSpPr>
          <p:grpSpPr>
            <a:xfrm>
              <a:off x="5356035" y="656001"/>
              <a:ext cx="6314342" cy="861369"/>
              <a:chOff x="5356035" y="656001"/>
              <a:chExt cx="6314342" cy="861369"/>
            </a:xfrm>
          </p:grpSpPr>
          <p:sp>
            <p:nvSpPr>
              <p:cNvPr id="39" name="TextBox 38">
                <a:extLst>
                  <a:ext uri="{FF2B5EF4-FFF2-40B4-BE49-F238E27FC236}">
                    <a16:creationId xmlns:a16="http://schemas.microsoft.com/office/drawing/2014/main" id="{40018A1C-BDA0-0021-965B-DF3B69495967}"/>
                  </a:ext>
                </a:extLst>
              </p:cNvPr>
              <p:cNvSpPr txBox="1"/>
              <p:nvPr/>
            </p:nvSpPr>
            <p:spPr>
              <a:xfrm>
                <a:off x="5356035" y="686373"/>
                <a:ext cx="1337818" cy="830997"/>
              </a:xfrm>
              <a:prstGeom prst="rect">
                <a:avLst/>
              </a:prstGeom>
              <a:noFill/>
            </p:spPr>
            <p:txBody>
              <a:bodyPr wrap="square" rtlCol="0">
                <a:spAutoFit/>
              </a:bodyPr>
              <a:lstStyle/>
              <a:p>
                <a:r>
                  <a:rPr lang="x-none" sz="4800" b="1">
                    <a:solidFill>
                      <a:srgbClr val="4E9337"/>
                    </a:solidFill>
                    <a:latin typeface="Helvetica" pitchFamily="2" charset="0"/>
                  </a:rPr>
                  <a:t>0</a:t>
                </a:r>
                <a:r>
                  <a:rPr lang="en-US" sz="4800" b="1">
                    <a:solidFill>
                      <a:srgbClr val="4E9337"/>
                    </a:solidFill>
                    <a:latin typeface="Helvetica" pitchFamily="2" charset="0"/>
                  </a:rPr>
                  <a:t>2</a:t>
                </a:r>
                <a:endParaRPr lang="x-none" sz="4800" b="1">
                  <a:solidFill>
                    <a:srgbClr val="4E9337"/>
                  </a:solidFill>
                  <a:latin typeface="Helvetica" pitchFamily="2" charset="0"/>
                </a:endParaRPr>
              </a:p>
            </p:txBody>
          </p:sp>
          <p:cxnSp>
            <p:nvCxnSpPr>
              <p:cNvPr id="40" name="Straight Connector 39">
                <a:extLst>
                  <a:ext uri="{FF2B5EF4-FFF2-40B4-BE49-F238E27FC236}">
                    <a16:creationId xmlns:a16="http://schemas.microsoft.com/office/drawing/2014/main" id="{1DADD659-4B75-4DFC-C927-529751548D95}"/>
                  </a:ext>
                </a:extLst>
              </p:cNvPr>
              <p:cNvCxnSpPr>
                <a:cxnSpLocks/>
              </p:cNvCxnSpPr>
              <p:nvPr/>
            </p:nvCxnSpPr>
            <p:spPr>
              <a:xfrm>
                <a:off x="6450383" y="659494"/>
                <a:ext cx="0" cy="71204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2474F61-BCBD-F047-5B8C-4185DC26D93A}"/>
                  </a:ext>
                </a:extLst>
              </p:cNvPr>
              <p:cNvSpPr txBox="1"/>
              <p:nvPr/>
            </p:nvSpPr>
            <p:spPr>
              <a:xfrm>
                <a:off x="6598430" y="656001"/>
                <a:ext cx="5071947" cy="655861"/>
              </a:xfrm>
              <a:prstGeom prst="rect">
                <a:avLst/>
              </a:prstGeom>
              <a:noFill/>
            </p:spPr>
            <p:txBody>
              <a:bodyPr wrap="square" lIns="91440" tIns="45720" rIns="91440" bIns="45720" rtlCol="0" anchor="t">
                <a:spAutoFit/>
              </a:bodyPr>
              <a:lstStyle/>
              <a:p>
                <a:r>
                  <a:rPr lang="vi-VN" sz="2000" b="1" dirty="0">
                    <a:solidFill>
                      <a:srgbClr val="4E9337"/>
                    </a:solidFill>
                    <a:latin typeface="Arial"/>
                    <a:cs typeface="Arial"/>
                  </a:rPr>
                  <a:t>THÁCH THỨC VÀ TRIỂN VỌNG CỦA THỊ TRƯỜNG CHỨNG KHOÁN VIỆT NAM KHI ÁP DỤNG CƠ CHẾ CCP</a:t>
                </a:r>
              </a:p>
            </p:txBody>
          </p:sp>
        </p:grpSp>
      </p:grpSp>
      <p:grpSp>
        <p:nvGrpSpPr>
          <p:cNvPr id="55" name="Group 54">
            <a:extLst>
              <a:ext uri="{FF2B5EF4-FFF2-40B4-BE49-F238E27FC236}">
                <a16:creationId xmlns:a16="http://schemas.microsoft.com/office/drawing/2014/main" id="{C8FAF2CD-91F6-ADF1-4F0B-586C965D9FE9}"/>
              </a:ext>
            </a:extLst>
          </p:cNvPr>
          <p:cNvGrpSpPr/>
          <p:nvPr/>
        </p:nvGrpSpPr>
        <p:grpSpPr>
          <a:xfrm>
            <a:off x="5180975" y="4416697"/>
            <a:ext cx="6793773" cy="1694117"/>
            <a:chOff x="5146518" y="433137"/>
            <a:chExt cx="6672169" cy="1093970"/>
          </a:xfrm>
        </p:grpSpPr>
        <p:sp>
          <p:nvSpPr>
            <p:cNvPr id="56" name="Rounded Rectangle 8">
              <a:extLst>
                <a:ext uri="{FF2B5EF4-FFF2-40B4-BE49-F238E27FC236}">
                  <a16:creationId xmlns:a16="http://schemas.microsoft.com/office/drawing/2014/main" id="{0DE6DF78-3717-460B-DC43-4F8A306A7104}"/>
                </a:ext>
              </a:extLst>
            </p:cNvPr>
            <p:cNvSpPr/>
            <p:nvPr/>
          </p:nvSpPr>
          <p:spPr>
            <a:xfrm>
              <a:off x="5146518" y="433137"/>
              <a:ext cx="6672169" cy="1064606"/>
            </a:xfrm>
            <a:prstGeom prst="roundRect">
              <a:avLst>
                <a:gd name="adj" fmla="val 14263"/>
              </a:avLst>
            </a:prstGeom>
            <a:solidFill>
              <a:schemeClr val="bg1"/>
            </a:solidFill>
            <a:ln>
              <a:noFill/>
            </a:ln>
            <a:effectLst>
              <a:outerShdw blurRad="152400" dist="38100" dir="2700000" algn="tl"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57" name="Group 56">
              <a:extLst>
                <a:ext uri="{FF2B5EF4-FFF2-40B4-BE49-F238E27FC236}">
                  <a16:creationId xmlns:a16="http://schemas.microsoft.com/office/drawing/2014/main" id="{4F66E1BE-BB22-4CAE-FEE6-77B61A8D3BA4}"/>
                </a:ext>
              </a:extLst>
            </p:cNvPr>
            <p:cNvGrpSpPr/>
            <p:nvPr/>
          </p:nvGrpSpPr>
          <p:grpSpPr>
            <a:xfrm>
              <a:off x="5385399" y="659494"/>
              <a:ext cx="6280023" cy="867613"/>
              <a:chOff x="5385399" y="659494"/>
              <a:chExt cx="6280023" cy="867613"/>
            </a:xfrm>
          </p:grpSpPr>
          <p:sp>
            <p:nvSpPr>
              <p:cNvPr id="58" name="TextBox 57">
                <a:extLst>
                  <a:ext uri="{FF2B5EF4-FFF2-40B4-BE49-F238E27FC236}">
                    <a16:creationId xmlns:a16="http://schemas.microsoft.com/office/drawing/2014/main" id="{874A42C7-394B-BA7A-4283-25115EB5A12B}"/>
                  </a:ext>
                </a:extLst>
              </p:cNvPr>
              <p:cNvSpPr txBox="1"/>
              <p:nvPr/>
            </p:nvSpPr>
            <p:spPr>
              <a:xfrm>
                <a:off x="5385399" y="696110"/>
                <a:ext cx="1337818" cy="830997"/>
              </a:xfrm>
              <a:prstGeom prst="rect">
                <a:avLst/>
              </a:prstGeom>
              <a:noFill/>
            </p:spPr>
            <p:txBody>
              <a:bodyPr wrap="square" rtlCol="0">
                <a:spAutoFit/>
              </a:bodyPr>
              <a:lstStyle/>
              <a:p>
                <a:r>
                  <a:rPr lang="x-none" sz="4800" b="1">
                    <a:solidFill>
                      <a:srgbClr val="4E9337"/>
                    </a:solidFill>
                    <a:latin typeface="Helvetica" pitchFamily="2" charset="0"/>
                  </a:rPr>
                  <a:t>0</a:t>
                </a:r>
                <a:r>
                  <a:rPr lang="en-US" sz="4800" b="1">
                    <a:solidFill>
                      <a:srgbClr val="4E9337"/>
                    </a:solidFill>
                    <a:latin typeface="Helvetica" pitchFamily="2" charset="0"/>
                  </a:rPr>
                  <a:t>3</a:t>
                </a:r>
                <a:endParaRPr lang="x-none" sz="4800" b="1">
                  <a:solidFill>
                    <a:srgbClr val="4E9337"/>
                  </a:solidFill>
                  <a:latin typeface="Helvetica" pitchFamily="2" charset="0"/>
                </a:endParaRPr>
              </a:p>
            </p:txBody>
          </p:sp>
          <p:cxnSp>
            <p:nvCxnSpPr>
              <p:cNvPr id="59" name="Straight Connector 58">
                <a:extLst>
                  <a:ext uri="{FF2B5EF4-FFF2-40B4-BE49-F238E27FC236}">
                    <a16:creationId xmlns:a16="http://schemas.microsoft.com/office/drawing/2014/main" id="{0CD7EF92-9B0C-6EAF-F457-8C9EA67AB5C9}"/>
                  </a:ext>
                </a:extLst>
              </p:cNvPr>
              <p:cNvCxnSpPr>
                <a:cxnSpLocks/>
              </p:cNvCxnSpPr>
              <p:nvPr/>
            </p:nvCxnSpPr>
            <p:spPr>
              <a:xfrm>
                <a:off x="6450383" y="659494"/>
                <a:ext cx="0" cy="71204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DBB862C-6510-37F7-3417-95BED7A40CFA}"/>
                  </a:ext>
                </a:extLst>
              </p:cNvPr>
              <p:cNvSpPr txBox="1"/>
              <p:nvPr/>
            </p:nvSpPr>
            <p:spPr>
              <a:xfrm>
                <a:off x="6678544" y="696110"/>
                <a:ext cx="4986878" cy="655861"/>
              </a:xfrm>
              <a:prstGeom prst="rect">
                <a:avLst/>
              </a:prstGeom>
              <a:noFill/>
            </p:spPr>
            <p:txBody>
              <a:bodyPr wrap="square" lIns="91440" tIns="45720" rIns="91440" bIns="45720" rtlCol="0" anchor="t">
                <a:spAutoFit/>
              </a:bodyPr>
              <a:lstStyle/>
              <a:p>
                <a:r>
                  <a:rPr lang="vi-VN" sz="2000" b="1" dirty="0">
                    <a:solidFill>
                      <a:srgbClr val="4E9337"/>
                    </a:solidFill>
                    <a:latin typeface="Arial"/>
                    <a:cs typeface="Arial"/>
                  </a:rPr>
                  <a:t>NGÂN HÀNG VIETCOMBANK – SỰ</a:t>
                </a:r>
                <a:r>
                  <a:rPr lang="en-US" sz="2000" b="1" dirty="0">
                    <a:solidFill>
                      <a:srgbClr val="4E9337"/>
                    </a:solidFill>
                    <a:latin typeface="Arial"/>
                    <a:cs typeface="Arial"/>
                  </a:rPr>
                  <a:t> </a:t>
                </a:r>
                <a:r>
                  <a:rPr lang="vi-VN" sz="2000" b="1" dirty="0">
                    <a:solidFill>
                      <a:srgbClr val="4E9337"/>
                    </a:solidFill>
                    <a:latin typeface="Arial"/>
                    <a:cs typeface="Arial"/>
                  </a:rPr>
                  <a:t>CHUẨN BỊ CHO VIỆC THAM GIA VÀO CƠ CHẾ CCP</a:t>
                </a:r>
                <a:endParaRPr lang="en-US" sz="2000" b="1" dirty="0">
                  <a:solidFill>
                    <a:srgbClr val="4E9337"/>
                  </a:solidFill>
                  <a:latin typeface="Arial"/>
                  <a:cs typeface="Arial"/>
                </a:endParaRPr>
              </a:p>
            </p:txBody>
          </p:sp>
        </p:grpSp>
      </p:grpSp>
    </p:spTree>
    <p:extLst>
      <p:ext uri="{BB962C8B-B14F-4D97-AF65-F5344CB8AC3E}">
        <p14:creationId xmlns:p14="http://schemas.microsoft.com/office/powerpoint/2010/main" val="1236053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9382B8-66A0-148A-7DBF-73061110C044}"/>
              </a:ext>
            </a:extLst>
          </p:cNvPr>
          <p:cNvSpPr>
            <a:spLocks noGrp="1"/>
          </p:cNvSpPr>
          <p:nvPr>
            <p:ph type="body" sz="quarter" idx="10"/>
          </p:nvPr>
        </p:nvSpPr>
        <p:spPr>
          <a:xfrm>
            <a:off x="176349" y="1950938"/>
            <a:ext cx="2153154" cy="2003625"/>
          </a:xfrm>
        </p:spPr>
        <p:txBody>
          <a:bodyPr/>
          <a:lstStyle/>
          <a:p>
            <a:r>
              <a:rPr lang="en-US" dirty="0">
                <a:latin typeface="Arial" panose="020B0604020202020204" pitchFamily="34" charset="0"/>
                <a:cs typeface="Arial" panose="020B0604020202020204" pitchFamily="34" charset="0"/>
              </a:rPr>
              <a:t>01</a:t>
            </a:r>
          </a:p>
        </p:txBody>
      </p:sp>
      <p:sp>
        <p:nvSpPr>
          <p:cNvPr id="4" name="TextBox 3">
            <a:extLst>
              <a:ext uri="{FF2B5EF4-FFF2-40B4-BE49-F238E27FC236}">
                <a16:creationId xmlns:a16="http://schemas.microsoft.com/office/drawing/2014/main" id="{920FB358-2241-EB48-D03E-6120D227246E}"/>
              </a:ext>
            </a:extLst>
          </p:cNvPr>
          <p:cNvSpPr txBox="1"/>
          <p:nvPr/>
        </p:nvSpPr>
        <p:spPr>
          <a:xfrm>
            <a:off x="3089605" y="2474893"/>
            <a:ext cx="8926045" cy="954107"/>
          </a:xfrm>
          <a:prstGeom prst="rect">
            <a:avLst/>
          </a:prstGeom>
          <a:noFill/>
        </p:spPr>
        <p:txBody>
          <a:bodyPr wrap="square" lIns="91440" tIns="45720" rIns="91440" bIns="45720" rtlCol="0" anchor="t">
            <a:spAutoFit/>
          </a:bodyPr>
          <a:lstStyle/>
          <a:p>
            <a:pPr algn="ctr">
              <a:defRPr/>
            </a:pPr>
            <a:r>
              <a:rPr lang="vi-VN" sz="2800" b="1" dirty="0">
                <a:solidFill>
                  <a:srgbClr val="27673B"/>
                </a:solidFill>
                <a:latin typeface="Arial (Body)"/>
                <a:ea typeface="+mj-ea"/>
                <a:cs typeface="+mj-cs"/>
                <a:sym typeface="Trebuchet MS" panose="020B0603020202020204" pitchFamily="34" charset="0"/>
              </a:rPr>
              <a:t>CCP TRONG THANH TOÁN GIAO DỊCH CHỨNG KHOÁN – XU HƯỚNG TẤT YẾU</a:t>
            </a:r>
          </a:p>
        </p:txBody>
      </p:sp>
    </p:spTree>
    <p:custDataLst>
      <p:tags r:id="rId1"/>
    </p:custDataLst>
    <p:extLst>
      <p:ext uri="{BB962C8B-B14F-4D97-AF65-F5344CB8AC3E}">
        <p14:creationId xmlns:p14="http://schemas.microsoft.com/office/powerpoint/2010/main" val="2662180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EBA27-F038-2360-DBF8-6D71C26BAEF2}"/>
            </a:ext>
          </a:extLst>
        </p:cNvPr>
        <p:cNvGrpSpPr/>
        <p:nvPr/>
      </p:nvGrpSpPr>
      <p:grpSpPr>
        <a:xfrm>
          <a:off x="0" y="0"/>
          <a:ext cx="0" cy="0"/>
          <a:chOff x="0" y="0"/>
          <a:chExt cx="0" cy="0"/>
        </a:xfrm>
      </p:grpSpPr>
      <p:pic>
        <p:nvPicPr>
          <p:cNvPr id="16" name="Picture 15" descr="A white and green background with a circular pattern&#10;&#10;Description automatically generated">
            <a:extLst>
              <a:ext uri="{FF2B5EF4-FFF2-40B4-BE49-F238E27FC236}">
                <a16:creationId xmlns:a16="http://schemas.microsoft.com/office/drawing/2014/main" id="{D538A7C6-9946-4527-10DB-0A617C08A4BB}"/>
              </a:ext>
            </a:extLst>
          </p:cNvPr>
          <p:cNvPicPr>
            <a:picLocks noGrp="1" noRo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3F349A6E-4B28-79AB-036A-17934F5B2679}"/>
              </a:ext>
            </a:extLst>
          </p:cNvPr>
          <p:cNvSpPr>
            <a:spLocks noGrp="1"/>
          </p:cNvSpPr>
          <p:nvPr>
            <p:ph type="title"/>
          </p:nvPr>
        </p:nvSpPr>
        <p:spPr>
          <a:xfrm>
            <a:off x="696780" y="165962"/>
            <a:ext cx="10916099" cy="567779"/>
          </a:xfrm>
        </p:spPr>
        <p:txBody>
          <a:bodyPr>
            <a:normAutofit/>
          </a:bodyPr>
          <a:lstStyle/>
          <a:p>
            <a:r>
              <a:rPr lang="en-US" sz="2000" b="1" dirty="0">
                <a:solidFill>
                  <a:srgbClr val="27673B"/>
                </a:solidFill>
                <a:latin typeface="Arial (Body)"/>
                <a:cs typeface="Arial" panose="020B0604020202020204" pitchFamily="34" charset="0"/>
              </a:rPr>
              <a:t>MÔ HÌNH ĐỐI TÁC BÙ TRỪ TRUNG TÂM – CCP DỰ KIẾN ÁP DỤNG TẠI VIỆT NAM</a:t>
            </a:r>
            <a:endParaRPr lang="en-US" b="1" dirty="0">
              <a:latin typeface="Arial (Body)"/>
              <a:cs typeface="Arial" panose="020B0604020202020204" pitchFamily="34" charset="0"/>
            </a:endParaRPr>
          </a:p>
        </p:txBody>
      </p:sp>
      <p:pic>
        <p:nvPicPr>
          <p:cNvPr id="18" name="Picture 17" descr="A green and black logo&#10;&#10;Description automatically generated">
            <a:extLst>
              <a:ext uri="{FF2B5EF4-FFF2-40B4-BE49-F238E27FC236}">
                <a16:creationId xmlns:a16="http://schemas.microsoft.com/office/drawing/2014/main" id="{71C9A07B-2E3A-E62F-9EF7-0C31D25F9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027" y="285846"/>
            <a:ext cx="961417" cy="355724"/>
          </a:xfrm>
          <a:prstGeom prst="rect">
            <a:avLst/>
          </a:prstGeom>
        </p:spPr>
      </p:pic>
      <p:sp>
        <p:nvSpPr>
          <p:cNvPr id="19" name="Slide Number Placeholder 3">
            <a:extLst>
              <a:ext uri="{FF2B5EF4-FFF2-40B4-BE49-F238E27FC236}">
                <a16:creationId xmlns:a16="http://schemas.microsoft.com/office/drawing/2014/main" id="{6B6D4942-B3D0-B49D-31E9-0ED184B6D2EC}"/>
              </a:ext>
            </a:extLst>
          </p:cNvPr>
          <p:cNvSpPr txBox="1">
            <a:spLocks/>
          </p:cNvSpPr>
          <p:nvPr/>
        </p:nvSpPr>
        <p:spPr>
          <a:xfrm>
            <a:off x="11449877" y="6409358"/>
            <a:ext cx="55659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920383C-C7FD-449B-B804-79AB02C9941A}" type="slidenum">
              <a:rPr lang="en-US" sz="1200" smtClean="0">
                <a:solidFill>
                  <a:schemeClr val="bg1"/>
                </a:solidFill>
                <a:latin typeface="Trebuchet MS" panose="020B0703020202090204" pitchFamily="34" charset="0"/>
              </a:rPr>
              <a:pPr algn="r"/>
              <a:t>4</a:t>
            </a:fld>
            <a:endParaRPr lang="en-US" sz="1200">
              <a:solidFill>
                <a:schemeClr val="bg1"/>
              </a:solidFill>
              <a:latin typeface="Trebuchet MS" panose="020B0703020202090204" pitchFamily="34" charset="0"/>
            </a:endParaRPr>
          </a:p>
        </p:txBody>
      </p:sp>
      <p:sp>
        <p:nvSpPr>
          <p:cNvPr id="2" name="Rounded Rectangle 16">
            <a:extLst>
              <a:ext uri="{FF2B5EF4-FFF2-40B4-BE49-F238E27FC236}">
                <a16:creationId xmlns:a16="http://schemas.microsoft.com/office/drawing/2014/main" id="{DD6EFE07-6181-51D3-D35D-58851A309017}"/>
              </a:ext>
            </a:extLst>
          </p:cNvPr>
          <p:cNvSpPr/>
          <p:nvPr/>
        </p:nvSpPr>
        <p:spPr>
          <a:xfrm>
            <a:off x="286724" y="285846"/>
            <a:ext cx="350981" cy="317809"/>
          </a:xfrm>
          <a:prstGeom prst="roundRect">
            <a:avLst/>
          </a:prstGeom>
          <a:solidFill>
            <a:srgbClr val="2E9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 name="Scroll: Horizontal 2">
            <a:extLst>
              <a:ext uri="{FF2B5EF4-FFF2-40B4-BE49-F238E27FC236}">
                <a16:creationId xmlns:a16="http://schemas.microsoft.com/office/drawing/2014/main" id="{B166136F-FB30-5A70-AA5C-D99A81AA9CF8}"/>
              </a:ext>
            </a:extLst>
          </p:cNvPr>
          <p:cNvSpPr/>
          <p:nvPr/>
        </p:nvSpPr>
        <p:spPr>
          <a:xfrm>
            <a:off x="399286" y="1074971"/>
            <a:ext cx="2104134" cy="533468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t>Central Counterparty (CCP) </a:t>
            </a:r>
            <a:endParaRPr lang="en-US" b="1" dirty="0"/>
          </a:p>
          <a:p>
            <a:pPr algn="ctr"/>
            <a:r>
              <a:rPr lang="vi-VN" dirty="0"/>
              <a:t>là một chủ thể đứng giữa các bên giao dịch trở thành </a:t>
            </a:r>
            <a:r>
              <a:rPr lang="vi-VN" i="1" dirty="0"/>
              <a:t>người bán </a:t>
            </a:r>
            <a:r>
              <a:rPr lang="vi-VN" dirty="0"/>
              <a:t>của </a:t>
            </a:r>
            <a:r>
              <a:rPr lang="vi-VN" i="1" dirty="0"/>
              <a:t>tất cả các người mua</a:t>
            </a:r>
            <a:r>
              <a:rPr lang="vi-VN" dirty="0"/>
              <a:t> và </a:t>
            </a:r>
            <a:r>
              <a:rPr lang="vi-VN" i="1" dirty="0"/>
              <a:t>người mua </a:t>
            </a:r>
            <a:r>
              <a:rPr lang="vi-VN" dirty="0"/>
              <a:t>của </a:t>
            </a:r>
            <a:r>
              <a:rPr lang="vi-VN" i="1" dirty="0"/>
              <a:t>tất cả các người bán. </a:t>
            </a:r>
            <a:endParaRPr lang="en-US" i="1" dirty="0"/>
          </a:p>
        </p:txBody>
      </p:sp>
      <p:pic>
        <p:nvPicPr>
          <p:cNvPr id="26" name="Picture 25" descr="A diagram of a building&#10;&#10;Description automatically generated">
            <a:extLst>
              <a:ext uri="{FF2B5EF4-FFF2-40B4-BE49-F238E27FC236}">
                <a16:creationId xmlns:a16="http://schemas.microsoft.com/office/drawing/2014/main" id="{8171811E-8BE2-C998-F217-3661B34C3E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2627" y="1074971"/>
            <a:ext cx="9067800" cy="5400675"/>
          </a:xfrm>
          <a:prstGeom prst="rect">
            <a:avLst/>
          </a:prstGeom>
        </p:spPr>
      </p:pic>
    </p:spTree>
    <p:extLst>
      <p:ext uri="{BB962C8B-B14F-4D97-AF65-F5344CB8AC3E}">
        <p14:creationId xmlns:p14="http://schemas.microsoft.com/office/powerpoint/2010/main" val="2325039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45F3D-1104-4844-FFB2-E7E94D09E831}"/>
            </a:ext>
          </a:extLst>
        </p:cNvPr>
        <p:cNvGrpSpPr/>
        <p:nvPr/>
      </p:nvGrpSpPr>
      <p:grpSpPr>
        <a:xfrm>
          <a:off x="0" y="0"/>
          <a:ext cx="0" cy="0"/>
          <a:chOff x="0" y="0"/>
          <a:chExt cx="0" cy="0"/>
        </a:xfrm>
      </p:grpSpPr>
      <p:pic>
        <p:nvPicPr>
          <p:cNvPr id="16" name="Picture 15" descr="A white and green background with a circular pattern&#10;&#10;Description automatically generated">
            <a:extLst>
              <a:ext uri="{FF2B5EF4-FFF2-40B4-BE49-F238E27FC236}">
                <a16:creationId xmlns:a16="http://schemas.microsoft.com/office/drawing/2014/main" id="{5753B00F-702D-37FD-96EB-5414DFD9B115}"/>
              </a:ext>
            </a:extLst>
          </p:cNvPr>
          <p:cNvPicPr>
            <a:picLocks noGrp="1" noRo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FC7435E8-F2EF-DA2B-9B5C-CF4F847E67A5}"/>
              </a:ext>
            </a:extLst>
          </p:cNvPr>
          <p:cNvSpPr>
            <a:spLocks noGrp="1"/>
          </p:cNvSpPr>
          <p:nvPr>
            <p:ph type="title"/>
          </p:nvPr>
        </p:nvSpPr>
        <p:spPr>
          <a:xfrm>
            <a:off x="696780" y="165962"/>
            <a:ext cx="10916099" cy="567779"/>
          </a:xfrm>
        </p:spPr>
        <p:txBody>
          <a:bodyPr>
            <a:normAutofit/>
          </a:bodyPr>
          <a:lstStyle/>
          <a:p>
            <a:r>
              <a:rPr lang="vi-VN" sz="2000" b="1" dirty="0">
                <a:solidFill>
                  <a:srgbClr val="27673B"/>
                </a:solidFill>
                <a:latin typeface="Arial" panose="020B0604020202020204" pitchFamily="34" charset="0"/>
                <a:cs typeface="Arial" panose="020B0604020202020204" pitchFamily="34" charset="0"/>
              </a:rPr>
              <a:t>VAI TRÒ CỦA CCP TRÊN THỊ TRƯỜNG CHỨNG KHOÁN</a:t>
            </a:r>
            <a:endParaRPr lang="en-US" b="1" dirty="0">
              <a:latin typeface="Arial" panose="020B0604020202020204" pitchFamily="34" charset="0"/>
              <a:cs typeface="Arial" panose="020B0604020202020204" pitchFamily="34" charset="0"/>
            </a:endParaRPr>
          </a:p>
        </p:txBody>
      </p:sp>
      <p:pic>
        <p:nvPicPr>
          <p:cNvPr id="18" name="Picture 17" descr="A green and black logo&#10;&#10;Description automatically generated">
            <a:extLst>
              <a:ext uri="{FF2B5EF4-FFF2-40B4-BE49-F238E27FC236}">
                <a16:creationId xmlns:a16="http://schemas.microsoft.com/office/drawing/2014/main" id="{48818274-745D-B364-CB1B-46DDE81FC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027" y="285846"/>
            <a:ext cx="961417" cy="355724"/>
          </a:xfrm>
          <a:prstGeom prst="rect">
            <a:avLst/>
          </a:prstGeom>
        </p:spPr>
      </p:pic>
      <p:sp>
        <p:nvSpPr>
          <p:cNvPr id="19" name="Slide Number Placeholder 3">
            <a:extLst>
              <a:ext uri="{FF2B5EF4-FFF2-40B4-BE49-F238E27FC236}">
                <a16:creationId xmlns:a16="http://schemas.microsoft.com/office/drawing/2014/main" id="{FA9D268F-095D-3DC0-BCA0-EA015828A506}"/>
              </a:ext>
            </a:extLst>
          </p:cNvPr>
          <p:cNvSpPr txBox="1">
            <a:spLocks/>
          </p:cNvSpPr>
          <p:nvPr/>
        </p:nvSpPr>
        <p:spPr>
          <a:xfrm>
            <a:off x="11449877" y="6409358"/>
            <a:ext cx="55659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920383C-C7FD-449B-B804-79AB02C9941A}" type="slidenum">
              <a:rPr lang="en-US" sz="1200" smtClean="0">
                <a:solidFill>
                  <a:schemeClr val="bg1"/>
                </a:solidFill>
                <a:latin typeface="Trebuchet MS" panose="020B0703020202090204" pitchFamily="34" charset="0"/>
              </a:rPr>
              <a:pPr algn="r"/>
              <a:t>5</a:t>
            </a:fld>
            <a:endParaRPr lang="en-US" sz="1200">
              <a:solidFill>
                <a:schemeClr val="bg1"/>
              </a:solidFill>
              <a:latin typeface="Trebuchet MS" panose="020B0703020202090204" pitchFamily="34" charset="0"/>
            </a:endParaRPr>
          </a:p>
        </p:txBody>
      </p:sp>
      <p:sp>
        <p:nvSpPr>
          <p:cNvPr id="2" name="Rounded Rectangle 16">
            <a:extLst>
              <a:ext uri="{FF2B5EF4-FFF2-40B4-BE49-F238E27FC236}">
                <a16:creationId xmlns:a16="http://schemas.microsoft.com/office/drawing/2014/main" id="{CD3A709C-FB3F-0DF9-6C27-39752083C516}"/>
              </a:ext>
            </a:extLst>
          </p:cNvPr>
          <p:cNvSpPr/>
          <p:nvPr/>
        </p:nvSpPr>
        <p:spPr>
          <a:xfrm>
            <a:off x="286724" y="285846"/>
            <a:ext cx="350981" cy="317809"/>
          </a:xfrm>
          <a:prstGeom prst="roundRect">
            <a:avLst/>
          </a:prstGeom>
          <a:solidFill>
            <a:srgbClr val="2E9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FC7A9460-1919-76A8-2647-BBC1A929F8D3}"/>
              </a:ext>
            </a:extLst>
          </p:cNvPr>
          <p:cNvGrpSpPr/>
          <p:nvPr/>
        </p:nvGrpSpPr>
        <p:grpSpPr>
          <a:xfrm>
            <a:off x="2094220" y="1480236"/>
            <a:ext cx="9117036" cy="546113"/>
            <a:chOff x="1926634" y="697727"/>
            <a:chExt cx="10278675" cy="615696"/>
          </a:xfrm>
          <a:solidFill>
            <a:schemeClr val="accent1"/>
          </a:solidFill>
        </p:grpSpPr>
        <p:sp>
          <p:nvSpPr>
            <p:cNvPr id="21" name="Rounded Rectangle 28">
              <a:extLst>
                <a:ext uri="{FF2B5EF4-FFF2-40B4-BE49-F238E27FC236}">
                  <a16:creationId xmlns:a16="http://schemas.microsoft.com/office/drawing/2014/main" id="{D6BBE724-498F-0D23-C0A6-50A5CA44BDFB}"/>
                </a:ext>
              </a:extLst>
            </p:cNvPr>
            <p:cNvSpPr/>
            <p:nvPr/>
          </p:nvSpPr>
          <p:spPr bwMode="gray">
            <a:xfrm>
              <a:off x="1926634" y="697727"/>
              <a:ext cx="10278675" cy="615696"/>
            </a:xfrm>
            <a:prstGeom prst="roundRect">
              <a:avLst>
                <a:gd name="adj" fmla="val 50000"/>
              </a:avLst>
            </a:prstGeom>
            <a:solidFill>
              <a:srgbClr val="CAEBD4"/>
            </a:solidFill>
            <a:ln w="28575"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594360" tIns="45720" rIns="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sz="1400" b="1" i="0" u="none" strike="noStrike" kern="1200" cap="none" spc="0" normalizeH="0" baseline="0" noProof="0" dirty="0" err="1">
                  <a:ln>
                    <a:noFill/>
                  </a:ln>
                  <a:solidFill>
                    <a:prstClr val="black"/>
                  </a:solidFill>
                  <a:effectLst/>
                  <a:uLnTx/>
                  <a:uFillTx/>
                  <a:latin typeface="Arial (Body)"/>
                  <a:ea typeface="맑은 고딕" panose="020B0503020000020004" pitchFamily="50" charset="-127"/>
                </a:rPr>
                <a:t>Giảm</a:t>
              </a:r>
              <a:r>
                <a:rPr kumimoji="0" lang="en-US" altLang="ko-KR" sz="1400" b="1" i="0" u="none" strike="noStrike" kern="1200" cap="none" spc="0" normalizeH="0" baseline="0" noProof="0" dirty="0">
                  <a:ln>
                    <a:noFill/>
                  </a:ln>
                  <a:solidFill>
                    <a:prstClr val="black"/>
                  </a:solidFill>
                  <a:effectLst/>
                  <a:uLnTx/>
                  <a:uFillTx/>
                  <a:latin typeface="Arial (Body)"/>
                  <a:ea typeface="맑은 고딕" panose="020B0503020000020004" pitchFamily="50" charset="-127"/>
                </a:rPr>
                <a:t> </a:t>
              </a:r>
              <a:r>
                <a:rPr kumimoji="0" lang="en-US" altLang="ko-KR" sz="1400" b="1" i="0" u="none" strike="noStrike" kern="1200" cap="none" spc="0" normalizeH="0" baseline="0" noProof="0" dirty="0" err="1">
                  <a:ln>
                    <a:noFill/>
                  </a:ln>
                  <a:solidFill>
                    <a:prstClr val="black"/>
                  </a:solidFill>
                  <a:effectLst/>
                  <a:uLnTx/>
                  <a:uFillTx/>
                  <a:latin typeface="Arial (Body)"/>
                  <a:ea typeface="맑은 고딕" panose="020B0503020000020004" pitchFamily="50" charset="-127"/>
                </a:rPr>
                <a:t>thiểu</a:t>
              </a:r>
              <a:r>
                <a:rPr kumimoji="0" lang="en-US" altLang="ko-KR" sz="1400" b="1" i="0" u="none" strike="noStrike" kern="1200" cap="none" spc="0" normalizeH="0" baseline="0" noProof="0" dirty="0">
                  <a:ln>
                    <a:noFill/>
                  </a:ln>
                  <a:solidFill>
                    <a:prstClr val="black"/>
                  </a:solidFill>
                  <a:effectLst/>
                  <a:uLnTx/>
                  <a:uFillTx/>
                  <a:latin typeface="Arial (Body)"/>
                  <a:ea typeface="맑은 고딕" panose="020B0503020000020004" pitchFamily="50" charset="-127"/>
                </a:rPr>
                <a:t> </a:t>
              </a:r>
              <a:r>
                <a:rPr kumimoji="0" lang="en-US" altLang="ko-KR" sz="1400" b="1" i="0" u="none" strike="noStrike" kern="1200" cap="none" spc="0" normalizeH="0" baseline="0" noProof="0" dirty="0" err="1">
                  <a:ln>
                    <a:noFill/>
                  </a:ln>
                  <a:solidFill>
                    <a:prstClr val="black"/>
                  </a:solidFill>
                  <a:effectLst/>
                  <a:uLnTx/>
                  <a:uFillTx/>
                  <a:latin typeface="Arial (Body)"/>
                  <a:ea typeface="맑은 고딕" panose="020B0503020000020004" pitchFamily="50" charset="-127"/>
                </a:rPr>
                <a:t>rủi</a:t>
              </a:r>
              <a:r>
                <a:rPr kumimoji="0" lang="en-US" altLang="ko-KR" sz="1400" b="1" i="0" u="none" strike="noStrike" kern="1200" cap="none" spc="0" normalizeH="0" baseline="0" noProof="0" dirty="0">
                  <a:ln>
                    <a:noFill/>
                  </a:ln>
                  <a:solidFill>
                    <a:prstClr val="black"/>
                  </a:solidFill>
                  <a:effectLst/>
                  <a:uLnTx/>
                  <a:uFillTx/>
                  <a:latin typeface="Arial (Body)"/>
                  <a:ea typeface="맑은 고딕" panose="020B0503020000020004" pitchFamily="50" charset="-127"/>
                </a:rPr>
                <a:t> </a:t>
              </a:r>
              <a:r>
                <a:rPr kumimoji="0" lang="en-US" altLang="ko-KR" sz="1400" b="1" i="0" u="none" strike="noStrike" kern="1200" cap="none" spc="0" normalizeH="0" baseline="0" noProof="0" dirty="0" err="1">
                  <a:ln>
                    <a:noFill/>
                  </a:ln>
                  <a:solidFill>
                    <a:prstClr val="black"/>
                  </a:solidFill>
                  <a:effectLst/>
                  <a:uLnTx/>
                  <a:uFillTx/>
                  <a:latin typeface="Arial (Body)"/>
                  <a:ea typeface="맑은 고딕" panose="020B0503020000020004" pitchFamily="50" charset="-127"/>
                </a:rPr>
                <a:t>ro</a:t>
              </a:r>
              <a:r>
                <a:rPr kumimoji="0" lang="en-US" altLang="ko-KR" sz="1400" b="1" i="0" u="none" strike="noStrike" kern="1200" cap="none" spc="0" normalizeH="0" baseline="0" noProof="0" dirty="0">
                  <a:ln>
                    <a:noFill/>
                  </a:ln>
                  <a:solidFill>
                    <a:prstClr val="black"/>
                  </a:solidFill>
                  <a:effectLst/>
                  <a:uLnTx/>
                  <a:uFillTx/>
                  <a:latin typeface="Arial (Body)"/>
                  <a:ea typeface="맑은 고딕" panose="020B0503020000020004" pitchFamily="50" charset="-127"/>
                </a:rPr>
                <a:t> </a:t>
              </a:r>
              <a:r>
                <a:rPr kumimoji="0" lang="en-US" altLang="ko-KR" sz="1400" b="1" i="0" u="none" strike="noStrike" kern="1200" cap="none" spc="0" normalizeH="0" baseline="0" noProof="0" dirty="0" err="1">
                  <a:ln>
                    <a:noFill/>
                  </a:ln>
                  <a:solidFill>
                    <a:prstClr val="black"/>
                  </a:solidFill>
                  <a:effectLst/>
                  <a:uLnTx/>
                  <a:uFillTx/>
                  <a:latin typeface="Arial (Body)"/>
                  <a:ea typeface="맑은 고딕" panose="020B0503020000020004" pitchFamily="50" charset="-127"/>
                </a:rPr>
                <a:t>đối</a:t>
              </a:r>
              <a:r>
                <a:rPr kumimoji="0" lang="en-US" altLang="ko-KR" sz="1400" b="1" i="0" u="none" strike="noStrike" kern="1200" cap="none" spc="0" normalizeH="0" baseline="0" noProof="0" dirty="0">
                  <a:ln>
                    <a:noFill/>
                  </a:ln>
                  <a:solidFill>
                    <a:prstClr val="black"/>
                  </a:solidFill>
                  <a:effectLst/>
                  <a:uLnTx/>
                  <a:uFillTx/>
                  <a:latin typeface="Arial (Body)"/>
                  <a:ea typeface="맑은 고딕" panose="020B0503020000020004" pitchFamily="50" charset="-127"/>
                </a:rPr>
                <a:t> </a:t>
              </a:r>
              <a:r>
                <a:rPr kumimoji="0" lang="en-US" altLang="ko-KR" sz="1400" b="1" i="0" u="none" strike="noStrike" kern="1200" cap="none" spc="0" normalizeH="0" baseline="0" noProof="0" dirty="0" err="1">
                  <a:ln>
                    <a:noFill/>
                  </a:ln>
                  <a:solidFill>
                    <a:prstClr val="black"/>
                  </a:solidFill>
                  <a:effectLst/>
                  <a:uLnTx/>
                  <a:uFillTx/>
                  <a:latin typeface="Arial (Body)"/>
                  <a:ea typeface="맑은 고딕" panose="020B0503020000020004" pitchFamily="50" charset="-127"/>
                </a:rPr>
                <a:t>tác</a:t>
              </a:r>
              <a:r>
                <a:rPr kumimoji="0" lang="en-US" altLang="ko-KR" sz="1400" b="1" i="0" u="none" strike="noStrike" kern="1200" cap="none" spc="0" normalizeH="0" baseline="0" noProof="0" dirty="0">
                  <a:ln>
                    <a:noFill/>
                  </a:ln>
                  <a:solidFill>
                    <a:prstClr val="black"/>
                  </a:solidFill>
                  <a:effectLst/>
                  <a:uLnTx/>
                  <a:uFillTx/>
                  <a:latin typeface="Arial (Body)"/>
                  <a:ea typeface="맑은 고딕" panose="020B0503020000020004" pitchFamily="50" charset="-127"/>
                </a:rPr>
                <a:t> </a:t>
              </a:r>
              <a:r>
                <a:rPr kumimoji="0" lang="en-US" altLang="ko-KR" sz="1400" i="0" u="none" strike="noStrike" kern="1200" cap="none" spc="0" normalizeH="0" baseline="0" noProof="0" dirty="0">
                  <a:ln>
                    <a:noFill/>
                  </a:ln>
                  <a:solidFill>
                    <a:prstClr val="black"/>
                  </a:solidFill>
                  <a:effectLst/>
                  <a:uLnTx/>
                  <a:uFillTx/>
                  <a:latin typeface="Arial (Body)"/>
                  <a:ea typeface="맑은 고딕" panose="020B0503020000020004" pitchFamily="50" charset="-127"/>
                </a:rPr>
                <a:t>(Counterparty Risk): </a:t>
              </a:r>
              <a:r>
                <a:rPr kumimoji="0" lang="vi-VN" altLang="ko-KR" sz="1400" i="0" u="none" strike="noStrike" kern="1200" cap="none" spc="0" normalizeH="0" baseline="0" noProof="0" dirty="0">
                  <a:ln>
                    <a:noFill/>
                  </a:ln>
                  <a:solidFill>
                    <a:prstClr val="black"/>
                  </a:solidFill>
                  <a:effectLst/>
                  <a:uLnTx/>
                  <a:uFillTx/>
                  <a:latin typeface="Arial (Body)"/>
                  <a:ea typeface="맑은 고딕" panose="020B0503020000020004" pitchFamily="50" charset="-127"/>
                </a:rPr>
                <a:t>CCP đóng vai trò trung gian, đảm bảo thanh toán ngay cả khi một bên không thực hiện được nghĩa vụ, giúp giảm rủi ro trong giao dịch.</a:t>
              </a:r>
              <a:endParaRPr kumimoji="0" lang="en-US" altLang="ko-KR" sz="1400" i="0" u="none" strike="noStrike" kern="1200" cap="none" spc="0" normalizeH="0" baseline="0" noProof="0" dirty="0">
                <a:ln>
                  <a:noFill/>
                </a:ln>
                <a:solidFill>
                  <a:prstClr val="black"/>
                </a:solidFill>
                <a:effectLst/>
                <a:uLnTx/>
                <a:uFillTx/>
                <a:latin typeface="Arial (Body)"/>
                <a:ea typeface="맑은 고딕" panose="020B0503020000020004" pitchFamily="50" charset="-127"/>
              </a:endParaRPr>
            </a:p>
          </p:txBody>
        </p:sp>
        <p:sp>
          <p:nvSpPr>
            <p:cNvPr id="22" name="Oval 21">
              <a:extLst>
                <a:ext uri="{FF2B5EF4-FFF2-40B4-BE49-F238E27FC236}">
                  <a16:creationId xmlns:a16="http://schemas.microsoft.com/office/drawing/2014/main" id="{AC624383-CBC1-7E45-54C3-1C93938AD141}"/>
                </a:ext>
              </a:extLst>
            </p:cNvPr>
            <p:cNvSpPr/>
            <p:nvPr/>
          </p:nvSpPr>
          <p:spPr bwMode="gray">
            <a:xfrm>
              <a:off x="2024892" y="772389"/>
              <a:ext cx="466372" cy="466372"/>
            </a:xfrm>
            <a:prstGeom prst="ellipse">
              <a:avLst/>
            </a:prstGeom>
            <a:solidFill>
              <a:schemeClr val="bg1"/>
            </a:solidFill>
            <a:ln w="28575" cap="flat" cmpd="sng" algn="ctr">
              <a:solidFill>
                <a:schemeClr val="accent1"/>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a:ln>
                    <a:noFill/>
                  </a:ln>
                  <a:solidFill>
                    <a:prstClr val="black"/>
                  </a:solidFill>
                  <a:effectLst/>
                  <a:uLnTx/>
                  <a:uFillTx/>
                  <a:latin typeface="Kuro"/>
                  <a:ea typeface="ヒラギノ角ゴ Pro W3" pitchFamily="124" charset="-128"/>
                  <a:cs typeface="+mn-cs"/>
                </a:rPr>
                <a:t>1</a:t>
              </a:r>
            </a:p>
          </p:txBody>
        </p:sp>
      </p:grpSp>
      <p:grpSp>
        <p:nvGrpSpPr>
          <p:cNvPr id="28" name="Group 27">
            <a:extLst>
              <a:ext uri="{FF2B5EF4-FFF2-40B4-BE49-F238E27FC236}">
                <a16:creationId xmlns:a16="http://schemas.microsoft.com/office/drawing/2014/main" id="{453A640B-7005-4BFD-AF0B-0C1CD55EAEBE}"/>
              </a:ext>
            </a:extLst>
          </p:cNvPr>
          <p:cNvGrpSpPr/>
          <p:nvPr/>
        </p:nvGrpSpPr>
        <p:grpSpPr>
          <a:xfrm>
            <a:off x="-1909980" y="1533408"/>
            <a:ext cx="13276715" cy="5407155"/>
            <a:chOff x="-1389512" y="1314320"/>
            <a:chExt cx="13276715" cy="5407155"/>
          </a:xfrm>
        </p:grpSpPr>
        <p:pic>
          <p:nvPicPr>
            <p:cNvPr id="4" name="Picture 3">
              <a:extLst>
                <a:ext uri="{FF2B5EF4-FFF2-40B4-BE49-F238E27FC236}">
                  <a16:creationId xmlns:a16="http://schemas.microsoft.com/office/drawing/2014/main" id="{49A689AF-E49A-BB6E-68AC-C535E7F9D49B}"/>
                </a:ext>
              </a:extLst>
            </p:cNvPr>
            <p:cNvPicPr>
              <a:picLocks noChangeAspect="1"/>
            </p:cNvPicPr>
            <p:nvPr/>
          </p:nvPicPr>
          <p:blipFill>
            <a:blip r:embed="rId5"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550124" y="2540446"/>
              <a:ext cx="2602897" cy="2601373"/>
            </a:xfrm>
            <a:prstGeom prst="rect">
              <a:avLst/>
            </a:prstGeom>
            <a:effectLst>
              <a:reflection blurRad="6350" stA="50000" endA="300" endPos="90000" dir="5400000" sy="-100000" algn="bl" rotWithShape="0"/>
            </a:effectLst>
          </p:spPr>
        </p:pic>
        <p:sp>
          <p:nvSpPr>
            <p:cNvPr id="5" name="Arc 4">
              <a:extLst>
                <a:ext uri="{FF2B5EF4-FFF2-40B4-BE49-F238E27FC236}">
                  <a16:creationId xmlns:a16="http://schemas.microsoft.com/office/drawing/2014/main" id="{B9BB7817-AC16-E447-128F-1F6C78A22AC1}"/>
                </a:ext>
              </a:extLst>
            </p:cNvPr>
            <p:cNvSpPr/>
            <p:nvPr/>
          </p:nvSpPr>
          <p:spPr bwMode="gray">
            <a:xfrm>
              <a:off x="-1389512" y="1314320"/>
              <a:ext cx="5239923" cy="4987636"/>
            </a:xfrm>
            <a:prstGeom prst="arc">
              <a:avLst>
                <a:gd name="adj1" fmla="val 15728033"/>
                <a:gd name="adj2" fmla="val 5863312"/>
              </a:avLst>
            </a:prstGeom>
            <a:noFill/>
            <a:ln w="41275" cap="rnd" cmpd="sng" algn="ctr">
              <a:solidFill>
                <a:schemeClr val="bg1">
                  <a:lumMod val="50000"/>
                </a:schemeClr>
              </a:solidFill>
              <a:prstDash val="sysDot"/>
              <a:headEnd type="oval"/>
              <a:tailEnd type="oval"/>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Kuro"/>
                <a:ea typeface="ヒラギノ角ゴ Pro W3" pitchFamily="124" charset="-128"/>
                <a:cs typeface="+mn-cs"/>
              </a:endParaRPr>
            </a:p>
          </p:txBody>
        </p:sp>
        <p:sp>
          <p:nvSpPr>
            <p:cNvPr id="6" name="Rounded Rectangle 30">
              <a:extLst>
                <a:ext uri="{FF2B5EF4-FFF2-40B4-BE49-F238E27FC236}">
                  <a16:creationId xmlns:a16="http://schemas.microsoft.com/office/drawing/2014/main" id="{E2B1C18D-342B-99E7-0048-24D11812F3B4}"/>
                </a:ext>
              </a:extLst>
            </p:cNvPr>
            <p:cNvSpPr/>
            <p:nvPr/>
          </p:nvSpPr>
          <p:spPr bwMode="gray">
            <a:xfrm>
              <a:off x="3099599" y="2135240"/>
              <a:ext cx="8587577" cy="546113"/>
            </a:xfrm>
            <a:prstGeom prst="roundRect">
              <a:avLst>
                <a:gd name="adj" fmla="val 50000"/>
              </a:avLst>
            </a:prstGeom>
            <a:solidFill>
              <a:srgbClr val="E8F4D9"/>
            </a:solidFill>
            <a:ln w="28575"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594360" tIns="45720" rIns="0" bIns="45720" numCol="1" spcCol="0" rtlCol="0" fromWordArt="0" anchor="ctr" anchorCtr="0" forceAA="0" compatLnSpc="1">
              <a:prstTxWarp prst="textNoShape">
                <a:avLst/>
              </a:prstTxWarp>
              <a:noAutofit/>
            </a:bodyPr>
            <a:lstStyle/>
            <a:p>
              <a:pPr fontAlgn="base">
                <a:spcBef>
                  <a:spcPct val="0"/>
                </a:spcBef>
                <a:spcAft>
                  <a:spcPct val="0"/>
                </a:spcAft>
                <a:defRPr/>
              </a:pPr>
              <a:r>
                <a:rPr lang="vi-VN" altLang="ko-KR" sz="1400" b="1" dirty="0">
                  <a:solidFill>
                    <a:prstClr val="black"/>
                  </a:solidFill>
                  <a:latin typeface="Arial (Body)"/>
                  <a:ea typeface="맑은 고딕" panose="020B0503020000020004" pitchFamily="50" charset="-127"/>
                </a:rPr>
                <a:t>Tăng tính minh bạch và an toàn:</a:t>
              </a:r>
              <a:r>
                <a:rPr lang="vi-VN" altLang="ko-KR" sz="1400" dirty="0">
                  <a:solidFill>
                    <a:prstClr val="black"/>
                  </a:solidFill>
                  <a:latin typeface="Arial (Body)"/>
                  <a:ea typeface="맑은 고딕" panose="020B0503020000020004" pitchFamily="50" charset="-127"/>
                </a:rPr>
                <a:t> CCP chuẩn hóa và ghi nhận tất cả các giao dịch, giúp thị trường minh bạch và dễ kiểm soát, đồng thời tuân thủ các quy định giám sát.</a:t>
              </a:r>
              <a:endParaRPr lang="en-US" altLang="ko-KR" sz="1400" dirty="0">
                <a:solidFill>
                  <a:prstClr val="black"/>
                </a:solidFill>
                <a:latin typeface="Arial (Body)"/>
                <a:ea typeface="맑은 고딕" panose="020B0503020000020004" pitchFamily="50" charset="-127"/>
              </a:endParaRPr>
            </a:p>
          </p:txBody>
        </p:sp>
        <p:sp>
          <p:nvSpPr>
            <p:cNvPr id="7" name="Oval 6">
              <a:extLst>
                <a:ext uri="{FF2B5EF4-FFF2-40B4-BE49-F238E27FC236}">
                  <a16:creationId xmlns:a16="http://schemas.microsoft.com/office/drawing/2014/main" id="{C20E94F3-DE88-D57A-32A6-91C219A59E16}"/>
                </a:ext>
              </a:extLst>
            </p:cNvPr>
            <p:cNvSpPr/>
            <p:nvPr/>
          </p:nvSpPr>
          <p:spPr bwMode="gray">
            <a:xfrm>
              <a:off x="3190256" y="2212350"/>
              <a:ext cx="430296" cy="413665"/>
            </a:xfrm>
            <a:prstGeom prst="ellipse">
              <a:avLst/>
            </a:prstGeom>
            <a:solidFill>
              <a:schemeClr val="bg1"/>
            </a:solidFill>
            <a:ln w="28575" cap="flat" cmpd="sng" algn="ctr">
              <a:solidFill>
                <a:schemeClr val="accent2"/>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Kuro Bold"/>
                  <a:ea typeface="ヒラギノ角ゴ Pro W3" pitchFamily="124" charset="-128"/>
                  <a:cs typeface="+mn-cs"/>
                </a:rPr>
                <a:t>2</a:t>
              </a:r>
            </a:p>
          </p:txBody>
        </p:sp>
        <p:sp>
          <p:nvSpPr>
            <p:cNvPr id="8" name="Rounded Rectangle 31">
              <a:extLst>
                <a:ext uri="{FF2B5EF4-FFF2-40B4-BE49-F238E27FC236}">
                  <a16:creationId xmlns:a16="http://schemas.microsoft.com/office/drawing/2014/main" id="{6BAC7E33-39D6-9903-8D7D-A8299ACCFFFB}"/>
                </a:ext>
              </a:extLst>
            </p:cNvPr>
            <p:cNvSpPr/>
            <p:nvPr/>
          </p:nvSpPr>
          <p:spPr bwMode="gray">
            <a:xfrm>
              <a:off x="3523330" y="3828998"/>
              <a:ext cx="8324113" cy="546113"/>
            </a:xfrm>
            <a:prstGeom prst="roundRect">
              <a:avLst>
                <a:gd name="adj" fmla="val 50000"/>
              </a:avLst>
            </a:prstGeom>
            <a:solidFill>
              <a:srgbClr val="E9E7E6"/>
            </a:solidFill>
            <a:ln w="28575"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594360" tIns="45720" rIns="0" bIns="45720" numCol="1" spcCol="0" rtlCol="0" fromWordArt="0" anchor="ctr" anchorCtr="0" forceAA="0" compatLnSpc="1">
              <a:prstTxWarp prst="textNoShape">
                <a:avLst/>
              </a:prstTxWarp>
              <a:noAutofit/>
            </a:bodyPr>
            <a:lstStyle/>
            <a:p>
              <a:pPr fontAlgn="base">
                <a:spcBef>
                  <a:spcPct val="0"/>
                </a:spcBef>
                <a:spcAft>
                  <a:spcPct val="0"/>
                </a:spcAft>
                <a:defRPr/>
              </a:pPr>
              <a:r>
                <a:rPr lang="en-US" altLang="ko-KR" sz="1400" b="1" dirty="0">
                  <a:solidFill>
                    <a:prstClr val="black"/>
                  </a:solidFill>
                  <a:latin typeface="Arial (Body)"/>
                  <a:ea typeface="맑은 고딕" panose="020B0503020000020004" pitchFamily="50" charset="-127"/>
                </a:rPr>
                <a:t>T</a:t>
              </a:r>
              <a:r>
                <a:rPr lang="vi-VN" altLang="ko-KR" sz="1400" b="1" dirty="0">
                  <a:solidFill>
                    <a:prstClr val="black"/>
                  </a:solidFill>
                  <a:latin typeface="Arial (Body)"/>
                  <a:ea typeface="맑은 고딕" panose="020B0503020000020004" pitchFamily="50" charset="-127"/>
                </a:rPr>
                <a:t>ăng tính thanh khoản</a:t>
              </a:r>
              <a:r>
                <a:rPr lang="vi-VN" altLang="ko-KR" sz="1400" dirty="0">
                  <a:solidFill>
                    <a:prstClr val="black"/>
                  </a:solidFill>
                  <a:latin typeface="Arial (Body)"/>
                  <a:ea typeface="맑은 고딕" panose="020B0503020000020004" pitchFamily="50" charset="-127"/>
                </a:rPr>
                <a:t>: Với CCP, thị trường được đảm bảo an toàn, tăng </a:t>
              </a:r>
              <a:r>
                <a:rPr lang="en-US" altLang="ko-KR" sz="1400" dirty="0" err="1">
                  <a:solidFill>
                    <a:prstClr val="black"/>
                  </a:solidFill>
                  <a:latin typeface="Arial (Body)"/>
                  <a:ea typeface="맑은 고딕" panose="020B0503020000020004" pitchFamily="50" charset="-127"/>
                </a:rPr>
                <a:t>niềm</a:t>
              </a:r>
              <a:r>
                <a:rPr lang="en-US" altLang="ko-KR" sz="1400" dirty="0">
                  <a:solidFill>
                    <a:prstClr val="black"/>
                  </a:solidFill>
                  <a:latin typeface="Arial (Body)"/>
                  <a:ea typeface="맑은 고딕" panose="020B0503020000020004" pitchFamily="50" charset="-127"/>
                </a:rPr>
                <a:t> </a:t>
              </a:r>
              <a:r>
                <a:rPr lang="vi-VN" altLang="ko-KR" sz="1400" dirty="0">
                  <a:solidFill>
                    <a:prstClr val="black"/>
                  </a:solidFill>
                  <a:latin typeface="Arial (Body)"/>
                  <a:ea typeface="맑은 고딕" panose="020B0503020000020004" pitchFamily="50" charset="-127"/>
                </a:rPr>
                <a:t>tin của NĐT</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vào</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thị</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trường</a:t>
              </a:r>
              <a:r>
                <a:rPr lang="vi-VN" altLang="ko-KR" sz="1400" dirty="0">
                  <a:solidFill>
                    <a:prstClr val="black"/>
                  </a:solidFill>
                  <a:latin typeface="Arial (Body)"/>
                  <a:ea typeface="맑은 고딕" panose="020B0503020000020004" pitchFamily="50" charset="-127"/>
                </a:rPr>
                <a:t> và thúc đẩy tính thanh khoản.</a:t>
              </a:r>
              <a:endParaRPr lang="en-US" altLang="ko-KR" sz="1400" dirty="0">
                <a:solidFill>
                  <a:prstClr val="black"/>
                </a:solidFill>
                <a:latin typeface="Arial (Body)"/>
                <a:ea typeface="맑은 고딕" panose="020B0503020000020004" pitchFamily="50" charset="-127"/>
              </a:endParaRPr>
            </a:p>
          </p:txBody>
        </p:sp>
        <p:sp>
          <p:nvSpPr>
            <p:cNvPr id="9" name="Oval 8">
              <a:extLst>
                <a:ext uri="{FF2B5EF4-FFF2-40B4-BE49-F238E27FC236}">
                  <a16:creationId xmlns:a16="http://schemas.microsoft.com/office/drawing/2014/main" id="{14EDBC66-322E-33EC-9CE7-A863A23BCC33}"/>
                </a:ext>
              </a:extLst>
            </p:cNvPr>
            <p:cNvSpPr/>
            <p:nvPr/>
          </p:nvSpPr>
          <p:spPr bwMode="gray">
            <a:xfrm>
              <a:off x="3577828" y="3895221"/>
              <a:ext cx="413665" cy="413665"/>
            </a:xfrm>
            <a:prstGeom prst="ellipse">
              <a:avLst/>
            </a:prstGeom>
            <a:solidFill>
              <a:schemeClr val="bg1"/>
            </a:solidFill>
            <a:ln w="28575" cap="flat" cmpd="sng" algn="ctr">
              <a:solidFill>
                <a:schemeClr val="accent3"/>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a:solidFill>
                    <a:prstClr val="black"/>
                  </a:solidFill>
                  <a:latin typeface="Kuro Bold"/>
                  <a:ea typeface="ヒラギノ角ゴ Pro W3" pitchFamily="124" charset="-128"/>
                </a:rPr>
                <a:t>4</a:t>
              </a:r>
              <a:endParaRPr kumimoji="0" lang="en-US" sz="1600" b="1" i="0" u="none" strike="noStrike" kern="1200" cap="none" spc="0" normalizeH="0" baseline="0" noProof="0">
                <a:ln>
                  <a:noFill/>
                </a:ln>
                <a:solidFill>
                  <a:prstClr val="black"/>
                </a:solidFill>
                <a:effectLst/>
                <a:uLnTx/>
                <a:uFillTx/>
                <a:latin typeface="Kuro Bold"/>
                <a:ea typeface="ヒラギノ角ゴ Pro W3" pitchFamily="124" charset="-128"/>
                <a:cs typeface="+mn-cs"/>
              </a:endParaRPr>
            </a:p>
          </p:txBody>
        </p:sp>
        <p:sp>
          <p:nvSpPr>
            <p:cNvPr id="13" name="Rounded Rectangle 33">
              <a:extLst>
                <a:ext uri="{FF2B5EF4-FFF2-40B4-BE49-F238E27FC236}">
                  <a16:creationId xmlns:a16="http://schemas.microsoft.com/office/drawing/2014/main" id="{7E2E39A4-971A-CB4E-FE92-AB56B1A8A9DD}"/>
                </a:ext>
              </a:extLst>
            </p:cNvPr>
            <p:cNvSpPr/>
            <p:nvPr/>
          </p:nvSpPr>
          <p:spPr bwMode="gray">
            <a:xfrm>
              <a:off x="3479038" y="2987596"/>
              <a:ext cx="8368406" cy="546113"/>
            </a:xfrm>
            <a:prstGeom prst="roundRect">
              <a:avLst>
                <a:gd name="adj" fmla="val 50000"/>
              </a:avLst>
            </a:prstGeom>
            <a:solidFill>
              <a:srgbClr val="F9F0D7"/>
            </a:solidFill>
            <a:ln w="28575"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594360" tIns="45720" rIns="0" bIns="45720" numCol="1" spcCol="0" rtlCol="0" fromWordArt="0" anchor="ctr" anchorCtr="0" forceAA="0" compatLnSpc="1">
              <a:prstTxWarp prst="textNoShape">
                <a:avLst/>
              </a:prstTxWarp>
              <a:noAutofit/>
            </a:bodyPr>
            <a:lstStyle/>
            <a:p>
              <a:pPr fontAlgn="base">
                <a:spcBef>
                  <a:spcPct val="0"/>
                </a:spcBef>
                <a:spcAft>
                  <a:spcPct val="0"/>
                </a:spcAft>
                <a:defRPr/>
              </a:pPr>
              <a:r>
                <a:rPr lang="en-US" altLang="ko-KR" sz="1400" b="1" dirty="0" err="1">
                  <a:solidFill>
                    <a:prstClr val="black"/>
                  </a:solidFill>
                  <a:latin typeface="Arial (Body)"/>
                  <a:ea typeface="맑은 고딕" panose="020B0503020000020004" pitchFamily="50" charset="-127"/>
                </a:rPr>
                <a:t>Quản</a:t>
              </a:r>
              <a:r>
                <a:rPr lang="en-US" altLang="ko-KR" sz="1400" b="1" dirty="0">
                  <a:solidFill>
                    <a:prstClr val="black"/>
                  </a:solidFill>
                  <a:latin typeface="Arial (Body)"/>
                  <a:ea typeface="맑은 고딕" panose="020B0503020000020004" pitchFamily="50" charset="-127"/>
                </a:rPr>
                <a:t> </a:t>
              </a:r>
              <a:r>
                <a:rPr lang="en-US" altLang="ko-KR" sz="1400" b="1" dirty="0" err="1">
                  <a:solidFill>
                    <a:prstClr val="black"/>
                  </a:solidFill>
                  <a:latin typeface="Arial (Body)"/>
                  <a:ea typeface="맑은 고딕" panose="020B0503020000020004" pitchFamily="50" charset="-127"/>
                </a:rPr>
                <a:t>lý</a:t>
              </a:r>
              <a:r>
                <a:rPr lang="en-US" altLang="ko-KR" sz="1400" b="1" dirty="0">
                  <a:solidFill>
                    <a:prstClr val="black"/>
                  </a:solidFill>
                  <a:latin typeface="Arial (Body)"/>
                  <a:ea typeface="맑은 고딕" panose="020B0503020000020004" pitchFamily="50" charset="-127"/>
                </a:rPr>
                <a:t> </a:t>
              </a:r>
              <a:r>
                <a:rPr lang="en-US" altLang="ko-KR" sz="1400" b="1" dirty="0" err="1">
                  <a:solidFill>
                    <a:prstClr val="black"/>
                  </a:solidFill>
                  <a:latin typeface="Arial (Body)"/>
                  <a:ea typeface="맑은 고딕" panose="020B0503020000020004" pitchFamily="50" charset="-127"/>
                </a:rPr>
                <a:t>và</a:t>
              </a:r>
              <a:r>
                <a:rPr lang="en-US" altLang="ko-KR" sz="1400" b="1" dirty="0">
                  <a:solidFill>
                    <a:prstClr val="black"/>
                  </a:solidFill>
                  <a:latin typeface="Arial (Body)"/>
                  <a:ea typeface="맑은 고딕" panose="020B0503020000020004" pitchFamily="50" charset="-127"/>
                </a:rPr>
                <a:t> </a:t>
              </a:r>
              <a:r>
                <a:rPr lang="en-US" altLang="ko-KR" sz="1400" b="1" dirty="0" err="1">
                  <a:solidFill>
                    <a:prstClr val="black"/>
                  </a:solidFill>
                  <a:latin typeface="Arial (Body)"/>
                  <a:ea typeface="맑은 고딕" panose="020B0503020000020004" pitchFamily="50" charset="-127"/>
                </a:rPr>
                <a:t>phân</a:t>
              </a:r>
              <a:r>
                <a:rPr lang="en-US" altLang="ko-KR" sz="1400" b="1" dirty="0">
                  <a:solidFill>
                    <a:prstClr val="black"/>
                  </a:solidFill>
                  <a:latin typeface="Arial (Body)"/>
                  <a:ea typeface="맑은 고딕" panose="020B0503020000020004" pitchFamily="50" charset="-127"/>
                </a:rPr>
                <a:t> </a:t>
              </a:r>
              <a:r>
                <a:rPr lang="en-US" altLang="ko-KR" sz="1400" b="1" dirty="0" err="1">
                  <a:solidFill>
                    <a:prstClr val="black"/>
                  </a:solidFill>
                  <a:latin typeface="Arial (Body)"/>
                  <a:ea typeface="맑은 고딕" panose="020B0503020000020004" pitchFamily="50" charset="-127"/>
                </a:rPr>
                <a:t>tán</a:t>
              </a:r>
              <a:r>
                <a:rPr lang="en-US" altLang="ko-KR" sz="1400" b="1" dirty="0">
                  <a:solidFill>
                    <a:prstClr val="black"/>
                  </a:solidFill>
                  <a:latin typeface="Arial (Body)"/>
                  <a:ea typeface="맑은 고딕" panose="020B0503020000020004" pitchFamily="50" charset="-127"/>
                </a:rPr>
                <a:t> </a:t>
              </a:r>
              <a:r>
                <a:rPr lang="en-US" altLang="ko-KR" sz="1400" b="1" dirty="0" err="1">
                  <a:solidFill>
                    <a:prstClr val="black"/>
                  </a:solidFill>
                  <a:latin typeface="Arial (Body)"/>
                  <a:ea typeface="맑은 고딕" panose="020B0503020000020004" pitchFamily="50" charset="-127"/>
                </a:rPr>
                <a:t>rủi</a:t>
              </a:r>
              <a:r>
                <a:rPr lang="en-US" altLang="ko-KR" sz="1400" b="1" dirty="0">
                  <a:solidFill>
                    <a:prstClr val="black"/>
                  </a:solidFill>
                  <a:latin typeface="Arial (Body)"/>
                  <a:ea typeface="맑은 고딕" panose="020B0503020000020004" pitchFamily="50" charset="-127"/>
                </a:rPr>
                <a:t> </a:t>
              </a:r>
              <a:r>
                <a:rPr lang="en-US" altLang="ko-KR" sz="1400" b="1" dirty="0" err="1">
                  <a:solidFill>
                    <a:prstClr val="black"/>
                  </a:solidFill>
                  <a:latin typeface="Arial (Body)"/>
                  <a:ea typeface="맑은 고딕" panose="020B0503020000020004" pitchFamily="50" charset="-127"/>
                </a:rPr>
                <a:t>ro</a:t>
              </a:r>
              <a:r>
                <a:rPr lang="en-US" altLang="ko-KR" sz="1400" dirty="0">
                  <a:solidFill>
                    <a:prstClr val="black"/>
                  </a:solidFill>
                  <a:latin typeface="Arial (Body)"/>
                  <a:ea typeface="맑은 고딕" panose="020B0503020000020004" pitchFamily="50" charset="-127"/>
                </a:rPr>
                <a:t>: CCP </a:t>
              </a:r>
              <a:r>
                <a:rPr lang="en-US" altLang="ko-KR" sz="1400" dirty="0" err="1">
                  <a:solidFill>
                    <a:prstClr val="black"/>
                  </a:solidFill>
                  <a:latin typeface="Arial (Body)"/>
                  <a:ea typeface="맑은 고딕" panose="020B0503020000020004" pitchFamily="50" charset="-127"/>
                </a:rPr>
                <a:t>yêu</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cầu</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các</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bên</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tham</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gia</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ký</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quỹ</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và</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đóng</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góp</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vào</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quỹ</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bảo</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vệ</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giúp</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quản</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lý</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và</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giảm</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rủi</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ro</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tài</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chính</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cho</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hệ</a:t>
              </a:r>
              <a:r>
                <a:rPr lang="en-US" altLang="ko-KR" sz="1400" dirty="0">
                  <a:solidFill>
                    <a:prstClr val="black"/>
                  </a:solidFill>
                  <a:latin typeface="Arial (Body)"/>
                  <a:ea typeface="맑은 고딕" panose="020B0503020000020004" pitchFamily="50" charset="-127"/>
                </a:rPr>
                <a:t> </a:t>
              </a:r>
              <a:r>
                <a:rPr lang="en-US" altLang="ko-KR" sz="1400" dirty="0" err="1">
                  <a:solidFill>
                    <a:prstClr val="black"/>
                  </a:solidFill>
                  <a:latin typeface="Arial (Body)"/>
                  <a:ea typeface="맑은 고딕" panose="020B0503020000020004" pitchFamily="50" charset="-127"/>
                </a:rPr>
                <a:t>thống</a:t>
              </a:r>
              <a:r>
                <a:rPr lang="en-US" altLang="ko-KR" sz="1400" dirty="0">
                  <a:solidFill>
                    <a:prstClr val="black"/>
                  </a:solidFill>
                  <a:latin typeface="Arial (Body)"/>
                  <a:ea typeface="맑은 고딕" panose="020B0503020000020004" pitchFamily="50" charset="-127"/>
                </a:rPr>
                <a:t>.</a:t>
              </a:r>
            </a:p>
          </p:txBody>
        </p:sp>
        <p:sp>
          <p:nvSpPr>
            <p:cNvPr id="14" name="Oval 13">
              <a:extLst>
                <a:ext uri="{FF2B5EF4-FFF2-40B4-BE49-F238E27FC236}">
                  <a16:creationId xmlns:a16="http://schemas.microsoft.com/office/drawing/2014/main" id="{B7770C5B-B308-2052-7EED-4E4DA96A4CF1}"/>
                </a:ext>
              </a:extLst>
            </p:cNvPr>
            <p:cNvSpPr/>
            <p:nvPr/>
          </p:nvSpPr>
          <p:spPr bwMode="gray">
            <a:xfrm>
              <a:off x="3567291" y="3053820"/>
              <a:ext cx="420296" cy="413665"/>
            </a:xfrm>
            <a:prstGeom prst="ellipse">
              <a:avLst/>
            </a:prstGeom>
            <a:solidFill>
              <a:schemeClr val="bg1"/>
            </a:solidFill>
            <a:ln w="28575" cap="flat" cmpd="sng" algn="ctr">
              <a:solidFill>
                <a:schemeClr val="accent4"/>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prstClr val="black"/>
                  </a:solidFill>
                  <a:latin typeface="Kuro Bold"/>
                  <a:ea typeface="ヒラギノ角ゴ Pro W3" pitchFamily="124" charset="-128"/>
                </a:rPr>
                <a:t>3</a:t>
              </a:r>
              <a:endParaRPr kumimoji="0" lang="en-US" sz="1600" b="1" i="0" u="none" strike="noStrike" kern="1200" cap="none" spc="0" normalizeH="0" baseline="0" noProof="0" dirty="0">
                <a:ln>
                  <a:noFill/>
                </a:ln>
                <a:solidFill>
                  <a:prstClr val="black"/>
                </a:solidFill>
                <a:effectLst/>
                <a:uLnTx/>
                <a:uFillTx/>
                <a:latin typeface="Kuro Bold"/>
                <a:ea typeface="ヒラギノ角ゴ Pro W3" pitchFamily="124" charset="-128"/>
                <a:cs typeface="+mn-cs"/>
              </a:endParaRPr>
            </a:p>
          </p:txBody>
        </p:sp>
        <p:sp>
          <p:nvSpPr>
            <p:cNvPr id="15" name="Rounded Rectangle 31">
              <a:extLst>
                <a:ext uri="{FF2B5EF4-FFF2-40B4-BE49-F238E27FC236}">
                  <a16:creationId xmlns:a16="http://schemas.microsoft.com/office/drawing/2014/main" id="{F5AE8E5F-B1E7-219E-094A-92B5528D5806}"/>
                </a:ext>
              </a:extLst>
            </p:cNvPr>
            <p:cNvSpPr/>
            <p:nvPr/>
          </p:nvSpPr>
          <p:spPr bwMode="gray">
            <a:xfrm>
              <a:off x="3283842" y="4703090"/>
              <a:ext cx="8403333" cy="546113"/>
            </a:xfrm>
            <a:prstGeom prst="roundRect">
              <a:avLst>
                <a:gd name="adj" fmla="val 50000"/>
              </a:avLst>
            </a:prstGeom>
            <a:solidFill>
              <a:srgbClr val="F2E5DD"/>
            </a:solidFill>
            <a:ln w="28575"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594360" tIns="45720" rIns="0" bIns="45720" numCol="1" spcCol="0" rtlCol="0" fromWordArt="0" anchor="ctr" anchorCtr="0" forceAA="0" compatLnSpc="1">
              <a:prstTxWarp prst="textNoShape">
                <a:avLst/>
              </a:prstTxWarp>
              <a:noAutofit/>
            </a:bodyPr>
            <a:lstStyle/>
            <a:p>
              <a:pPr fontAlgn="base">
                <a:spcBef>
                  <a:spcPct val="0"/>
                </a:spcBef>
                <a:spcAft>
                  <a:spcPct val="0"/>
                </a:spcAft>
                <a:defRPr/>
              </a:pPr>
              <a:r>
                <a:rPr lang="vi-VN" altLang="ko-KR" sz="1400" b="1" dirty="0">
                  <a:solidFill>
                    <a:prstClr val="black"/>
                  </a:solidFill>
                  <a:latin typeface="Arial (Body)"/>
                  <a:ea typeface="맑은 고딕" panose="020B0503020000020004" pitchFamily="50" charset="-127"/>
                </a:rPr>
                <a:t>Chuẩn hóa và đơn giản hóa giao dịch:</a:t>
              </a:r>
              <a:r>
                <a:rPr lang="vi-VN" altLang="ko-KR" sz="1400" dirty="0">
                  <a:solidFill>
                    <a:prstClr val="black"/>
                  </a:solidFill>
                  <a:latin typeface="Arial (Body)"/>
                  <a:ea typeface="맑은 고딕" panose="020B0503020000020004" pitchFamily="50" charset="-127"/>
                </a:rPr>
                <a:t> CCP chuẩn hóa quy trình thanh toán và đối chiếu, giảm phức tạp và nâng cao hiệu quả giao dịch.</a:t>
              </a:r>
              <a:endParaRPr lang="en-US" altLang="ko-KR" sz="1400" dirty="0">
                <a:solidFill>
                  <a:prstClr val="black"/>
                </a:solidFill>
                <a:latin typeface="Arial (Body)"/>
                <a:ea typeface="맑은 고딕" panose="020B0503020000020004" pitchFamily="50" charset="-127"/>
              </a:endParaRPr>
            </a:p>
          </p:txBody>
        </p:sp>
        <p:sp>
          <p:nvSpPr>
            <p:cNvPr id="17" name="Oval 16">
              <a:extLst>
                <a:ext uri="{FF2B5EF4-FFF2-40B4-BE49-F238E27FC236}">
                  <a16:creationId xmlns:a16="http://schemas.microsoft.com/office/drawing/2014/main" id="{FB8D2AFC-AA9B-B68E-96DC-3BB108C25062}"/>
                </a:ext>
              </a:extLst>
            </p:cNvPr>
            <p:cNvSpPr/>
            <p:nvPr/>
          </p:nvSpPr>
          <p:spPr bwMode="gray">
            <a:xfrm>
              <a:off x="3370996" y="4769314"/>
              <a:ext cx="413665" cy="413665"/>
            </a:xfrm>
            <a:prstGeom prst="ellipse">
              <a:avLst/>
            </a:prstGeom>
            <a:solidFill>
              <a:schemeClr val="bg1"/>
            </a:solidFill>
            <a:ln w="28575" cap="flat" cmpd="sng" algn="ctr">
              <a:solidFill>
                <a:schemeClr val="accent5"/>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Kuro Bold"/>
                  <a:ea typeface="ヒラギノ角ゴ Pro W3" pitchFamily="124" charset="-128"/>
                  <a:cs typeface="+mn-cs"/>
                </a:rPr>
                <a:t>5</a:t>
              </a:r>
            </a:p>
          </p:txBody>
        </p:sp>
        <p:sp>
          <p:nvSpPr>
            <p:cNvPr id="27" name="Slide Number Placeholder 3">
              <a:extLst>
                <a:ext uri="{FF2B5EF4-FFF2-40B4-BE49-F238E27FC236}">
                  <a16:creationId xmlns:a16="http://schemas.microsoft.com/office/drawing/2014/main" id="{343D0E34-1F58-7220-9F6A-896ECC8F41C0}"/>
                </a:ext>
              </a:extLst>
            </p:cNvPr>
            <p:cNvSpPr txBox="1">
              <a:spLocks/>
            </p:cNvSpPr>
            <p:nvPr/>
          </p:nvSpPr>
          <p:spPr>
            <a:xfrm>
              <a:off x="9144003"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20383C-C7FD-449B-B804-79AB02C9941A}" type="slidenum">
                <a:rPr lang="en-US" smtClean="0"/>
                <a:pPr/>
                <a:t>5</a:t>
              </a:fld>
              <a:endParaRPr lang="en-US"/>
            </a:p>
          </p:txBody>
        </p:sp>
      </p:grpSp>
      <p:sp>
        <p:nvSpPr>
          <p:cNvPr id="29" name="TextBox 28">
            <a:extLst>
              <a:ext uri="{FF2B5EF4-FFF2-40B4-BE49-F238E27FC236}">
                <a16:creationId xmlns:a16="http://schemas.microsoft.com/office/drawing/2014/main" id="{7F045AC7-7B73-1707-018C-CC2A3A6C34E4}"/>
              </a:ext>
            </a:extLst>
          </p:cNvPr>
          <p:cNvSpPr txBox="1"/>
          <p:nvPr/>
        </p:nvSpPr>
        <p:spPr>
          <a:xfrm rot="10800000">
            <a:off x="968862" y="6075557"/>
            <a:ext cx="1405365" cy="584775"/>
          </a:xfrm>
          <a:prstGeom prst="rect">
            <a:avLst/>
          </a:prstGeom>
          <a:noFill/>
        </p:spPr>
        <p:txBody>
          <a:bodyPr wrap="square" rtlCol="0">
            <a:spAutoFit/>
          </a:bodyPr>
          <a:lstStyle/>
          <a:p>
            <a:r>
              <a:rPr lang="en-US" sz="3200" b="1" dirty="0">
                <a:solidFill>
                  <a:srgbClr val="A2E08C"/>
                </a:solidFill>
                <a:latin typeface="Arial" panose="020B0604020202020204" pitchFamily="34" charset="0"/>
                <a:cs typeface="Arial" panose="020B0604020202020204" pitchFamily="34" charset="0"/>
              </a:rPr>
              <a:t>PCC</a:t>
            </a:r>
          </a:p>
        </p:txBody>
      </p:sp>
      <p:sp>
        <p:nvSpPr>
          <p:cNvPr id="30" name="TextBox 29">
            <a:extLst>
              <a:ext uri="{FF2B5EF4-FFF2-40B4-BE49-F238E27FC236}">
                <a16:creationId xmlns:a16="http://schemas.microsoft.com/office/drawing/2014/main" id="{214D4C95-53E5-82EC-D299-301CBE287CEE}"/>
              </a:ext>
            </a:extLst>
          </p:cNvPr>
          <p:cNvSpPr txBox="1"/>
          <p:nvPr/>
        </p:nvSpPr>
        <p:spPr>
          <a:xfrm>
            <a:off x="1361790" y="3601306"/>
            <a:ext cx="1405365" cy="584775"/>
          </a:xfrm>
          <a:prstGeom prst="rect">
            <a:avLst/>
          </a:prstGeom>
          <a:noFill/>
        </p:spPr>
        <p:txBody>
          <a:bodyPr wrap="square" rtlCol="0">
            <a:spAutoFit/>
          </a:bodyPr>
          <a:lstStyle/>
          <a:p>
            <a:r>
              <a:rPr lang="en-US" sz="3200" b="1" dirty="0">
                <a:solidFill>
                  <a:schemeClr val="accent3"/>
                </a:solidFill>
                <a:latin typeface="Arial" panose="020B0604020202020204" pitchFamily="34" charset="0"/>
                <a:cs typeface="Arial" panose="020B0604020202020204" pitchFamily="34" charset="0"/>
              </a:rPr>
              <a:t>CCP</a:t>
            </a:r>
          </a:p>
        </p:txBody>
      </p:sp>
    </p:spTree>
    <p:extLst>
      <p:ext uri="{BB962C8B-B14F-4D97-AF65-F5344CB8AC3E}">
        <p14:creationId xmlns:p14="http://schemas.microsoft.com/office/powerpoint/2010/main" val="1790020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6476D-D7A6-B833-2748-333801493525}"/>
            </a:ext>
          </a:extLst>
        </p:cNvPr>
        <p:cNvGrpSpPr/>
        <p:nvPr/>
      </p:nvGrpSpPr>
      <p:grpSpPr>
        <a:xfrm>
          <a:off x="0" y="0"/>
          <a:ext cx="0" cy="0"/>
          <a:chOff x="0" y="0"/>
          <a:chExt cx="0" cy="0"/>
        </a:xfrm>
      </p:grpSpPr>
      <p:pic>
        <p:nvPicPr>
          <p:cNvPr id="16" name="Picture 15" descr="A white and green background with a circular pattern&#10;&#10;Description automatically generated">
            <a:extLst>
              <a:ext uri="{FF2B5EF4-FFF2-40B4-BE49-F238E27FC236}">
                <a16:creationId xmlns:a16="http://schemas.microsoft.com/office/drawing/2014/main" id="{9A5A7FD2-0A97-8D6B-C279-85CA3F5A5F18}"/>
              </a:ext>
            </a:extLst>
          </p:cNvPr>
          <p:cNvPicPr>
            <a:picLocks noGrp="1" noRo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801C448B-49D9-B6F1-E70D-208D6FAA7D02}"/>
              </a:ext>
            </a:extLst>
          </p:cNvPr>
          <p:cNvSpPr>
            <a:spLocks noGrp="1"/>
          </p:cNvSpPr>
          <p:nvPr>
            <p:ph type="title"/>
          </p:nvPr>
        </p:nvSpPr>
        <p:spPr>
          <a:xfrm>
            <a:off x="696780" y="165962"/>
            <a:ext cx="10916099" cy="567779"/>
          </a:xfrm>
        </p:spPr>
        <p:txBody>
          <a:bodyPr>
            <a:normAutofit/>
          </a:bodyPr>
          <a:lstStyle/>
          <a:p>
            <a:r>
              <a:rPr lang="en-US" sz="2000" b="1" dirty="0">
                <a:solidFill>
                  <a:srgbClr val="27673B"/>
                </a:solidFill>
                <a:latin typeface="Arial" panose="020B0604020202020204" pitchFamily="34" charset="0"/>
                <a:cs typeface="Arial" panose="020B0604020202020204" pitchFamily="34" charset="0"/>
              </a:rPr>
              <a:t>ÁP DỤNG CCP CỦA CÁC THỊ TRƯỜNG TRÊN THẾ GIỚI</a:t>
            </a:r>
            <a:endParaRPr lang="en-US" b="1" dirty="0">
              <a:latin typeface="Arial" panose="020B0604020202020204" pitchFamily="34" charset="0"/>
              <a:cs typeface="Arial" panose="020B0604020202020204" pitchFamily="34" charset="0"/>
            </a:endParaRPr>
          </a:p>
        </p:txBody>
      </p:sp>
      <p:pic>
        <p:nvPicPr>
          <p:cNvPr id="18" name="Picture 17" descr="A green and black logo&#10;&#10;Description automatically generated">
            <a:extLst>
              <a:ext uri="{FF2B5EF4-FFF2-40B4-BE49-F238E27FC236}">
                <a16:creationId xmlns:a16="http://schemas.microsoft.com/office/drawing/2014/main" id="{7E5EBF60-26D3-19C0-EDC7-C3FD895E25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027" y="285846"/>
            <a:ext cx="961417" cy="355724"/>
          </a:xfrm>
          <a:prstGeom prst="rect">
            <a:avLst/>
          </a:prstGeom>
        </p:spPr>
      </p:pic>
      <p:sp>
        <p:nvSpPr>
          <p:cNvPr id="19" name="Slide Number Placeholder 3">
            <a:extLst>
              <a:ext uri="{FF2B5EF4-FFF2-40B4-BE49-F238E27FC236}">
                <a16:creationId xmlns:a16="http://schemas.microsoft.com/office/drawing/2014/main" id="{10109DA4-9142-4D46-3522-109A9DE4F93F}"/>
              </a:ext>
            </a:extLst>
          </p:cNvPr>
          <p:cNvSpPr txBox="1">
            <a:spLocks/>
          </p:cNvSpPr>
          <p:nvPr/>
        </p:nvSpPr>
        <p:spPr>
          <a:xfrm>
            <a:off x="11449877" y="6409358"/>
            <a:ext cx="55659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920383C-C7FD-449B-B804-79AB02C9941A}" type="slidenum">
              <a:rPr lang="en-US" sz="1200" smtClean="0">
                <a:solidFill>
                  <a:schemeClr val="bg1"/>
                </a:solidFill>
                <a:latin typeface="Trebuchet MS" panose="020B0703020202090204" pitchFamily="34" charset="0"/>
              </a:rPr>
              <a:pPr algn="r"/>
              <a:t>6</a:t>
            </a:fld>
            <a:endParaRPr lang="en-US" sz="1200">
              <a:solidFill>
                <a:schemeClr val="bg1"/>
              </a:solidFill>
              <a:latin typeface="Trebuchet MS" panose="020B0703020202090204" pitchFamily="34" charset="0"/>
            </a:endParaRPr>
          </a:p>
        </p:txBody>
      </p:sp>
      <p:sp>
        <p:nvSpPr>
          <p:cNvPr id="2" name="Rounded Rectangle 16">
            <a:extLst>
              <a:ext uri="{FF2B5EF4-FFF2-40B4-BE49-F238E27FC236}">
                <a16:creationId xmlns:a16="http://schemas.microsoft.com/office/drawing/2014/main" id="{C6AC95FA-7A40-BD37-D1F0-6EE4C8CC4370}"/>
              </a:ext>
            </a:extLst>
          </p:cNvPr>
          <p:cNvSpPr/>
          <p:nvPr/>
        </p:nvSpPr>
        <p:spPr>
          <a:xfrm>
            <a:off x="286724" y="285846"/>
            <a:ext cx="350981" cy="317809"/>
          </a:xfrm>
          <a:prstGeom prst="roundRect">
            <a:avLst/>
          </a:prstGeom>
          <a:solidFill>
            <a:srgbClr val="2E9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42" name="Table 41">
            <a:extLst>
              <a:ext uri="{FF2B5EF4-FFF2-40B4-BE49-F238E27FC236}">
                <a16:creationId xmlns:a16="http://schemas.microsoft.com/office/drawing/2014/main" id="{6F9D7597-35C3-0184-EC51-C20D4B60E8E8}"/>
              </a:ext>
            </a:extLst>
          </p:cNvPr>
          <p:cNvGraphicFramePr>
            <a:graphicFrameLocks noGrp="1"/>
          </p:cNvGraphicFramePr>
          <p:nvPr>
            <p:extLst>
              <p:ext uri="{D42A27DB-BD31-4B8C-83A1-F6EECF244321}">
                <p14:modId xmlns:p14="http://schemas.microsoft.com/office/powerpoint/2010/main" val="1030836781"/>
              </p:ext>
            </p:extLst>
          </p:nvPr>
        </p:nvGraphicFramePr>
        <p:xfrm>
          <a:off x="279903" y="769064"/>
          <a:ext cx="11749851" cy="5034667"/>
        </p:xfrm>
        <a:graphic>
          <a:graphicData uri="http://schemas.openxmlformats.org/drawingml/2006/table">
            <a:tbl>
              <a:tblPr firstRow="1" firstCol="1" bandRow="1">
                <a:tableStyleId>{C083E6E3-FA7D-4D7B-A595-EF9225AFEA82}</a:tableStyleId>
              </a:tblPr>
              <a:tblGrid>
                <a:gridCol w="1257551">
                  <a:extLst>
                    <a:ext uri="{9D8B030D-6E8A-4147-A177-3AD203B41FA5}">
                      <a16:colId xmlns:a16="http://schemas.microsoft.com/office/drawing/2014/main" val="572174566"/>
                    </a:ext>
                  </a:extLst>
                </a:gridCol>
                <a:gridCol w="1750032">
                  <a:extLst>
                    <a:ext uri="{9D8B030D-6E8A-4147-A177-3AD203B41FA5}">
                      <a16:colId xmlns:a16="http://schemas.microsoft.com/office/drawing/2014/main" val="498554273"/>
                    </a:ext>
                  </a:extLst>
                </a:gridCol>
                <a:gridCol w="1163191">
                  <a:extLst>
                    <a:ext uri="{9D8B030D-6E8A-4147-A177-3AD203B41FA5}">
                      <a16:colId xmlns:a16="http://schemas.microsoft.com/office/drawing/2014/main" val="3582947316"/>
                    </a:ext>
                  </a:extLst>
                </a:gridCol>
                <a:gridCol w="1572197">
                  <a:extLst>
                    <a:ext uri="{9D8B030D-6E8A-4147-A177-3AD203B41FA5}">
                      <a16:colId xmlns:a16="http://schemas.microsoft.com/office/drawing/2014/main" val="75177165"/>
                    </a:ext>
                  </a:extLst>
                </a:gridCol>
                <a:gridCol w="390339">
                  <a:extLst>
                    <a:ext uri="{9D8B030D-6E8A-4147-A177-3AD203B41FA5}">
                      <a16:colId xmlns:a16="http://schemas.microsoft.com/office/drawing/2014/main" val="2237090934"/>
                    </a:ext>
                  </a:extLst>
                </a:gridCol>
                <a:gridCol w="1668771">
                  <a:extLst>
                    <a:ext uri="{9D8B030D-6E8A-4147-A177-3AD203B41FA5}">
                      <a16:colId xmlns:a16="http://schemas.microsoft.com/office/drawing/2014/main" val="2061988470"/>
                    </a:ext>
                  </a:extLst>
                </a:gridCol>
                <a:gridCol w="1829166">
                  <a:extLst>
                    <a:ext uri="{9D8B030D-6E8A-4147-A177-3AD203B41FA5}">
                      <a16:colId xmlns:a16="http://schemas.microsoft.com/office/drawing/2014/main" val="983169291"/>
                    </a:ext>
                  </a:extLst>
                </a:gridCol>
                <a:gridCol w="899876">
                  <a:extLst>
                    <a:ext uri="{9D8B030D-6E8A-4147-A177-3AD203B41FA5}">
                      <a16:colId xmlns:a16="http://schemas.microsoft.com/office/drawing/2014/main" val="3440792743"/>
                    </a:ext>
                  </a:extLst>
                </a:gridCol>
                <a:gridCol w="1218728">
                  <a:extLst>
                    <a:ext uri="{9D8B030D-6E8A-4147-A177-3AD203B41FA5}">
                      <a16:colId xmlns:a16="http://schemas.microsoft.com/office/drawing/2014/main" val="435219371"/>
                    </a:ext>
                  </a:extLst>
                </a:gridCol>
              </a:tblGrid>
              <a:tr h="670056">
                <a:tc>
                  <a:txBody>
                    <a:bodyPr/>
                    <a:lstStyle/>
                    <a:p>
                      <a:pPr marL="0" marR="0" algn="ctr">
                        <a:lnSpc>
                          <a:spcPct val="115000"/>
                        </a:lnSpc>
                        <a:spcBef>
                          <a:spcPts val="0"/>
                        </a:spcBef>
                        <a:spcAft>
                          <a:spcPts val="0"/>
                        </a:spcAft>
                      </a:pPr>
                      <a:r>
                        <a:rPr lang="en-US" sz="1600" kern="0" dirty="0">
                          <a:effectLst/>
                          <a:latin typeface="Times New Roman" panose="02020603050405020304" pitchFamily="18" charset="0"/>
                          <a:cs typeface="Times New Roman" panose="02020603050405020304" pitchFamily="18" charset="0"/>
                        </a:rPr>
                        <a:t>Thị </a:t>
                      </a:r>
                      <a:r>
                        <a:rPr lang="en-US" sz="1600" kern="0" dirty="0" err="1">
                          <a:effectLst/>
                          <a:latin typeface="Times New Roman" panose="02020603050405020304" pitchFamily="18" charset="0"/>
                          <a:cs typeface="Times New Roman" panose="02020603050405020304" pitchFamily="18" charset="0"/>
                        </a:rPr>
                        <a:t>trường</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dirty="0" err="1">
                          <a:effectLst/>
                          <a:latin typeface="Times New Roman" panose="02020603050405020304" pitchFamily="18" charset="0"/>
                          <a:cs typeface="Times New Roman" panose="02020603050405020304" pitchFamily="18" charset="0"/>
                        </a:rPr>
                        <a:t>Sàn</a:t>
                      </a:r>
                      <a:r>
                        <a:rPr lang="en-US" sz="1600" kern="0" dirty="0">
                          <a:effectLst/>
                          <a:latin typeface="Times New Roman" panose="02020603050405020304" pitchFamily="18" charset="0"/>
                          <a:cs typeface="Times New Roman" panose="02020603050405020304" pitchFamily="18" charset="0"/>
                        </a:rPr>
                        <a:t> giao </a:t>
                      </a:r>
                      <a:r>
                        <a:rPr lang="en-US" sz="1600" kern="0" dirty="0" err="1">
                          <a:effectLst/>
                          <a:latin typeface="Times New Roman" panose="02020603050405020304" pitchFamily="18" charset="0"/>
                          <a:cs typeface="Times New Roman" panose="02020603050405020304" pitchFamily="18" charset="0"/>
                        </a:rPr>
                        <a:t>dịch</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a:effectLst/>
                          <a:latin typeface="Times New Roman" panose="02020603050405020304" pitchFamily="18" charset="0"/>
                          <a:cs typeface="Times New Roman" panose="02020603050405020304" pitchFamily="18" charset="0"/>
                        </a:rPr>
                        <a:t>Áp dụng CCP cho CP</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a:effectLst/>
                          <a:latin typeface="Times New Roman" panose="02020603050405020304" pitchFamily="18" charset="0"/>
                          <a:cs typeface="Times New Roman" panose="02020603050405020304" pitchFamily="18" charset="0"/>
                        </a:rPr>
                        <a:t>Áp dụng CCP cho TP</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rowSpan="7">
                  <a:txBody>
                    <a:bodyPr/>
                    <a:lstStyle/>
                    <a:p>
                      <a:pPr marL="0" marR="0" algn="ctr">
                        <a:lnSpc>
                          <a:spcPct val="115000"/>
                        </a:lnSpc>
                        <a:spcBef>
                          <a:spcPts val="0"/>
                        </a:spcBef>
                        <a:spcAft>
                          <a:spcPts val="800"/>
                        </a:spcAft>
                      </a:pPr>
                      <a:r>
                        <a:rPr lang="en-US" sz="1600" kern="0" dirty="0">
                          <a:effectLst/>
                          <a:latin typeface="Times New Roman" panose="02020603050405020304" pitchFamily="18" charset="0"/>
                          <a:cs typeface="Times New Roman" panose="02020603050405020304" pitchFamily="18" charset="0"/>
                        </a:rPr>
                        <a:t>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800"/>
                        </a:spcAft>
                      </a:pPr>
                      <a:r>
                        <a:rPr lang="en-US" sz="1600" kern="0" dirty="0">
                          <a:effectLst/>
                          <a:latin typeface="Times New Roman" panose="02020603050405020304" pitchFamily="18" charset="0"/>
                          <a:cs typeface="Times New Roman" panose="02020603050405020304" pitchFamily="18" charset="0"/>
                        </a:rPr>
                        <a:t>Thị </a:t>
                      </a:r>
                      <a:r>
                        <a:rPr lang="en-US" sz="1600" kern="0" dirty="0" err="1">
                          <a:effectLst/>
                          <a:latin typeface="Times New Roman" panose="02020603050405020304" pitchFamily="18" charset="0"/>
                          <a:cs typeface="Times New Roman" panose="02020603050405020304" pitchFamily="18" charset="0"/>
                        </a:rPr>
                        <a:t>trường</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800"/>
                        </a:spcAft>
                      </a:pPr>
                      <a:r>
                        <a:rPr lang="en-US" sz="1600" kern="0">
                          <a:effectLst/>
                          <a:latin typeface="Times New Roman" panose="02020603050405020304" pitchFamily="18" charset="0"/>
                          <a:cs typeface="Times New Roman" panose="02020603050405020304" pitchFamily="18" charset="0"/>
                        </a:rPr>
                        <a:t>Sàn giao dịch</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800"/>
                        </a:spcAft>
                      </a:pPr>
                      <a:r>
                        <a:rPr lang="en-US" sz="1600" kern="0" dirty="0" err="1">
                          <a:effectLst/>
                          <a:latin typeface="Times New Roman" panose="02020603050405020304" pitchFamily="18" charset="0"/>
                          <a:cs typeface="Times New Roman" panose="02020603050405020304" pitchFamily="18" charset="0"/>
                        </a:rPr>
                        <a:t>Áp</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dụng</a:t>
                      </a:r>
                      <a:r>
                        <a:rPr lang="en-US" sz="1600" kern="0" dirty="0">
                          <a:effectLst/>
                          <a:latin typeface="Times New Roman" panose="02020603050405020304" pitchFamily="18" charset="0"/>
                          <a:cs typeface="Times New Roman" panose="02020603050405020304" pitchFamily="18" charset="0"/>
                        </a:rPr>
                        <a:t> CCP </a:t>
                      </a:r>
                      <a:r>
                        <a:rPr lang="en-US" sz="1600" kern="0" dirty="0" err="1">
                          <a:effectLst/>
                          <a:latin typeface="Times New Roman" panose="02020603050405020304" pitchFamily="18" charset="0"/>
                          <a:cs typeface="Times New Roman" panose="02020603050405020304" pitchFamily="18" charset="0"/>
                        </a:rPr>
                        <a:t>cho</a:t>
                      </a:r>
                      <a:r>
                        <a:rPr lang="en-US" sz="1600" kern="0" dirty="0">
                          <a:effectLst/>
                          <a:latin typeface="Times New Roman" panose="02020603050405020304" pitchFamily="18" charset="0"/>
                          <a:cs typeface="Times New Roman" panose="02020603050405020304" pitchFamily="18" charset="0"/>
                        </a:rPr>
                        <a:t> CP</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800"/>
                        </a:spcAft>
                      </a:pPr>
                      <a:r>
                        <a:rPr lang="en-US" sz="1600" kern="0">
                          <a:effectLst/>
                          <a:latin typeface="Times New Roman" panose="02020603050405020304" pitchFamily="18" charset="0"/>
                          <a:cs typeface="Times New Roman" panose="02020603050405020304" pitchFamily="18" charset="0"/>
                        </a:rPr>
                        <a:t>Áp dụng CCP cho TP</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extLst>
                  <a:ext uri="{0D108BD9-81ED-4DB2-BD59-A6C34878D82A}">
                    <a16:rowId xmlns:a16="http://schemas.microsoft.com/office/drawing/2014/main" val="974458713"/>
                  </a:ext>
                </a:extLst>
              </a:tr>
              <a:tr h="899540">
                <a:tc>
                  <a:txBody>
                    <a:bodyPr/>
                    <a:lstStyle/>
                    <a:p>
                      <a:pPr marL="0" marR="0" algn="ctr">
                        <a:lnSpc>
                          <a:spcPct val="115000"/>
                        </a:lnSpc>
                        <a:spcBef>
                          <a:spcPts val="0"/>
                        </a:spcBef>
                        <a:spcAft>
                          <a:spcPts val="0"/>
                        </a:spcAft>
                      </a:pPr>
                      <a:r>
                        <a:rPr lang="en-US" sz="1600" kern="0" dirty="0">
                          <a:effectLst/>
                          <a:latin typeface="Times New Roman" panose="02020603050405020304" pitchFamily="18" charset="0"/>
                          <a:cs typeface="Times New Roman" panose="02020603050405020304" pitchFamily="18" charset="0"/>
                        </a:rPr>
                        <a:t>Hoa </a:t>
                      </a:r>
                      <a:r>
                        <a:rPr lang="en-US" sz="1600" kern="0" dirty="0" err="1">
                          <a:effectLst/>
                          <a:latin typeface="Times New Roman" panose="02020603050405020304" pitchFamily="18" charset="0"/>
                          <a:cs typeface="Times New Roman" panose="02020603050405020304" pitchFamily="18" charset="0"/>
                        </a:rPr>
                        <a:t>Kỳ</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dirty="0">
                          <a:solidFill>
                            <a:schemeClr val="tx1"/>
                          </a:solidFill>
                          <a:effectLst/>
                          <a:latin typeface="Times New Roman" panose="02020603050405020304" pitchFamily="18" charset="0"/>
                          <a:ea typeface="+mn-ea"/>
                          <a:cs typeface="Times New Roman" panose="02020603050405020304" pitchFamily="18" charset="0"/>
                        </a:rPr>
                        <a:t>New York Stock Exchange (NYSE), NASDAQ</a:t>
                      </a:r>
                    </a:p>
                  </a:txBody>
                  <a:tcPr marL="58778" marR="58778" marT="0" marB="0" anchor="ctr"/>
                </a:tc>
                <a:tc>
                  <a:txBody>
                    <a:bodyPr/>
                    <a:lstStyle/>
                    <a:p>
                      <a:pPr marL="0" marR="0" algn="ctr">
                        <a:lnSpc>
                          <a:spcPct val="115000"/>
                        </a:lnSpc>
                        <a:spcBef>
                          <a:spcPts val="0"/>
                        </a:spcBef>
                        <a:spcAft>
                          <a:spcPts val="0"/>
                        </a:spcAft>
                      </a:pPr>
                      <a:r>
                        <a:rPr lang="en-US" sz="1600" kern="0" dirty="0" err="1">
                          <a:solidFill>
                            <a:schemeClr val="tx1"/>
                          </a:solidFill>
                          <a:effectLst/>
                          <a:latin typeface="Times New Roman" panose="02020603050405020304" pitchFamily="18" charset="0"/>
                          <a:ea typeface="+mn-ea"/>
                          <a:cs typeface="Times New Roman" panose="02020603050405020304" pitchFamily="18" charset="0"/>
                        </a:rPr>
                        <a:t>Có</a:t>
                      </a:r>
                      <a:endParaRPr lang="en-US" sz="1600" kern="0" dirty="0">
                        <a:solidFill>
                          <a:schemeClr val="tx1"/>
                        </a:solidFill>
                        <a:effectLst/>
                        <a:latin typeface="Times New Roman" panose="02020603050405020304" pitchFamily="18" charset="0"/>
                        <a:ea typeface="+mn-ea"/>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dirty="0" err="1">
                          <a:solidFill>
                            <a:schemeClr val="tx1"/>
                          </a:solidFill>
                          <a:effectLst/>
                          <a:latin typeface="Times New Roman" panose="02020603050405020304" pitchFamily="18" charset="0"/>
                          <a:ea typeface="+mn-ea"/>
                          <a:cs typeface="Times New Roman" panose="02020603050405020304" pitchFamily="18" charset="0"/>
                        </a:rPr>
                        <a:t>Có</a:t>
                      </a:r>
                      <a:r>
                        <a:rPr lang="en-US" sz="1600" kern="0" dirty="0">
                          <a:solidFill>
                            <a:schemeClr val="tx1"/>
                          </a:solidFill>
                          <a:effectLst/>
                          <a:latin typeface="Times New Roman" panose="02020603050405020304" pitchFamily="18" charset="0"/>
                          <a:ea typeface="+mn-ea"/>
                          <a:cs typeface="Times New Roman" panose="02020603050405020304" pitchFamily="18" charset="0"/>
                        </a:rPr>
                        <a:t> (</a:t>
                      </a:r>
                      <a:r>
                        <a:rPr lang="en-US" sz="1600" kern="0" dirty="0" err="1">
                          <a:solidFill>
                            <a:schemeClr val="tx1"/>
                          </a:solidFill>
                          <a:effectLst/>
                          <a:latin typeface="Times New Roman" panose="02020603050405020304" pitchFamily="18" charset="0"/>
                          <a:ea typeface="+mn-ea"/>
                          <a:cs typeface="Times New Roman" panose="02020603050405020304" pitchFamily="18" charset="0"/>
                        </a:rPr>
                        <a:t>chủ</a:t>
                      </a:r>
                      <a:r>
                        <a:rPr lang="en-US" sz="1600" kern="0" dirty="0">
                          <a:solidFill>
                            <a:schemeClr val="tx1"/>
                          </a:solidFill>
                          <a:effectLst/>
                          <a:latin typeface="Times New Roman" panose="02020603050405020304" pitchFamily="18" charset="0"/>
                          <a:ea typeface="+mn-ea"/>
                          <a:cs typeface="Times New Roman" panose="02020603050405020304" pitchFamily="18" charset="0"/>
                        </a:rPr>
                        <a:t> </a:t>
                      </a:r>
                      <a:r>
                        <a:rPr lang="en-US" sz="1600" kern="0" dirty="0" err="1">
                          <a:solidFill>
                            <a:schemeClr val="tx1"/>
                          </a:solidFill>
                          <a:effectLst/>
                          <a:latin typeface="Times New Roman" panose="02020603050405020304" pitchFamily="18" charset="0"/>
                          <a:ea typeface="+mn-ea"/>
                          <a:cs typeface="Times New Roman" panose="02020603050405020304" pitchFamily="18" charset="0"/>
                        </a:rPr>
                        <a:t>yếu</a:t>
                      </a:r>
                      <a:r>
                        <a:rPr lang="en-US" sz="1600" kern="0" dirty="0">
                          <a:solidFill>
                            <a:schemeClr val="tx1"/>
                          </a:solidFill>
                          <a:effectLst/>
                          <a:latin typeface="Times New Roman" panose="02020603050405020304" pitchFamily="18" charset="0"/>
                          <a:ea typeface="+mn-ea"/>
                          <a:cs typeface="Times New Roman" panose="02020603050405020304" pitchFamily="18" charset="0"/>
                        </a:rPr>
                        <a:t> </a:t>
                      </a:r>
                      <a:r>
                        <a:rPr lang="en-US" sz="1600" kern="0" dirty="0" err="1">
                          <a:solidFill>
                            <a:schemeClr val="tx1"/>
                          </a:solidFill>
                          <a:effectLst/>
                          <a:latin typeface="Times New Roman" panose="02020603050405020304" pitchFamily="18" charset="0"/>
                          <a:ea typeface="+mn-ea"/>
                          <a:cs typeface="Times New Roman" panose="02020603050405020304" pitchFamily="18" charset="0"/>
                        </a:rPr>
                        <a:t>là</a:t>
                      </a:r>
                      <a:r>
                        <a:rPr lang="en-US" sz="1600" kern="0" dirty="0">
                          <a:solidFill>
                            <a:schemeClr val="tx1"/>
                          </a:solidFill>
                          <a:effectLst/>
                          <a:latin typeface="Times New Roman" panose="02020603050405020304" pitchFamily="18" charset="0"/>
                          <a:ea typeface="+mn-ea"/>
                          <a:cs typeface="Times New Roman" panose="02020603050405020304" pitchFamily="18" charset="0"/>
                        </a:rPr>
                        <a:t> TPCP)</a:t>
                      </a:r>
                    </a:p>
                  </a:txBody>
                  <a:tcPr marL="58778" marR="58778" marT="0" marB="0" anchor="ctr"/>
                </a:tc>
                <a:tc vMerge="1">
                  <a:txBody>
                    <a:bodyPr/>
                    <a:lstStyle/>
                    <a:p>
                      <a:endParaRPr lang="en-US"/>
                    </a:p>
                  </a:txBody>
                  <a:tcPr/>
                </a:tc>
                <a:tc>
                  <a:txBody>
                    <a:bodyPr/>
                    <a:lstStyle/>
                    <a:p>
                      <a:pPr marL="0" marR="0" algn="ctr">
                        <a:lnSpc>
                          <a:spcPct val="115000"/>
                        </a:lnSpc>
                        <a:spcBef>
                          <a:spcPts val="0"/>
                        </a:spcBef>
                        <a:spcAft>
                          <a:spcPts val="0"/>
                        </a:spcAft>
                      </a:pPr>
                      <a:r>
                        <a:rPr lang="en-US" sz="1600" kern="0" dirty="0" err="1">
                          <a:effectLst/>
                          <a:latin typeface="Times New Roman" panose="02020603050405020304" pitchFamily="18" charset="0"/>
                          <a:cs typeface="Times New Roman" panose="02020603050405020304" pitchFamily="18" charset="0"/>
                        </a:rPr>
                        <a:t>Hàn</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Quốc</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dirty="0">
                          <a:solidFill>
                            <a:schemeClr val="tx1"/>
                          </a:solidFill>
                          <a:effectLst/>
                          <a:latin typeface="Times New Roman" panose="02020603050405020304" pitchFamily="18" charset="0"/>
                          <a:ea typeface="+mn-ea"/>
                          <a:cs typeface="Times New Roman" panose="02020603050405020304" pitchFamily="18" charset="0"/>
                        </a:rPr>
                        <a:t>Korea Exchange (KRX)</a:t>
                      </a:r>
                    </a:p>
                  </a:txBody>
                  <a:tcPr marL="58778" marR="58778" marT="0" marB="0" anchor="ctr"/>
                </a:tc>
                <a:tc>
                  <a:txBody>
                    <a:bodyPr/>
                    <a:lstStyle/>
                    <a:p>
                      <a:pPr marL="0" marR="0" algn="ctr">
                        <a:lnSpc>
                          <a:spcPct val="115000"/>
                        </a:lnSpc>
                        <a:spcBef>
                          <a:spcPts val="0"/>
                        </a:spcBef>
                        <a:spcAft>
                          <a:spcPts val="0"/>
                        </a:spcAft>
                      </a:pPr>
                      <a:r>
                        <a:rPr lang="en-US" sz="1600" kern="0" dirty="0" err="1">
                          <a:solidFill>
                            <a:schemeClr val="tx1"/>
                          </a:solidFill>
                          <a:effectLst/>
                          <a:latin typeface="Times New Roman" panose="02020603050405020304" pitchFamily="18" charset="0"/>
                          <a:ea typeface="+mn-ea"/>
                          <a:cs typeface="Times New Roman" panose="02020603050405020304" pitchFamily="18" charset="0"/>
                        </a:rPr>
                        <a:t>Có</a:t>
                      </a:r>
                      <a:endParaRPr lang="en-US" sz="1600" kern="0" dirty="0">
                        <a:solidFill>
                          <a:schemeClr val="tx1"/>
                        </a:solidFill>
                        <a:effectLst/>
                        <a:latin typeface="Times New Roman" panose="02020603050405020304" pitchFamily="18" charset="0"/>
                        <a:ea typeface="+mn-ea"/>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dirty="0" err="1">
                          <a:effectLst/>
                          <a:latin typeface="Times New Roman" panose="02020603050405020304" pitchFamily="18" charset="0"/>
                          <a:cs typeface="Times New Roman" panose="02020603050405020304" pitchFamily="18" charset="0"/>
                        </a:rPr>
                        <a:t>Chưa</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áp</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dụng</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rộng</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rãi</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cho</a:t>
                      </a:r>
                      <a:r>
                        <a:rPr lang="en-US" sz="1600" kern="0" dirty="0">
                          <a:effectLst/>
                          <a:latin typeface="Times New Roman" panose="02020603050405020304" pitchFamily="18" charset="0"/>
                          <a:cs typeface="Times New Roman" panose="02020603050405020304" pitchFamily="18" charset="0"/>
                        </a:rPr>
                        <a:t> TPDN</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extLst>
                  <a:ext uri="{0D108BD9-81ED-4DB2-BD59-A6C34878D82A}">
                    <a16:rowId xmlns:a16="http://schemas.microsoft.com/office/drawing/2014/main" val="3739170518"/>
                  </a:ext>
                </a:extLst>
              </a:tr>
              <a:tr h="899540">
                <a:tc>
                  <a:txBody>
                    <a:bodyPr/>
                    <a:lstStyle/>
                    <a:p>
                      <a:pPr marL="0" marR="0" algn="ctr">
                        <a:lnSpc>
                          <a:spcPct val="115000"/>
                        </a:lnSpc>
                        <a:spcBef>
                          <a:spcPts val="0"/>
                        </a:spcBef>
                        <a:spcAft>
                          <a:spcPts val="0"/>
                        </a:spcAft>
                      </a:pPr>
                      <a:r>
                        <a:rPr lang="en-US" sz="1600" kern="0" dirty="0">
                          <a:effectLst/>
                          <a:latin typeface="Times New Roman" panose="02020603050405020304" pitchFamily="18" charset="0"/>
                          <a:cs typeface="Times New Roman" panose="02020603050405020304" pitchFamily="18" charset="0"/>
                        </a:rPr>
                        <a:t>Châu </a:t>
                      </a:r>
                      <a:r>
                        <a:rPr lang="en-US" sz="1600" kern="0" dirty="0" err="1">
                          <a:effectLst/>
                          <a:latin typeface="Times New Roman" panose="02020603050405020304" pitchFamily="18" charset="0"/>
                          <a:cs typeface="Times New Roman" panose="02020603050405020304" pitchFamily="18" charset="0"/>
                        </a:rPr>
                        <a:t>Âu</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dirty="0">
                          <a:solidFill>
                            <a:schemeClr val="tx1"/>
                          </a:solidFill>
                          <a:effectLst/>
                          <a:latin typeface="Times New Roman" panose="02020603050405020304" pitchFamily="18" charset="0"/>
                          <a:ea typeface="+mn-ea"/>
                          <a:cs typeface="Times New Roman" panose="02020603050405020304" pitchFamily="18" charset="0"/>
                        </a:rPr>
                        <a:t>Euronext, London Stock Exchange (LSE)</a:t>
                      </a:r>
                    </a:p>
                  </a:txBody>
                  <a:tcPr marL="58778" marR="58778" marT="0" marB="0" anchor="ctr"/>
                </a:tc>
                <a:tc>
                  <a:txBody>
                    <a:bodyPr/>
                    <a:lstStyle/>
                    <a:p>
                      <a:pPr marL="0" marR="0" algn="ctr">
                        <a:lnSpc>
                          <a:spcPct val="115000"/>
                        </a:lnSpc>
                        <a:spcBef>
                          <a:spcPts val="0"/>
                        </a:spcBef>
                        <a:spcAft>
                          <a:spcPts val="0"/>
                        </a:spcAft>
                      </a:pPr>
                      <a:r>
                        <a:rPr lang="en-US" sz="1600" kern="0" dirty="0" err="1">
                          <a:solidFill>
                            <a:schemeClr val="tx1"/>
                          </a:solidFill>
                          <a:effectLst/>
                          <a:latin typeface="Times New Roman" panose="02020603050405020304" pitchFamily="18" charset="0"/>
                          <a:ea typeface="+mn-ea"/>
                          <a:cs typeface="Times New Roman" panose="02020603050405020304" pitchFamily="18" charset="0"/>
                        </a:rPr>
                        <a:t>Có</a:t>
                      </a:r>
                      <a:endParaRPr lang="en-US" sz="1600" kern="0" dirty="0">
                        <a:solidFill>
                          <a:schemeClr val="tx1"/>
                        </a:solidFill>
                        <a:effectLst/>
                        <a:latin typeface="Times New Roman" panose="02020603050405020304" pitchFamily="18" charset="0"/>
                        <a:ea typeface="+mn-ea"/>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dirty="0" err="1">
                          <a:solidFill>
                            <a:schemeClr val="tx1"/>
                          </a:solidFill>
                          <a:effectLst/>
                          <a:latin typeface="Times New Roman" panose="02020603050405020304" pitchFamily="18" charset="0"/>
                          <a:ea typeface="+mn-ea"/>
                          <a:cs typeface="Times New Roman" panose="02020603050405020304" pitchFamily="18" charset="0"/>
                        </a:rPr>
                        <a:t>Có</a:t>
                      </a:r>
                      <a:r>
                        <a:rPr lang="en-US" sz="1600" kern="0" dirty="0">
                          <a:solidFill>
                            <a:schemeClr val="tx1"/>
                          </a:solidFill>
                          <a:effectLst/>
                          <a:latin typeface="Times New Roman" panose="02020603050405020304" pitchFamily="18" charset="0"/>
                          <a:ea typeface="+mn-ea"/>
                          <a:cs typeface="Times New Roman" panose="02020603050405020304" pitchFamily="18" charset="0"/>
                        </a:rPr>
                        <a:t> (TPCP/TPDN </a:t>
                      </a:r>
                      <a:r>
                        <a:rPr lang="en-US" sz="1600" kern="0" dirty="0" err="1">
                          <a:solidFill>
                            <a:schemeClr val="tx1"/>
                          </a:solidFill>
                          <a:effectLst/>
                          <a:latin typeface="Times New Roman" panose="02020603050405020304" pitchFamily="18" charset="0"/>
                          <a:ea typeface="+mn-ea"/>
                          <a:cs typeface="Times New Roman" panose="02020603050405020304" pitchFamily="18" charset="0"/>
                        </a:rPr>
                        <a:t>lớn</a:t>
                      </a:r>
                      <a:r>
                        <a:rPr lang="en-US" sz="1600" kern="0" dirty="0">
                          <a:solidFill>
                            <a:schemeClr val="tx1"/>
                          </a:solidFill>
                          <a:effectLst/>
                          <a:latin typeface="Times New Roman" panose="02020603050405020304" pitchFamily="18" charset="0"/>
                          <a:ea typeface="+mn-ea"/>
                          <a:cs typeface="Times New Roman" panose="02020603050405020304" pitchFamily="18" charset="0"/>
                        </a:rPr>
                        <a:t>)</a:t>
                      </a:r>
                    </a:p>
                  </a:txBody>
                  <a:tcPr marL="58778" marR="58778" marT="0" marB="0" anchor="ctr"/>
                </a:tc>
                <a:tc vMerge="1">
                  <a:txBody>
                    <a:bodyPr/>
                    <a:lstStyle/>
                    <a:p>
                      <a:endParaRPr lang="en-US"/>
                    </a:p>
                  </a:txBody>
                  <a:tcPr/>
                </a:tc>
                <a:tc>
                  <a:txBody>
                    <a:bodyPr/>
                    <a:lstStyle/>
                    <a:p>
                      <a:pPr marL="0" marR="0" algn="ctr">
                        <a:lnSpc>
                          <a:spcPct val="115000"/>
                        </a:lnSpc>
                        <a:spcBef>
                          <a:spcPts val="0"/>
                        </a:spcBef>
                        <a:spcAft>
                          <a:spcPts val="800"/>
                        </a:spcAft>
                      </a:pPr>
                      <a:r>
                        <a:rPr lang="en-US" sz="1600" b="1" kern="0" dirty="0">
                          <a:effectLst/>
                          <a:latin typeface="Times New Roman" panose="02020603050405020304" pitchFamily="18" charset="0"/>
                          <a:cs typeface="Times New Roman" panose="02020603050405020304" pitchFamily="18" charset="0"/>
                        </a:rPr>
                        <a:t>Mexico</a:t>
                      </a:r>
                      <a:endParaRPr lang="en-US" sz="16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800"/>
                        </a:spcAft>
                      </a:pPr>
                      <a:r>
                        <a:rPr lang="en-US" sz="1600" kern="0" dirty="0">
                          <a:effectLst/>
                          <a:latin typeface="Times New Roman" panose="02020603050405020304" pitchFamily="18" charset="0"/>
                          <a:cs typeface="Times New Roman" panose="02020603050405020304" pitchFamily="18" charset="0"/>
                        </a:rPr>
                        <a:t>Mexican Stock Exchange (BMV)</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800"/>
                        </a:spcAft>
                      </a:pPr>
                      <a:r>
                        <a:rPr lang="en-US" sz="1600" kern="0" dirty="0" err="1">
                          <a:effectLst/>
                          <a:latin typeface="Times New Roman" panose="02020603050405020304" pitchFamily="18" charset="0"/>
                          <a:cs typeface="Times New Roman" panose="02020603050405020304" pitchFamily="18" charset="0"/>
                        </a:rPr>
                        <a:t>Có</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800"/>
                        </a:spcAft>
                      </a:pPr>
                      <a:r>
                        <a:rPr lang="en-US" sz="1600" kern="0" dirty="0" err="1">
                          <a:effectLst/>
                          <a:latin typeface="Times New Roman" panose="02020603050405020304" pitchFamily="18" charset="0"/>
                          <a:cs typeface="Times New Roman" panose="02020603050405020304" pitchFamily="18" charset="0"/>
                        </a:rPr>
                        <a:t>Không</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extLst>
                  <a:ext uri="{0D108BD9-81ED-4DB2-BD59-A6C34878D82A}">
                    <a16:rowId xmlns:a16="http://schemas.microsoft.com/office/drawing/2014/main" val="107682567"/>
                  </a:ext>
                </a:extLst>
              </a:tr>
              <a:tr h="440572">
                <a:tc>
                  <a:txBody>
                    <a:bodyPr/>
                    <a:lstStyle/>
                    <a:p>
                      <a:pPr marL="0" marR="0" algn="ctr">
                        <a:lnSpc>
                          <a:spcPct val="115000"/>
                        </a:lnSpc>
                        <a:spcBef>
                          <a:spcPts val="0"/>
                        </a:spcBef>
                        <a:spcAft>
                          <a:spcPts val="0"/>
                        </a:spcAft>
                      </a:pPr>
                      <a:r>
                        <a:rPr lang="en-US" sz="1600" kern="0">
                          <a:effectLst/>
                          <a:latin typeface="Times New Roman" panose="02020603050405020304" pitchFamily="18" charset="0"/>
                          <a:cs typeface="Times New Roman" panose="02020603050405020304" pitchFamily="18" charset="0"/>
                        </a:rPr>
                        <a:t>Singapore</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dirty="0">
                          <a:effectLst/>
                          <a:latin typeface="Times New Roman" panose="02020603050405020304" pitchFamily="18" charset="0"/>
                          <a:cs typeface="Times New Roman" panose="02020603050405020304" pitchFamily="18" charset="0"/>
                        </a:rPr>
                        <a:t>Singapore Exchange (SGX)</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dirty="0" err="1">
                          <a:effectLst/>
                          <a:latin typeface="Times New Roman" panose="02020603050405020304" pitchFamily="18" charset="0"/>
                          <a:cs typeface="Times New Roman" panose="02020603050405020304" pitchFamily="18" charset="0"/>
                        </a:rPr>
                        <a:t>Có</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dirty="0" err="1">
                          <a:solidFill>
                            <a:schemeClr val="tx1"/>
                          </a:solidFill>
                          <a:effectLst/>
                          <a:latin typeface="Times New Roman" panose="02020603050405020304" pitchFamily="18" charset="0"/>
                          <a:ea typeface="+mn-ea"/>
                          <a:cs typeface="Times New Roman" panose="02020603050405020304" pitchFamily="18" charset="0"/>
                        </a:rPr>
                        <a:t>Có</a:t>
                      </a:r>
                      <a:r>
                        <a:rPr lang="en-US" sz="1600" kern="0" dirty="0">
                          <a:solidFill>
                            <a:schemeClr val="tx1"/>
                          </a:solidFill>
                          <a:effectLst/>
                          <a:latin typeface="Times New Roman" panose="02020603050405020304" pitchFamily="18" charset="0"/>
                          <a:ea typeface="+mn-ea"/>
                          <a:cs typeface="Times New Roman" panose="02020603050405020304" pitchFamily="18" charset="0"/>
                        </a:rPr>
                        <a:t> (TPCP/TPDN </a:t>
                      </a:r>
                      <a:r>
                        <a:rPr lang="en-US" sz="1600" kern="0" dirty="0" err="1">
                          <a:solidFill>
                            <a:schemeClr val="tx1"/>
                          </a:solidFill>
                          <a:effectLst/>
                          <a:latin typeface="Times New Roman" panose="02020603050405020304" pitchFamily="18" charset="0"/>
                          <a:ea typeface="+mn-ea"/>
                          <a:cs typeface="Times New Roman" panose="02020603050405020304" pitchFamily="18" charset="0"/>
                        </a:rPr>
                        <a:t>niêm</a:t>
                      </a:r>
                      <a:r>
                        <a:rPr lang="en-US" sz="1600" kern="0" dirty="0">
                          <a:solidFill>
                            <a:schemeClr val="tx1"/>
                          </a:solidFill>
                          <a:effectLst/>
                          <a:latin typeface="Times New Roman" panose="02020603050405020304" pitchFamily="18" charset="0"/>
                          <a:ea typeface="+mn-ea"/>
                          <a:cs typeface="Times New Roman" panose="02020603050405020304" pitchFamily="18" charset="0"/>
                        </a:rPr>
                        <a:t> </a:t>
                      </a:r>
                      <a:r>
                        <a:rPr lang="en-US" sz="1600" kern="0" dirty="0" err="1">
                          <a:solidFill>
                            <a:schemeClr val="tx1"/>
                          </a:solidFill>
                          <a:effectLst/>
                          <a:latin typeface="Times New Roman" panose="02020603050405020304" pitchFamily="18" charset="0"/>
                          <a:ea typeface="+mn-ea"/>
                          <a:cs typeface="Times New Roman" panose="02020603050405020304" pitchFamily="18" charset="0"/>
                        </a:rPr>
                        <a:t>yết</a:t>
                      </a:r>
                      <a:r>
                        <a:rPr lang="en-US" sz="1600" kern="0" dirty="0">
                          <a:solidFill>
                            <a:schemeClr val="tx1"/>
                          </a:solidFill>
                          <a:effectLst/>
                          <a:latin typeface="Times New Roman" panose="02020603050405020304" pitchFamily="18" charset="0"/>
                          <a:ea typeface="+mn-ea"/>
                          <a:cs typeface="Times New Roman" panose="02020603050405020304" pitchFamily="18" charset="0"/>
                        </a:rPr>
                        <a:t>)</a:t>
                      </a:r>
                    </a:p>
                  </a:txBody>
                  <a:tcPr marL="58778" marR="58778" marT="0" marB="0" anchor="ctr"/>
                </a:tc>
                <a:tc vMerge="1">
                  <a:txBody>
                    <a:bodyPr/>
                    <a:lstStyle/>
                    <a:p>
                      <a:endParaRPr lang="en-US"/>
                    </a:p>
                  </a:txBody>
                  <a:tcPr/>
                </a:tc>
                <a:tc>
                  <a:txBody>
                    <a:bodyPr/>
                    <a:lstStyle/>
                    <a:p>
                      <a:pPr marL="0" marR="0" algn="ctr">
                        <a:lnSpc>
                          <a:spcPct val="115000"/>
                        </a:lnSpc>
                        <a:spcBef>
                          <a:spcPts val="0"/>
                        </a:spcBef>
                        <a:spcAft>
                          <a:spcPts val="800"/>
                        </a:spcAft>
                      </a:pPr>
                      <a:r>
                        <a:rPr lang="en-US" sz="1600" b="1" kern="0" dirty="0">
                          <a:effectLst/>
                          <a:latin typeface="Times New Roman" panose="02020603050405020304" pitchFamily="18" charset="0"/>
                          <a:cs typeface="Times New Roman" panose="02020603050405020304" pitchFamily="18" charset="0"/>
                        </a:rPr>
                        <a:t>Indonesia</a:t>
                      </a:r>
                      <a:endParaRPr lang="en-US" sz="16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800"/>
                        </a:spcAft>
                      </a:pPr>
                      <a:r>
                        <a:rPr lang="en-US" sz="1600" kern="0" dirty="0">
                          <a:effectLst/>
                          <a:latin typeface="Times New Roman" panose="02020603050405020304" pitchFamily="18" charset="0"/>
                          <a:cs typeface="Times New Roman" panose="02020603050405020304" pitchFamily="18" charset="0"/>
                        </a:rPr>
                        <a:t>Indonesia Stock Exchange (IDX)</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800"/>
                        </a:spcAft>
                      </a:pPr>
                      <a:r>
                        <a:rPr lang="en-US" sz="1600" kern="0">
                          <a:effectLst/>
                          <a:latin typeface="Times New Roman" panose="02020603050405020304" pitchFamily="18" charset="0"/>
                          <a:cs typeface="Times New Roman" panose="02020603050405020304" pitchFamily="18" charset="0"/>
                        </a:rPr>
                        <a:t>Có</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800"/>
                        </a:spcAft>
                      </a:pPr>
                      <a:r>
                        <a:rPr lang="en-US" sz="1600" kern="0" dirty="0" err="1">
                          <a:effectLst/>
                          <a:latin typeface="Times New Roman" panose="02020603050405020304" pitchFamily="18" charset="0"/>
                          <a:cs typeface="Times New Roman" panose="02020603050405020304" pitchFamily="18" charset="0"/>
                        </a:rPr>
                        <a:t>Không</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extLst>
                  <a:ext uri="{0D108BD9-81ED-4DB2-BD59-A6C34878D82A}">
                    <a16:rowId xmlns:a16="http://schemas.microsoft.com/office/drawing/2014/main" val="1910195115"/>
                  </a:ext>
                </a:extLst>
              </a:tr>
              <a:tr h="670056">
                <a:tc>
                  <a:txBody>
                    <a:bodyPr/>
                    <a:lstStyle/>
                    <a:p>
                      <a:pPr marL="0" marR="0" algn="ctr">
                        <a:lnSpc>
                          <a:spcPct val="115000"/>
                        </a:lnSpc>
                        <a:spcBef>
                          <a:spcPts val="0"/>
                        </a:spcBef>
                        <a:spcAft>
                          <a:spcPts val="0"/>
                        </a:spcAft>
                      </a:pPr>
                      <a:r>
                        <a:rPr lang="en-US" sz="1600" kern="0">
                          <a:effectLst/>
                          <a:latin typeface="Times New Roman" panose="02020603050405020304" pitchFamily="18" charset="0"/>
                          <a:cs typeface="Times New Roman" panose="02020603050405020304" pitchFamily="18" charset="0"/>
                        </a:rPr>
                        <a:t>Hồng Kông</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dirty="0">
                          <a:effectLst/>
                          <a:latin typeface="Times New Roman" panose="02020603050405020304" pitchFamily="18" charset="0"/>
                          <a:cs typeface="Times New Roman" panose="02020603050405020304" pitchFamily="18" charset="0"/>
                        </a:rPr>
                        <a:t>Hong Kong Stock Exchange (HKEX)</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dirty="0" err="1">
                          <a:effectLst/>
                          <a:latin typeface="Times New Roman" panose="02020603050405020304" pitchFamily="18" charset="0"/>
                          <a:cs typeface="Times New Roman" panose="02020603050405020304" pitchFamily="18" charset="0"/>
                        </a:rPr>
                        <a:t>Có</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dirty="0" err="1">
                          <a:effectLst/>
                          <a:latin typeface="Times New Roman" panose="02020603050405020304" pitchFamily="18" charset="0"/>
                          <a:cs typeface="Times New Roman" panose="02020603050405020304" pitchFamily="18" charset="0"/>
                        </a:rPr>
                        <a:t>Có</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chủ</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yếu</a:t>
                      </a:r>
                      <a:r>
                        <a:rPr lang="en-US" sz="1600" kern="0" dirty="0">
                          <a:effectLst/>
                          <a:latin typeface="Times New Roman" panose="02020603050405020304" pitchFamily="18" charset="0"/>
                          <a:cs typeface="Times New Roman" panose="02020603050405020304" pitchFamily="18" charset="0"/>
                        </a:rPr>
                        <a:t> TPCP)</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vMerge="1">
                  <a:txBody>
                    <a:bodyPr/>
                    <a:lstStyle/>
                    <a:p>
                      <a:endParaRPr lang="en-US"/>
                    </a:p>
                  </a:txBody>
                  <a:tcPr/>
                </a:tc>
                <a:tc>
                  <a:txBody>
                    <a:bodyPr/>
                    <a:lstStyle/>
                    <a:p>
                      <a:pPr marL="0" marR="0" algn="ctr">
                        <a:lnSpc>
                          <a:spcPct val="115000"/>
                        </a:lnSpc>
                        <a:spcBef>
                          <a:spcPts val="0"/>
                        </a:spcBef>
                        <a:spcAft>
                          <a:spcPts val="800"/>
                        </a:spcAft>
                      </a:pPr>
                      <a:r>
                        <a:rPr lang="en-US" sz="1600" b="1" kern="0" dirty="0">
                          <a:effectLst/>
                          <a:latin typeface="Times New Roman" panose="02020603050405020304" pitchFamily="18" charset="0"/>
                          <a:cs typeface="Times New Roman" panose="02020603050405020304" pitchFamily="18" charset="0"/>
                        </a:rPr>
                        <a:t>Philippines</a:t>
                      </a:r>
                      <a:endParaRPr lang="en-US" sz="16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800"/>
                        </a:spcAft>
                      </a:pPr>
                      <a:r>
                        <a:rPr lang="en-US" sz="1600" kern="0" dirty="0">
                          <a:effectLst/>
                          <a:latin typeface="Times New Roman" panose="02020603050405020304" pitchFamily="18" charset="0"/>
                          <a:cs typeface="Times New Roman" panose="02020603050405020304" pitchFamily="18" charset="0"/>
                        </a:rPr>
                        <a:t>Philippine Stock Exchange (PSE)</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800"/>
                        </a:spcAft>
                      </a:pPr>
                      <a:r>
                        <a:rPr lang="en-US" sz="1600" kern="0" dirty="0" err="1">
                          <a:effectLst/>
                          <a:latin typeface="Times New Roman" panose="02020603050405020304" pitchFamily="18" charset="0"/>
                          <a:cs typeface="Times New Roman" panose="02020603050405020304" pitchFamily="18" charset="0"/>
                        </a:rPr>
                        <a:t>Có</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800"/>
                        </a:spcAft>
                      </a:pPr>
                      <a:r>
                        <a:rPr lang="en-US" sz="1600" kern="0">
                          <a:effectLst/>
                          <a:latin typeface="Times New Roman" panose="02020603050405020304" pitchFamily="18" charset="0"/>
                          <a:cs typeface="Times New Roman" panose="02020603050405020304" pitchFamily="18" charset="0"/>
                        </a:rPr>
                        <a:t>Không</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extLst>
                  <a:ext uri="{0D108BD9-81ED-4DB2-BD59-A6C34878D82A}">
                    <a16:rowId xmlns:a16="http://schemas.microsoft.com/office/drawing/2014/main" val="3129590095"/>
                  </a:ext>
                </a:extLst>
              </a:tr>
              <a:tr h="440572">
                <a:tc>
                  <a:txBody>
                    <a:bodyPr/>
                    <a:lstStyle/>
                    <a:p>
                      <a:pPr marL="0" marR="0" algn="ctr">
                        <a:lnSpc>
                          <a:spcPct val="115000"/>
                        </a:lnSpc>
                        <a:spcBef>
                          <a:spcPts val="0"/>
                        </a:spcBef>
                        <a:spcAft>
                          <a:spcPts val="0"/>
                        </a:spcAft>
                      </a:pPr>
                      <a:r>
                        <a:rPr lang="en-US" sz="1600" kern="0">
                          <a:effectLst/>
                          <a:latin typeface="Times New Roman" panose="02020603050405020304" pitchFamily="18" charset="0"/>
                          <a:cs typeface="Times New Roman" panose="02020603050405020304" pitchFamily="18" charset="0"/>
                        </a:rPr>
                        <a:t>Thái Lan</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dirty="0">
                          <a:effectLst/>
                          <a:latin typeface="Times New Roman" panose="02020603050405020304" pitchFamily="18" charset="0"/>
                          <a:cs typeface="Times New Roman" panose="02020603050405020304" pitchFamily="18" charset="0"/>
                        </a:rPr>
                        <a:t>Stock Exchange of Thailand (SET)</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a:effectLst/>
                          <a:latin typeface="Times New Roman" panose="02020603050405020304" pitchFamily="18" charset="0"/>
                          <a:cs typeface="Times New Roman" panose="02020603050405020304" pitchFamily="18" charset="0"/>
                        </a:rPr>
                        <a:t>Có</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dirty="0" err="1">
                          <a:effectLst/>
                          <a:latin typeface="Times New Roman" panose="02020603050405020304" pitchFamily="18" charset="0"/>
                          <a:cs typeface="Times New Roman" panose="02020603050405020304" pitchFamily="18" charset="0"/>
                        </a:rPr>
                        <a:t>Không</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vMerge="1">
                  <a:txBody>
                    <a:bodyPr/>
                    <a:lstStyle/>
                    <a:p>
                      <a:endParaRPr lang="en-US"/>
                    </a:p>
                  </a:txBody>
                  <a:tcPr/>
                </a:tc>
                <a:tc>
                  <a:txBody>
                    <a:bodyPr/>
                    <a:lstStyle/>
                    <a:p>
                      <a:pPr marL="0" marR="0" algn="ctr">
                        <a:lnSpc>
                          <a:spcPct val="115000"/>
                        </a:lnSpc>
                        <a:spcBef>
                          <a:spcPts val="0"/>
                        </a:spcBef>
                        <a:spcAft>
                          <a:spcPts val="800"/>
                        </a:spcAft>
                      </a:pPr>
                      <a:r>
                        <a:rPr lang="en-US" sz="1600" b="1" kern="0" dirty="0">
                          <a:effectLst/>
                          <a:latin typeface="Times New Roman" panose="02020603050405020304" pitchFamily="18" charset="0"/>
                          <a:cs typeface="Times New Roman" panose="02020603050405020304" pitchFamily="18" charset="0"/>
                        </a:rPr>
                        <a:t>Malaysia</a:t>
                      </a:r>
                      <a:endParaRPr lang="en-US" sz="16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800"/>
                        </a:spcAft>
                      </a:pPr>
                      <a:r>
                        <a:rPr lang="en-US" sz="1600" kern="0" dirty="0">
                          <a:effectLst/>
                          <a:latin typeface="Times New Roman" panose="02020603050405020304" pitchFamily="18" charset="0"/>
                          <a:cs typeface="Times New Roman" panose="02020603050405020304" pitchFamily="18" charset="0"/>
                        </a:rPr>
                        <a:t>Bursa Malaysia</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800"/>
                        </a:spcAft>
                      </a:pPr>
                      <a:r>
                        <a:rPr lang="en-US" sz="1600" kern="0" dirty="0" err="1">
                          <a:effectLst/>
                          <a:latin typeface="Times New Roman" panose="02020603050405020304" pitchFamily="18" charset="0"/>
                          <a:cs typeface="Times New Roman" panose="02020603050405020304" pitchFamily="18" charset="0"/>
                        </a:rPr>
                        <a:t>Có</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800"/>
                        </a:spcAft>
                      </a:pPr>
                      <a:r>
                        <a:rPr lang="en-US" sz="1600" kern="0" dirty="0" err="1">
                          <a:effectLst/>
                          <a:latin typeface="Times New Roman" panose="02020603050405020304" pitchFamily="18" charset="0"/>
                          <a:cs typeface="Times New Roman" panose="02020603050405020304" pitchFamily="18" charset="0"/>
                        </a:rPr>
                        <a:t>Không</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extLst>
                  <a:ext uri="{0D108BD9-81ED-4DB2-BD59-A6C34878D82A}">
                    <a16:rowId xmlns:a16="http://schemas.microsoft.com/office/drawing/2014/main" val="3831686270"/>
                  </a:ext>
                </a:extLst>
              </a:tr>
              <a:tr h="670056">
                <a:tc>
                  <a:txBody>
                    <a:bodyPr/>
                    <a:lstStyle/>
                    <a:p>
                      <a:pPr marL="0" marR="0" algn="ctr">
                        <a:lnSpc>
                          <a:spcPct val="115000"/>
                        </a:lnSpc>
                        <a:spcBef>
                          <a:spcPts val="0"/>
                        </a:spcBef>
                        <a:spcAft>
                          <a:spcPts val="0"/>
                        </a:spcAft>
                      </a:pPr>
                      <a:r>
                        <a:rPr lang="en-US" sz="1600" kern="0" dirty="0" err="1">
                          <a:solidFill>
                            <a:srgbClr val="C00000"/>
                          </a:solidFill>
                          <a:effectLst/>
                          <a:latin typeface="Times New Roman" panose="02020603050405020304" pitchFamily="18" charset="0"/>
                          <a:cs typeface="Times New Roman" panose="02020603050405020304" pitchFamily="18" charset="0"/>
                        </a:rPr>
                        <a:t>Việt</a:t>
                      </a:r>
                      <a:r>
                        <a:rPr lang="en-US" sz="1600" kern="0" dirty="0">
                          <a:solidFill>
                            <a:srgbClr val="C00000"/>
                          </a:solidFill>
                          <a:effectLst/>
                          <a:latin typeface="Times New Roman" panose="02020603050405020304" pitchFamily="18" charset="0"/>
                          <a:cs typeface="Times New Roman" panose="02020603050405020304" pitchFamily="18" charset="0"/>
                        </a:rPr>
                        <a:t> Nam</a:t>
                      </a:r>
                      <a:endParaRPr lang="en-US" sz="1600"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dirty="0">
                          <a:solidFill>
                            <a:srgbClr val="C00000"/>
                          </a:solidFill>
                          <a:effectLst/>
                          <a:latin typeface="Times New Roman" panose="02020603050405020304" pitchFamily="18" charset="0"/>
                          <a:cs typeface="Times New Roman" panose="02020603050405020304" pitchFamily="18" charset="0"/>
                        </a:rPr>
                        <a:t>HNX/HOSE</a:t>
                      </a:r>
                      <a:endParaRPr lang="en-US" sz="1600"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dirty="0" err="1">
                          <a:solidFill>
                            <a:srgbClr val="C00000"/>
                          </a:solidFill>
                          <a:effectLst/>
                          <a:latin typeface="Times New Roman" panose="02020603050405020304" pitchFamily="18" charset="0"/>
                          <a:cs typeface="Times New Roman" panose="02020603050405020304" pitchFamily="18" charset="0"/>
                        </a:rPr>
                        <a:t>Chưa</a:t>
                      </a:r>
                      <a:r>
                        <a:rPr lang="en-US" sz="1600" kern="0" dirty="0">
                          <a:solidFill>
                            <a:srgbClr val="C00000"/>
                          </a:solidFill>
                          <a:effectLst/>
                          <a:latin typeface="Times New Roman" panose="02020603050405020304" pitchFamily="18" charset="0"/>
                          <a:cs typeface="Times New Roman" panose="02020603050405020304" pitchFamily="18" charset="0"/>
                        </a:rPr>
                        <a:t> </a:t>
                      </a:r>
                      <a:r>
                        <a:rPr lang="en-US" sz="1600" kern="0" dirty="0" err="1">
                          <a:solidFill>
                            <a:srgbClr val="C00000"/>
                          </a:solidFill>
                          <a:effectLst/>
                          <a:latin typeface="Times New Roman" panose="02020603050405020304" pitchFamily="18" charset="0"/>
                          <a:cs typeface="Times New Roman" panose="02020603050405020304" pitchFamily="18" charset="0"/>
                        </a:rPr>
                        <a:t>áp</a:t>
                      </a:r>
                      <a:r>
                        <a:rPr lang="en-US" sz="1600" kern="0" dirty="0">
                          <a:solidFill>
                            <a:srgbClr val="C00000"/>
                          </a:solidFill>
                          <a:effectLst/>
                          <a:latin typeface="Times New Roman" panose="02020603050405020304" pitchFamily="18" charset="0"/>
                          <a:cs typeface="Times New Roman" panose="02020603050405020304" pitchFamily="18" charset="0"/>
                        </a:rPr>
                        <a:t> </a:t>
                      </a:r>
                      <a:r>
                        <a:rPr lang="en-US" sz="1600" kern="0" dirty="0" err="1">
                          <a:solidFill>
                            <a:srgbClr val="C00000"/>
                          </a:solidFill>
                          <a:effectLst/>
                          <a:latin typeface="Times New Roman" panose="02020603050405020304" pitchFamily="18" charset="0"/>
                          <a:cs typeface="Times New Roman" panose="02020603050405020304" pitchFamily="18" charset="0"/>
                        </a:rPr>
                        <a:t>dụng</a:t>
                      </a:r>
                      <a:endParaRPr lang="en-US" sz="1600"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0"/>
                        </a:spcAft>
                      </a:pPr>
                      <a:r>
                        <a:rPr lang="en-US" sz="1600" kern="0" dirty="0" err="1">
                          <a:solidFill>
                            <a:srgbClr val="C00000"/>
                          </a:solidFill>
                          <a:effectLst/>
                          <a:latin typeface="Times New Roman" panose="02020603050405020304" pitchFamily="18" charset="0"/>
                          <a:cs typeface="Times New Roman" panose="02020603050405020304" pitchFamily="18" charset="0"/>
                        </a:rPr>
                        <a:t>Chưa</a:t>
                      </a:r>
                      <a:r>
                        <a:rPr lang="en-US" sz="1600" kern="0" dirty="0">
                          <a:solidFill>
                            <a:srgbClr val="C00000"/>
                          </a:solidFill>
                          <a:effectLst/>
                          <a:latin typeface="Times New Roman" panose="02020603050405020304" pitchFamily="18" charset="0"/>
                          <a:cs typeface="Times New Roman" panose="02020603050405020304" pitchFamily="18" charset="0"/>
                        </a:rPr>
                        <a:t> </a:t>
                      </a:r>
                      <a:r>
                        <a:rPr lang="en-US" sz="1600" kern="0" dirty="0" err="1">
                          <a:solidFill>
                            <a:srgbClr val="C00000"/>
                          </a:solidFill>
                          <a:effectLst/>
                          <a:latin typeface="Times New Roman" panose="02020603050405020304" pitchFamily="18" charset="0"/>
                          <a:cs typeface="Times New Roman" panose="02020603050405020304" pitchFamily="18" charset="0"/>
                        </a:rPr>
                        <a:t>áp</a:t>
                      </a:r>
                      <a:r>
                        <a:rPr lang="en-US" sz="1600" kern="0" dirty="0">
                          <a:solidFill>
                            <a:srgbClr val="C00000"/>
                          </a:solidFill>
                          <a:effectLst/>
                          <a:latin typeface="Times New Roman" panose="02020603050405020304" pitchFamily="18" charset="0"/>
                          <a:cs typeface="Times New Roman" panose="02020603050405020304" pitchFamily="18" charset="0"/>
                        </a:rPr>
                        <a:t> </a:t>
                      </a:r>
                      <a:r>
                        <a:rPr lang="en-US" sz="1600" kern="0" dirty="0" err="1">
                          <a:solidFill>
                            <a:srgbClr val="C00000"/>
                          </a:solidFill>
                          <a:effectLst/>
                          <a:latin typeface="Times New Roman" panose="02020603050405020304" pitchFamily="18" charset="0"/>
                          <a:cs typeface="Times New Roman" panose="02020603050405020304" pitchFamily="18" charset="0"/>
                        </a:rPr>
                        <a:t>dụng</a:t>
                      </a:r>
                      <a:endParaRPr lang="en-US" sz="1600"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vMerge="1">
                  <a:txBody>
                    <a:bodyPr/>
                    <a:lstStyle/>
                    <a:p>
                      <a:endParaRPr lang="en-US"/>
                    </a:p>
                  </a:txBody>
                  <a:tcPr/>
                </a:tc>
                <a:tc>
                  <a:txBody>
                    <a:bodyPr/>
                    <a:lstStyle/>
                    <a:p>
                      <a:pPr marL="0" marR="0" algn="ctr">
                        <a:lnSpc>
                          <a:spcPct val="115000"/>
                        </a:lnSpc>
                        <a:spcBef>
                          <a:spcPts val="0"/>
                        </a:spcBef>
                        <a:spcAft>
                          <a:spcPts val="800"/>
                        </a:spcAft>
                      </a:pPr>
                      <a:r>
                        <a:rPr lang="en-US" sz="1600" b="1" kern="0" dirty="0">
                          <a:effectLst/>
                          <a:latin typeface="Times New Roman" panose="02020603050405020304" pitchFamily="18" charset="0"/>
                          <a:cs typeface="Times New Roman" panose="02020603050405020304" pitchFamily="18" charset="0"/>
                        </a:rPr>
                        <a:t>Brazil</a:t>
                      </a:r>
                      <a:endParaRPr lang="en-US" sz="16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800"/>
                        </a:spcAft>
                      </a:pPr>
                      <a:r>
                        <a:rPr lang="en-US" sz="1600" kern="0" dirty="0">
                          <a:effectLst/>
                          <a:latin typeface="Times New Roman" panose="02020603050405020304" pitchFamily="18" charset="0"/>
                          <a:cs typeface="Times New Roman" panose="02020603050405020304" pitchFamily="18" charset="0"/>
                        </a:rPr>
                        <a:t>B3 - Brazil Stock Exchange</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800"/>
                        </a:spcAft>
                      </a:pPr>
                      <a:r>
                        <a:rPr lang="en-US" sz="1600" kern="0" dirty="0" err="1">
                          <a:effectLst/>
                          <a:latin typeface="Times New Roman" panose="02020603050405020304" pitchFamily="18" charset="0"/>
                          <a:cs typeface="Times New Roman" panose="02020603050405020304" pitchFamily="18" charset="0"/>
                        </a:rPr>
                        <a:t>Có</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tc>
                  <a:txBody>
                    <a:bodyPr/>
                    <a:lstStyle/>
                    <a:p>
                      <a:pPr marL="0" marR="0" algn="ctr">
                        <a:lnSpc>
                          <a:spcPct val="115000"/>
                        </a:lnSpc>
                        <a:spcBef>
                          <a:spcPts val="0"/>
                        </a:spcBef>
                        <a:spcAft>
                          <a:spcPts val="800"/>
                        </a:spcAft>
                      </a:pPr>
                      <a:r>
                        <a:rPr lang="en-US" sz="1600" kern="0" dirty="0" err="1">
                          <a:effectLst/>
                          <a:latin typeface="Times New Roman" panose="02020603050405020304" pitchFamily="18" charset="0"/>
                          <a:cs typeface="Times New Roman" panose="02020603050405020304" pitchFamily="18" charset="0"/>
                        </a:rPr>
                        <a:t>Không</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8778" marR="58778" marT="0" marB="0" anchor="ctr"/>
                </a:tc>
                <a:extLst>
                  <a:ext uri="{0D108BD9-81ED-4DB2-BD59-A6C34878D82A}">
                    <a16:rowId xmlns:a16="http://schemas.microsoft.com/office/drawing/2014/main" val="342275615"/>
                  </a:ext>
                </a:extLst>
              </a:tr>
            </a:tbl>
          </a:graphicData>
        </a:graphic>
      </p:graphicFrame>
      <p:sp>
        <p:nvSpPr>
          <p:cNvPr id="44" name="TextBox 43">
            <a:extLst>
              <a:ext uri="{FF2B5EF4-FFF2-40B4-BE49-F238E27FC236}">
                <a16:creationId xmlns:a16="http://schemas.microsoft.com/office/drawing/2014/main" id="{678BD485-AB2E-E72C-70C3-BA0B3F8FC994}"/>
              </a:ext>
            </a:extLst>
          </p:cNvPr>
          <p:cNvSpPr txBox="1"/>
          <p:nvPr/>
        </p:nvSpPr>
        <p:spPr>
          <a:xfrm>
            <a:off x="279902" y="5758820"/>
            <a:ext cx="9849618" cy="1015663"/>
          </a:xfrm>
          <a:prstGeom prst="rect">
            <a:avLst/>
          </a:prstGeom>
          <a:noFill/>
        </p:spPr>
        <p:txBody>
          <a:bodyPr wrap="square">
            <a:spAutoFit/>
          </a:bodyPr>
          <a:lstStyle/>
          <a:p>
            <a:pPr algn="ctr"/>
            <a:r>
              <a:rPr lang="vi-VN" sz="2400" b="1" i="0" dirty="0">
                <a:solidFill>
                  <a:srgbClr val="C00000"/>
                </a:solidFill>
                <a:effectLst/>
                <a:highlight>
                  <a:srgbClr val="FFFAEA"/>
                </a:highlight>
                <a:latin typeface="+mj-lt"/>
              </a:rPr>
              <a:t>80% hệ thống thanh toán trên toàn cầu đã áp dụng CCP</a:t>
            </a:r>
          </a:p>
          <a:p>
            <a:pPr algn="ctr"/>
            <a:r>
              <a:rPr lang="vi-VN" b="0" i="0" dirty="0">
                <a:solidFill>
                  <a:srgbClr val="C00000"/>
                </a:solidFill>
                <a:effectLst/>
                <a:highlight>
                  <a:srgbClr val="FFFAEA"/>
                </a:highlight>
                <a:latin typeface="+mj-lt"/>
              </a:rPr>
              <a:t>Theo báo cáo của World Bank, 80% hệ thống thanh toán trên toàn cầu đã áp dụng cơ chế bù trừ trung tâm (CCP) cho hoạt động bù trừ, thanh toán giao dịch CK</a:t>
            </a:r>
          </a:p>
        </p:txBody>
      </p:sp>
      <p:sp>
        <p:nvSpPr>
          <p:cNvPr id="4" name="TextBox 3">
            <a:extLst>
              <a:ext uri="{FF2B5EF4-FFF2-40B4-BE49-F238E27FC236}">
                <a16:creationId xmlns:a16="http://schemas.microsoft.com/office/drawing/2014/main" id="{9AB027CA-0090-42E2-6602-E07BC0544669}"/>
              </a:ext>
            </a:extLst>
          </p:cNvPr>
          <p:cNvSpPr txBox="1"/>
          <p:nvPr/>
        </p:nvSpPr>
        <p:spPr>
          <a:xfrm rot="10800000" flipV="1">
            <a:off x="10018440" y="6460082"/>
            <a:ext cx="1735174" cy="307777"/>
          </a:xfrm>
          <a:prstGeom prst="rect">
            <a:avLst/>
          </a:prstGeom>
          <a:noFill/>
        </p:spPr>
        <p:txBody>
          <a:bodyPr wrap="square">
            <a:spAutoFit/>
          </a:bodyPr>
          <a:lstStyle/>
          <a:p>
            <a:r>
              <a:rPr lang="en-US" sz="1400" dirty="0" err="1">
                <a:latin typeface="Times New Roman" panose="02020603050405020304" pitchFamily="18" charset="0"/>
                <a:cs typeface="Times New Roman" panose="02020603050405020304" pitchFamily="18" charset="0"/>
              </a:rPr>
              <a:t>Nguồn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WorldBank</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978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9382B8-66A0-148A-7DBF-73061110C044}"/>
              </a:ext>
            </a:extLst>
          </p:cNvPr>
          <p:cNvSpPr>
            <a:spLocks noGrp="1"/>
          </p:cNvSpPr>
          <p:nvPr>
            <p:ph type="body" sz="quarter" idx="10"/>
          </p:nvPr>
        </p:nvSpPr>
        <p:spPr>
          <a:xfrm>
            <a:off x="176349" y="1950938"/>
            <a:ext cx="2153154" cy="2003625"/>
          </a:xfrm>
        </p:spPr>
        <p:txBody>
          <a:bodyPr/>
          <a:lstStyle/>
          <a:p>
            <a:r>
              <a:rPr lang="en-US" dirty="0">
                <a:latin typeface="Arial" panose="020B0604020202020204" pitchFamily="34" charset="0"/>
                <a:cs typeface="Arial" panose="020B0604020202020204" pitchFamily="34" charset="0"/>
              </a:rPr>
              <a:t>02</a:t>
            </a:r>
          </a:p>
        </p:txBody>
      </p:sp>
      <p:sp>
        <p:nvSpPr>
          <p:cNvPr id="2" name="TextBox 1">
            <a:extLst>
              <a:ext uri="{FF2B5EF4-FFF2-40B4-BE49-F238E27FC236}">
                <a16:creationId xmlns:a16="http://schemas.microsoft.com/office/drawing/2014/main" id="{87962B03-A1B0-7AA6-7B94-1EF62691FEBE}"/>
              </a:ext>
            </a:extLst>
          </p:cNvPr>
          <p:cNvSpPr txBox="1"/>
          <p:nvPr/>
        </p:nvSpPr>
        <p:spPr>
          <a:xfrm>
            <a:off x="3023082" y="2599141"/>
            <a:ext cx="8269757" cy="830997"/>
          </a:xfrm>
          <a:prstGeom prst="rect">
            <a:avLst/>
          </a:prstGeom>
          <a:noFill/>
        </p:spPr>
        <p:txBody>
          <a:bodyPr wrap="square" lIns="91440" tIns="45720" rIns="91440" bIns="45720" rtlCol="0" anchor="t">
            <a:spAutoFit/>
          </a:bodyPr>
          <a:lstStyle/>
          <a:p>
            <a:pPr algn="ctr">
              <a:defRPr/>
            </a:pPr>
            <a:r>
              <a:rPr lang="en-US" sz="2400" b="1" dirty="0">
                <a:solidFill>
                  <a:srgbClr val="27673B"/>
                </a:solidFill>
                <a:latin typeface="Arial (Body)"/>
                <a:ea typeface="+mj-ea"/>
                <a:cs typeface="+mj-cs"/>
                <a:sym typeface="Trebuchet MS" panose="020B0603020202020204" pitchFamily="34" charset="0"/>
              </a:rPr>
              <a:t>THÁCH THỨC VÀ TRIỂN VỌNG CỦA THỊ TRƯỜNG CHỨNG KHOÁN VIỆT NAM KHI</a:t>
            </a:r>
            <a:r>
              <a:rPr lang="vi-VN" sz="2400" b="1" dirty="0">
                <a:solidFill>
                  <a:srgbClr val="27673B"/>
                </a:solidFill>
                <a:latin typeface="Arial (Body)"/>
                <a:ea typeface="+mj-ea"/>
                <a:cs typeface="+mj-cs"/>
                <a:sym typeface="Trebuchet MS" panose="020B0603020202020204" pitchFamily="34" charset="0"/>
              </a:rPr>
              <a:t> ÁP DỤNG CƠ CHẾ CCP</a:t>
            </a:r>
          </a:p>
        </p:txBody>
      </p:sp>
    </p:spTree>
    <p:custDataLst>
      <p:tags r:id="rId1"/>
    </p:custDataLst>
    <p:extLst>
      <p:ext uri="{BB962C8B-B14F-4D97-AF65-F5344CB8AC3E}">
        <p14:creationId xmlns:p14="http://schemas.microsoft.com/office/powerpoint/2010/main" val="219485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43FD4-1009-2F4B-AB64-A028025CBD94}"/>
            </a:ext>
          </a:extLst>
        </p:cNvPr>
        <p:cNvGrpSpPr/>
        <p:nvPr/>
      </p:nvGrpSpPr>
      <p:grpSpPr>
        <a:xfrm>
          <a:off x="0" y="0"/>
          <a:ext cx="0" cy="0"/>
          <a:chOff x="0" y="0"/>
          <a:chExt cx="0" cy="0"/>
        </a:xfrm>
      </p:grpSpPr>
      <p:pic>
        <p:nvPicPr>
          <p:cNvPr id="16" name="Picture 15" descr="A white and green background with a circular pattern&#10;&#10;Description automatically generated">
            <a:extLst>
              <a:ext uri="{FF2B5EF4-FFF2-40B4-BE49-F238E27FC236}">
                <a16:creationId xmlns:a16="http://schemas.microsoft.com/office/drawing/2014/main" id="{A062FCF8-B252-7493-B281-96DA55F9FF89}"/>
              </a:ext>
            </a:extLst>
          </p:cNvPr>
          <p:cNvPicPr>
            <a:picLocks noGrp="1" noRo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4B2CB8F4-B39C-EEF2-E80A-7022B1CCEE0B}"/>
              </a:ext>
            </a:extLst>
          </p:cNvPr>
          <p:cNvSpPr>
            <a:spLocks noGrp="1"/>
          </p:cNvSpPr>
          <p:nvPr>
            <p:ph type="title"/>
          </p:nvPr>
        </p:nvSpPr>
        <p:spPr>
          <a:xfrm>
            <a:off x="696780" y="165962"/>
            <a:ext cx="10916099" cy="567779"/>
          </a:xfrm>
        </p:spPr>
        <p:txBody>
          <a:bodyPr>
            <a:normAutofit/>
          </a:bodyPr>
          <a:lstStyle/>
          <a:p>
            <a:r>
              <a:rPr lang="en-US" sz="2000" b="1" dirty="0">
                <a:solidFill>
                  <a:srgbClr val="27673B"/>
                </a:solidFill>
                <a:latin typeface="Arial" panose="020B0604020202020204" pitchFamily="34" charset="0"/>
                <a:cs typeface="Arial" panose="020B0604020202020204" pitchFamily="34" charset="0"/>
              </a:rPr>
              <a:t>CCP - BƯỚC TIẾN TẤT YẾU ĐỐI VỚI THỊ TRƯỜNG CHỨNG KHOÁN VIỆT NAM</a:t>
            </a:r>
            <a:endParaRPr lang="en-US" b="1" dirty="0">
              <a:latin typeface="Arial" panose="020B0604020202020204" pitchFamily="34" charset="0"/>
              <a:cs typeface="Arial" panose="020B0604020202020204" pitchFamily="34" charset="0"/>
            </a:endParaRPr>
          </a:p>
        </p:txBody>
      </p:sp>
      <p:pic>
        <p:nvPicPr>
          <p:cNvPr id="18" name="Picture 17" descr="A green and black logo&#10;&#10;Description automatically generated">
            <a:extLst>
              <a:ext uri="{FF2B5EF4-FFF2-40B4-BE49-F238E27FC236}">
                <a16:creationId xmlns:a16="http://schemas.microsoft.com/office/drawing/2014/main" id="{600D746F-F900-3381-B369-33B9BC685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027" y="285846"/>
            <a:ext cx="961417" cy="355724"/>
          </a:xfrm>
          <a:prstGeom prst="rect">
            <a:avLst/>
          </a:prstGeom>
        </p:spPr>
      </p:pic>
      <p:sp>
        <p:nvSpPr>
          <p:cNvPr id="19" name="Slide Number Placeholder 3">
            <a:extLst>
              <a:ext uri="{FF2B5EF4-FFF2-40B4-BE49-F238E27FC236}">
                <a16:creationId xmlns:a16="http://schemas.microsoft.com/office/drawing/2014/main" id="{0C23C337-21D2-5F83-CDCC-1C3CA103224F}"/>
              </a:ext>
            </a:extLst>
          </p:cNvPr>
          <p:cNvSpPr txBox="1">
            <a:spLocks/>
          </p:cNvSpPr>
          <p:nvPr/>
        </p:nvSpPr>
        <p:spPr>
          <a:xfrm>
            <a:off x="11449877" y="6409358"/>
            <a:ext cx="55659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920383C-C7FD-449B-B804-79AB02C9941A}" type="slidenum">
              <a:rPr lang="en-US" sz="1200" smtClean="0">
                <a:solidFill>
                  <a:schemeClr val="bg1"/>
                </a:solidFill>
                <a:latin typeface="Trebuchet MS" panose="020B0703020202090204" pitchFamily="34" charset="0"/>
              </a:rPr>
              <a:pPr algn="r"/>
              <a:t>8</a:t>
            </a:fld>
            <a:endParaRPr lang="en-US" sz="1200">
              <a:solidFill>
                <a:schemeClr val="bg1"/>
              </a:solidFill>
              <a:latin typeface="Trebuchet MS" panose="020B0703020202090204" pitchFamily="34" charset="0"/>
            </a:endParaRPr>
          </a:p>
        </p:txBody>
      </p:sp>
      <p:sp>
        <p:nvSpPr>
          <p:cNvPr id="2" name="Rounded Rectangle 16">
            <a:extLst>
              <a:ext uri="{FF2B5EF4-FFF2-40B4-BE49-F238E27FC236}">
                <a16:creationId xmlns:a16="http://schemas.microsoft.com/office/drawing/2014/main" id="{7EA23377-2DBB-FFB5-BDFB-5FA152B5E2F5}"/>
              </a:ext>
            </a:extLst>
          </p:cNvPr>
          <p:cNvSpPr/>
          <p:nvPr/>
        </p:nvSpPr>
        <p:spPr>
          <a:xfrm>
            <a:off x="286724" y="285846"/>
            <a:ext cx="350981" cy="317809"/>
          </a:xfrm>
          <a:prstGeom prst="roundRect">
            <a:avLst/>
          </a:prstGeom>
          <a:solidFill>
            <a:srgbClr val="2E9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 name="Google Shape;1397;p35">
            <a:extLst>
              <a:ext uri="{FF2B5EF4-FFF2-40B4-BE49-F238E27FC236}">
                <a16:creationId xmlns:a16="http://schemas.microsoft.com/office/drawing/2014/main" id="{07C885AD-7B38-83F4-7F20-132D608C751C}"/>
              </a:ext>
            </a:extLst>
          </p:cNvPr>
          <p:cNvSpPr txBox="1">
            <a:spLocks/>
          </p:cNvSpPr>
          <p:nvPr/>
        </p:nvSpPr>
        <p:spPr>
          <a:xfrm>
            <a:off x="609600" y="550367"/>
            <a:ext cx="10972800" cy="6416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sym typeface="Trebuchet MS" panose="020B0603020202020204" pitchFamily="34" charset="0"/>
              </a:defRPr>
            </a:lvl1pPr>
          </a:lstStyle>
          <a:p>
            <a:pPr algn="ctr">
              <a:spcBef>
                <a:spcPts val="0"/>
              </a:spcBef>
            </a:pPr>
            <a:endParaRPr lang="en-US" dirty="0"/>
          </a:p>
        </p:txBody>
      </p:sp>
      <p:grpSp>
        <p:nvGrpSpPr>
          <p:cNvPr id="195" name="Google Shape;1583;p35">
            <a:extLst>
              <a:ext uri="{FF2B5EF4-FFF2-40B4-BE49-F238E27FC236}">
                <a16:creationId xmlns:a16="http://schemas.microsoft.com/office/drawing/2014/main" id="{6FE37600-0A7C-A912-2F17-EDE53BD712CB}"/>
              </a:ext>
            </a:extLst>
          </p:cNvPr>
          <p:cNvGrpSpPr/>
          <p:nvPr/>
        </p:nvGrpSpPr>
        <p:grpSpPr>
          <a:xfrm>
            <a:off x="6779105" y="2100187"/>
            <a:ext cx="405583" cy="384059"/>
            <a:chOff x="5016448" y="1830771"/>
            <a:chExt cx="267206" cy="253025"/>
          </a:xfrm>
        </p:grpSpPr>
        <p:sp>
          <p:nvSpPr>
            <p:cNvPr id="196" name="Google Shape;1584;p35">
              <a:extLst>
                <a:ext uri="{FF2B5EF4-FFF2-40B4-BE49-F238E27FC236}">
                  <a16:creationId xmlns:a16="http://schemas.microsoft.com/office/drawing/2014/main" id="{5C4D09FE-18B1-570B-7421-AC6F43177388}"/>
                </a:ext>
              </a:extLst>
            </p:cNvPr>
            <p:cNvSpPr/>
            <p:nvPr/>
          </p:nvSpPr>
          <p:spPr>
            <a:xfrm>
              <a:off x="5016448" y="1830771"/>
              <a:ext cx="267206" cy="253025"/>
            </a:xfrm>
            <a:custGeom>
              <a:avLst/>
              <a:gdLst/>
              <a:ahLst/>
              <a:cxnLst/>
              <a:rect l="l" t="t" r="r" b="b"/>
              <a:pathLst>
                <a:path w="14980" h="14185" extrusionOk="0">
                  <a:moveTo>
                    <a:pt x="558" y="1"/>
                  </a:moveTo>
                  <a:cubicBezTo>
                    <a:pt x="259" y="1"/>
                    <a:pt x="1" y="80"/>
                    <a:pt x="1" y="478"/>
                  </a:cubicBezTo>
                  <a:lnTo>
                    <a:pt x="1" y="13488"/>
                  </a:lnTo>
                  <a:cubicBezTo>
                    <a:pt x="1" y="13866"/>
                    <a:pt x="319" y="14184"/>
                    <a:pt x="697" y="14184"/>
                  </a:cubicBezTo>
                  <a:lnTo>
                    <a:pt x="14502" y="14184"/>
                  </a:lnTo>
                  <a:cubicBezTo>
                    <a:pt x="14900" y="14184"/>
                    <a:pt x="14980" y="13945"/>
                    <a:pt x="14980" y="13627"/>
                  </a:cubicBezTo>
                  <a:cubicBezTo>
                    <a:pt x="14980" y="13309"/>
                    <a:pt x="14900" y="13070"/>
                    <a:pt x="14502" y="13070"/>
                  </a:cubicBezTo>
                  <a:lnTo>
                    <a:pt x="1831" y="13070"/>
                  </a:lnTo>
                  <a:cubicBezTo>
                    <a:pt x="1433" y="13070"/>
                    <a:pt x="1135" y="12752"/>
                    <a:pt x="1135" y="12354"/>
                  </a:cubicBezTo>
                  <a:lnTo>
                    <a:pt x="1135" y="478"/>
                  </a:lnTo>
                  <a:cubicBezTo>
                    <a:pt x="1135" y="80"/>
                    <a:pt x="876" y="1"/>
                    <a:pt x="558"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97" name="Google Shape;1585;p35">
              <a:extLst>
                <a:ext uri="{FF2B5EF4-FFF2-40B4-BE49-F238E27FC236}">
                  <a16:creationId xmlns:a16="http://schemas.microsoft.com/office/drawing/2014/main" id="{9A28AB91-23EF-243C-A9A8-B0E74FBE12A2}"/>
                </a:ext>
              </a:extLst>
            </p:cNvPr>
            <p:cNvSpPr/>
            <p:nvPr/>
          </p:nvSpPr>
          <p:spPr>
            <a:xfrm>
              <a:off x="5056548" y="1856012"/>
              <a:ext cx="208556" cy="176020"/>
            </a:xfrm>
            <a:custGeom>
              <a:avLst/>
              <a:gdLst/>
              <a:ahLst/>
              <a:cxnLst/>
              <a:rect l="l" t="t" r="r" b="b"/>
              <a:pathLst>
                <a:path w="11692" h="9868" extrusionOk="0">
                  <a:moveTo>
                    <a:pt x="11142" y="1"/>
                  </a:moveTo>
                  <a:cubicBezTo>
                    <a:pt x="11110" y="1"/>
                    <a:pt x="11076" y="6"/>
                    <a:pt x="11041" y="18"/>
                  </a:cubicBezTo>
                  <a:lnTo>
                    <a:pt x="8236" y="1072"/>
                  </a:lnTo>
                  <a:cubicBezTo>
                    <a:pt x="8057" y="1152"/>
                    <a:pt x="8037" y="1291"/>
                    <a:pt x="8196" y="1390"/>
                  </a:cubicBezTo>
                  <a:lnTo>
                    <a:pt x="8713" y="1729"/>
                  </a:lnTo>
                  <a:cubicBezTo>
                    <a:pt x="8873" y="1828"/>
                    <a:pt x="8932" y="2047"/>
                    <a:pt x="8813" y="2206"/>
                  </a:cubicBezTo>
                  <a:lnTo>
                    <a:pt x="6684" y="5429"/>
                  </a:lnTo>
                  <a:cubicBezTo>
                    <a:pt x="6607" y="5552"/>
                    <a:pt x="6447" y="5627"/>
                    <a:pt x="6295" y="5627"/>
                  </a:cubicBezTo>
                  <a:cubicBezTo>
                    <a:pt x="6251" y="5627"/>
                    <a:pt x="6208" y="5621"/>
                    <a:pt x="6167" y="5608"/>
                  </a:cubicBezTo>
                  <a:lnTo>
                    <a:pt x="2865" y="4354"/>
                  </a:lnTo>
                  <a:cubicBezTo>
                    <a:pt x="2816" y="4333"/>
                    <a:pt x="2761" y="4323"/>
                    <a:pt x="2705" y="4323"/>
                  </a:cubicBezTo>
                  <a:cubicBezTo>
                    <a:pt x="2555" y="4323"/>
                    <a:pt x="2395" y="4392"/>
                    <a:pt x="2308" y="4494"/>
                  </a:cubicBezTo>
                  <a:lnTo>
                    <a:pt x="219" y="7020"/>
                  </a:lnTo>
                  <a:cubicBezTo>
                    <a:pt x="100" y="7159"/>
                    <a:pt x="0" y="7438"/>
                    <a:pt x="0" y="7637"/>
                  </a:cubicBezTo>
                  <a:lnTo>
                    <a:pt x="0" y="9686"/>
                  </a:lnTo>
                  <a:cubicBezTo>
                    <a:pt x="0" y="9805"/>
                    <a:pt x="37" y="9868"/>
                    <a:pt x="91" y="9868"/>
                  </a:cubicBezTo>
                  <a:cubicBezTo>
                    <a:pt x="128" y="9868"/>
                    <a:pt x="172" y="9840"/>
                    <a:pt x="219" y="9785"/>
                  </a:cubicBezTo>
                  <a:lnTo>
                    <a:pt x="2905" y="6662"/>
                  </a:lnTo>
                  <a:cubicBezTo>
                    <a:pt x="2989" y="6550"/>
                    <a:pt x="3141" y="6488"/>
                    <a:pt x="3286" y="6488"/>
                  </a:cubicBezTo>
                  <a:cubicBezTo>
                    <a:pt x="3348" y="6488"/>
                    <a:pt x="3408" y="6499"/>
                    <a:pt x="3462" y="6523"/>
                  </a:cubicBezTo>
                  <a:lnTo>
                    <a:pt x="6784" y="7776"/>
                  </a:lnTo>
                  <a:cubicBezTo>
                    <a:pt x="6832" y="7797"/>
                    <a:pt x="6884" y="7807"/>
                    <a:pt x="6937" y="7807"/>
                  </a:cubicBezTo>
                  <a:cubicBezTo>
                    <a:pt x="7081" y="7807"/>
                    <a:pt x="7228" y="7733"/>
                    <a:pt x="7301" y="7617"/>
                  </a:cubicBezTo>
                  <a:lnTo>
                    <a:pt x="10305" y="3121"/>
                  </a:lnTo>
                  <a:cubicBezTo>
                    <a:pt x="10368" y="3020"/>
                    <a:pt x="10479" y="2967"/>
                    <a:pt x="10592" y="2967"/>
                  </a:cubicBezTo>
                  <a:cubicBezTo>
                    <a:pt x="10658" y="2967"/>
                    <a:pt x="10724" y="2985"/>
                    <a:pt x="10782" y="3022"/>
                  </a:cubicBezTo>
                  <a:lnTo>
                    <a:pt x="11419" y="3419"/>
                  </a:lnTo>
                  <a:cubicBezTo>
                    <a:pt x="11465" y="3448"/>
                    <a:pt x="11508" y="3462"/>
                    <a:pt x="11546" y="3462"/>
                  </a:cubicBezTo>
                  <a:cubicBezTo>
                    <a:pt x="11636" y="3462"/>
                    <a:pt x="11692" y="3381"/>
                    <a:pt x="11678" y="3240"/>
                  </a:cubicBezTo>
                  <a:lnTo>
                    <a:pt x="11399" y="256"/>
                  </a:lnTo>
                  <a:cubicBezTo>
                    <a:pt x="11383" y="96"/>
                    <a:pt x="11277" y="1"/>
                    <a:pt x="11142"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198" name="Google Shape;1586;p35">
            <a:extLst>
              <a:ext uri="{FF2B5EF4-FFF2-40B4-BE49-F238E27FC236}">
                <a16:creationId xmlns:a16="http://schemas.microsoft.com/office/drawing/2014/main" id="{EB41E934-8D21-7E88-5C45-EF8E0D51CEB5}"/>
              </a:ext>
            </a:extLst>
          </p:cNvPr>
          <p:cNvGrpSpPr/>
          <p:nvPr/>
        </p:nvGrpSpPr>
        <p:grpSpPr>
          <a:xfrm>
            <a:off x="7935869" y="3651623"/>
            <a:ext cx="432495" cy="281175"/>
            <a:chOff x="5563987" y="2907726"/>
            <a:chExt cx="284936" cy="185243"/>
          </a:xfrm>
        </p:grpSpPr>
        <p:sp>
          <p:nvSpPr>
            <p:cNvPr id="199" name="Google Shape;1587;p35">
              <a:extLst>
                <a:ext uri="{FF2B5EF4-FFF2-40B4-BE49-F238E27FC236}">
                  <a16:creationId xmlns:a16="http://schemas.microsoft.com/office/drawing/2014/main" id="{114C7DC9-0454-9EF3-DCAF-1AF8919CDDB8}"/>
                </a:ext>
              </a:extLst>
            </p:cNvPr>
            <p:cNvSpPr/>
            <p:nvPr/>
          </p:nvSpPr>
          <p:spPr>
            <a:xfrm>
              <a:off x="5563987" y="2938336"/>
              <a:ext cx="284936" cy="154633"/>
            </a:xfrm>
            <a:custGeom>
              <a:avLst/>
              <a:gdLst/>
              <a:ahLst/>
              <a:cxnLst/>
              <a:rect l="l" t="t" r="r" b="b"/>
              <a:pathLst>
                <a:path w="15974" h="8669" extrusionOk="0">
                  <a:moveTo>
                    <a:pt x="15924" y="1"/>
                  </a:moveTo>
                  <a:cubicBezTo>
                    <a:pt x="15914" y="1"/>
                    <a:pt x="15904" y="6"/>
                    <a:pt x="15894" y="16"/>
                  </a:cubicBezTo>
                  <a:lnTo>
                    <a:pt x="8136" y="5864"/>
                  </a:lnTo>
                  <a:cubicBezTo>
                    <a:pt x="8126" y="5874"/>
                    <a:pt x="8111" y="5879"/>
                    <a:pt x="8096" y="5879"/>
                  </a:cubicBezTo>
                  <a:cubicBezTo>
                    <a:pt x="8081" y="5879"/>
                    <a:pt x="8067" y="5874"/>
                    <a:pt x="8057" y="5864"/>
                  </a:cubicBezTo>
                  <a:lnTo>
                    <a:pt x="219" y="55"/>
                  </a:lnTo>
                  <a:cubicBezTo>
                    <a:pt x="205" y="41"/>
                    <a:pt x="161" y="27"/>
                    <a:pt x="129" y="27"/>
                  </a:cubicBezTo>
                  <a:cubicBezTo>
                    <a:pt x="116" y="27"/>
                    <a:pt x="105" y="30"/>
                    <a:pt x="100" y="35"/>
                  </a:cubicBezTo>
                  <a:cubicBezTo>
                    <a:pt x="80" y="55"/>
                    <a:pt x="0" y="75"/>
                    <a:pt x="0" y="115"/>
                  </a:cubicBezTo>
                  <a:lnTo>
                    <a:pt x="0" y="8311"/>
                  </a:lnTo>
                  <a:cubicBezTo>
                    <a:pt x="0" y="8490"/>
                    <a:pt x="239" y="8669"/>
                    <a:pt x="418" y="8669"/>
                  </a:cubicBezTo>
                  <a:lnTo>
                    <a:pt x="15735" y="8669"/>
                  </a:lnTo>
                  <a:cubicBezTo>
                    <a:pt x="15914" y="8669"/>
                    <a:pt x="15954" y="8490"/>
                    <a:pt x="15954" y="8311"/>
                  </a:cubicBezTo>
                  <a:lnTo>
                    <a:pt x="15954" y="75"/>
                  </a:lnTo>
                  <a:cubicBezTo>
                    <a:pt x="15954" y="55"/>
                    <a:pt x="15974" y="16"/>
                    <a:pt x="15954" y="16"/>
                  </a:cubicBezTo>
                  <a:cubicBezTo>
                    <a:pt x="15944" y="6"/>
                    <a:pt x="15934" y="1"/>
                    <a:pt x="15924"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00" name="Google Shape;1588;p35">
              <a:extLst>
                <a:ext uri="{FF2B5EF4-FFF2-40B4-BE49-F238E27FC236}">
                  <a16:creationId xmlns:a16="http://schemas.microsoft.com/office/drawing/2014/main" id="{DFA1B446-6CAD-CF60-A663-2B3C1A976145}"/>
                </a:ext>
              </a:extLst>
            </p:cNvPr>
            <p:cNvSpPr/>
            <p:nvPr/>
          </p:nvSpPr>
          <p:spPr>
            <a:xfrm>
              <a:off x="5563987" y="2907726"/>
              <a:ext cx="284579" cy="98945"/>
            </a:xfrm>
            <a:custGeom>
              <a:avLst/>
              <a:gdLst/>
              <a:ahLst/>
              <a:cxnLst/>
              <a:rect l="l" t="t" r="r" b="b"/>
              <a:pathLst>
                <a:path w="15954" h="5547" extrusionOk="0">
                  <a:moveTo>
                    <a:pt x="398" y="1"/>
                  </a:moveTo>
                  <a:cubicBezTo>
                    <a:pt x="239" y="1"/>
                    <a:pt x="0" y="41"/>
                    <a:pt x="0" y="220"/>
                  </a:cubicBezTo>
                  <a:lnTo>
                    <a:pt x="0" y="359"/>
                  </a:lnTo>
                  <a:lnTo>
                    <a:pt x="7997" y="5531"/>
                  </a:lnTo>
                  <a:cubicBezTo>
                    <a:pt x="8017" y="5541"/>
                    <a:pt x="8027" y="5546"/>
                    <a:pt x="8037" y="5546"/>
                  </a:cubicBezTo>
                  <a:cubicBezTo>
                    <a:pt x="8047" y="5546"/>
                    <a:pt x="8057" y="5541"/>
                    <a:pt x="8076" y="5531"/>
                  </a:cubicBezTo>
                  <a:lnTo>
                    <a:pt x="15954" y="339"/>
                  </a:lnTo>
                  <a:lnTo>
                    <a:pt x="15954" y="220"/>
                  </a:lnTo>
                  <a:cubicBezTo>
                    <a:pt x="15954" y="41"/>
                    <a:pt x="15914" y="1"/>
                    <a:pt x="15735"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sp>
        <p:nvSpPr>
          <p:cNvPr id="201" name="Google Shape;1589;p35">
            <a:extLst>
              <a:ext uri="{FF2B5EF4-FFF2-40B4-BE49-F238E27FC236}">
                <a16:creationId xmlns:a16="http://schemas.microsoft.com/office/drawing/2014/main" id="{275E564E-B09E-C61C-A705-D9C381DB06AC}"/>
              </a:ext>
            </a:extLst>
          </p:cNvPr>
          <p:cNvSpPr/>
          <p:nvPr/>
        </p:nvSpPr>
        <p:spPr>
          <a:xfrm>
            <a:off x="7547353" y="5158028"/>
            <a:ext cx="412571" cy="387392"/>
          </a:xfrm>
          <a:custGeom>
            <a:avLst/>
            <a:gdLst/>
            <a:ahLst/>
            <a:cxnLst/>
            <a:rect l="l" t="t" r="r" b="b"/>
            <a:pathLst>
              <a:path w="15239" h="14309" extrusionOk="0">
                <a:moveTo>
                  <a:pt x="7622" y="0"/>
                </a:moveTo>
                <a:cubicBezTo>
                  <a:pt x="7510" y="0"/>
                  <a:pt x="7401" y="85"/>
                  <a:pt x="7321" y="254"/>
                </a:cubicBezTo>
                <a:lnTo>
                  <a:pt x="5511" y="3914"/>
                </a:lnTo>
                <a:cubicBezTo>
                  <a:pt x="5332" y="4272"/>
                  <a:pt x="4895" y="4590"/>
                  <a:pt x="4517" y="4650"/>
                </a:cubicBezTo>
                <a:lnTo>
                  <a:pt x="458" y="5227"/>
                </a:lnTo>
                <a:cubicBezTo>
                  <a:pt x="81" y="5287"/>
                  <a:pt x="1" y="5545"/>
                  <a:pt x="279" y="5824"/>
                </a:cubicBezTo>
                <a:lnTo>
                  <a:pt x="3204" y="8668"/>
                </a:lnTo>
                <a:cubicBezTo>
                  <a:pt x="3482" y="8947"/>
                  <a:pt x="3641" y="9464"/>
                  <a:pt x="3582" y="9842"/>
                </a:cubicBezTo>
                <a:lnTo>
                  <a:pt x="2885" y="13860"/>
                </a:lnTo>
                <a:cubicBezTo>
                  <a:pt x="2842" y="14138"/>
                  <a:pt x="2948" y="14308"/>
                  <a:pt x="3141" y="14308"/>
                </a:cubicBezTo>
                <a:cubicBezTo>
                  <a:pt x="3211" y="14308"/>
                  <a:pt x="3293" y="14286"/>
                  <a:pt x="3383" y="14238"/>
                </a:cubicBezTo>
                <a:lnTo>
                  <a:pt x="7003" y="12329"/>
                </a:lnTo>
                <a:cubicBezTo>
                  <a:pt x="7172" y="12239"/>
                  <a:pt x="7396" y="12194"/>
                  <a:pt x="7620" y="12194"/>
                </a:cubicBezTo>
                <a:cubicBezTo>
                  <a:pt x="7844" y="12194"/>
                  <a:pt x="8067" y="12239"/>
                  <a:pt x="8237" y="12329"/>
                </a:cubicBezTo>
                <a:lnTo>
                  <a:pt x="11857" y="14238"/>
                </a:lnTo>
                <a:cubicBezTo>
                  <a:pt x="11947" y="14286"/>
                  <a:pt x="12028" y="14308"/>
                  <a:pt x="12098" y="14308"/>
                </a:cubicBezTo>
                <a:cubicBezTo>
                  <a:pt x="12292" y="14308"/>
                  <a:pt x="12398" y="14138"/>
                  <a:pt x="12354" y="13860"/>
                </a:cubicBezTo>
                <a:lnTo>
                  <a:pt x="11658" y="9842"/>
                </a:lnTo>
                <a:cubicBezTo>
                  <a:pt x="11598" y="9464"/>
                  <a:pt x="11777" y="8947"/>
                  <a:pt x="12036" y="8668"/>
                </a:cubicBezTo>
                <a:lnTo>
                  <a:pt x="14960" y="5824"/>
                </a:lnTo>
                <a:cubicBezTo>
                  <a:pt x="15239" y="5545"/>
                  <a:pt x="15159" y="5287"/>
                  <a:pt x="14781" y="5227"/>
                </a:cubicBezTo>
                <a:lnTo>
                  <a:pt x="10743" y="4650"/>
                </a:lnTo>
                <a:cubicBezTo>
                  <a:pt x="10345" y="4590"/>
                  <a:pt x="9908" y="4272"/>
                  <a:pt x="9728" y="3914"/>
                </a:cubicBezTo>
                <a:lnTo>
                  <a:pt x="7938" y="254"/>
                </a:lnTo>
                <a:cubicBezTo>
                  <a:pt x="7849" y="85"/>
                  <a:pt x="7734" y="0"/>
                  <a:pt x="7622"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02" name="Google Shape;1590;p35">
            <a:extLst>
              <a:ext uri="{FF2B5EF4-FFF2-40B4-BE49-F238E27FC236}">
                <a16:creationId xmlns:a16="http://schemas.microsoft.com/office/drawing/2014/main" id="{A5A5DD89-FE05-6B44-5572-04B40DDA2D2E}"/>
              </a:ext>
            </a:extLst>
          </p:cNvPr>
          <p:cNvSpPr/>
          <p:nvPr/>
        </p:nvSpPr>
        <p:spPr>
          <a:xfrm>
            <a:off x="3901000" y="3592923"/>
            <a:ext cx="347947" cy="398573"/>
          </a:xfrm>
          <a:custGeom>
            <a:avLst/>
            <a:gdLst/>
            <a:ahLst/>
            <a:cxnLst/>
            <a:rect l="l" t="t" r="r" b="b"/>
            <a:pathLst>
              <a:path w="12852" h="14722" extrusionOk="0">
                <a:moveTo>
                  <a:pt x="3581" y="5113"/>
                </a:moveTo>
                <a:cubicBezTo>
                  <a:pt x="4118" y="5113"/>
                  <a:pt x="4556" y="5551"/>
                  <a:pt x="4556" y="6088"/>
                </a:cubicBezTo>
                <a:cubicBezTo>
                  <a:pt x="4556" y="6625"/>
                  <a:pt x="4118" y="7043"/>
                  <a:pt x="3581" y="7043"/>
                </a:cubicBezTo>
                <a:cubicBezTo>
                  <a:pt x="3044" y="7043"/>
                  <a:pt x="2607" y="6625"/>
                  <a:pt x="2607" y="6088"/>
                </a:cubicBezTo>
                <a:cubicBezTo>
                  <a:pt x="2607" y="5551"/>
                  <a:pt x="3044" y="5113"/>
                  <a:pt x="3581" y="5113"/>
                </a:cubicBezTo>
                <a:close/>
                <a:moveTo>
                  <a:pt x="6426" y="5113"/>
                </a:moveTo>
                <a:cubicBezTo>
                  <a:pt x="6963" y="5113"/>
                  <a:pt x="7401" y="5551"/>
                  <a:pt x="7401" y="6088"/>
                </a:cubicBezTo>
                <a:cubicBezTo>
                  <a:pt x="7401" y="6625"/>
                  <a:pt x="6963" y="7043"/>
                  <a:pt x="6426" y="7043"/>
                </a:cubicBezTo>
                <a:cubicBezTo>
                  <a:pt x="5889" y="7043"/>
                  <a:pt x="5451" y="6625"/>
                  <a:pt x="5451" y="6088"/>
                </a:cubicBezTo>
                <a:cubicBezTo>
                  <a:pt x="5451" y="5551"/>
                  <a:pt x="5889" y="5113"/>
                  <a:pt x="6426" y="5113"/>
                </a:cubicBezTo>
                <a:close/>
                <a:moveTo>
                  <a:pt x="9271" y="5113"/>
                </a:moveTo>
                <a:cubicBezTo>
                  <a:pt x="9808" y="5113"/>
                  <a:pt x="10225" y="5551"/>
                  <a:pt x="10225" y="6088"/>
                </a:cubicBezTo>
                <a:cubicBezTo>
                  <a:pt x="10225" y="6625"/>
                  <a:pt x="9808" y="7043"/>
                  <a:pt x="9271" y="7043"/>
                </a:cubicBezTo>
                <a:cubicBezTo>
                  <a:pt x="8733" y="7043"/>
                  <a:pt x="8296" y="6625"/>
                  <a:pt x="8296" y="6088"/>
                </a:cubicBezTo>
                <a:cubicBezTo>
                  <a:pt x="8296" y="5551"/>
                  <a:pt x="8733" y="5113"/>
                  <a:pt x="9271" y="5113"/>
                </a:cubicBezTo>
                <a:close/>
                <a:moveTo>
                  <a:pt x="6426" y="1"/>
                </a:moveTo>
                <a:cubicBezTo>
                  <a:pt x="2865" y="1"/>
                  <a:pt x="1" y="2507"/>
                  <a:pt x="1" y="5591"/>
                </a:cubicBezTo>
                <a:cubicBezTo>
                  <a:pt x="1" y="8674"/>
                  <a:pt x="2865" y="11181"/>
                  <a:pt x="6426" y="11181"/>
                </a:cubicBezTo>
                <a:cubicBezTo>
                  <a:pt x="6585" y="11181"/>
                  <a:pt x="6747" y="11186"/>
                  <a:pt x="6907" y="11186"/>
                </a:cubicBezTo>
                <a:cubicBezTo>
                  <a:pt x="7188" y="11186"/>
                  <a:pt x="7466" y="11170"/>
                  <a:pt x="7719" y="11081"/>
                </a:cubicBezTo>
                <a:cubicBezTo>
                  <a:pt x="7911" y="11013"/>
                  <a:pt x="8074" y="10981"/>
                  <a:pt x="8213" y="10981"/>
                </a:cubicBezTo>
                <a:cubicBezTo>
                  <a:pt x="9729" y="10981"/>
                  <a:pt x="8276" y="14722"/>
                  <a:pt x="8276" y="14722"/>
                </a:cubicBezTo>
                <a:cubicBezTo>
                  <a:pt x="8276" y="14722"/>
                  <a:pt x="10981" y="11976"/>
                  <a:pt x="12175" y="9152"/>
                </a:cubicBezTo>
                <a:cubicBezTo>
                  <a:pt x="12652" y="8018"/>
                  <a:pt x="12851" y="6804"/>
                  <a:pt x="12851" y="5591"/>
                </a:cubicBezTo>
                <a:cubicBezTo>
                  <a:pt x="12851" y="2507"/>
                  <a:pt x="9967" y="1"/>
                  <a:pt x="6426"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03" name="Google Shape;1591;p35">
            <a:extLst>
              <a:ext uri="{FF2B5EF4-FFF2-40B4-BE49-F238E27FC236}">
                <a16:creationId xmlns:a16="http://schemas.microsoft.com/office/drawing/2014/main" id="{1DD0CF6D-B40B-2FCF-66CB-3A87B158CA06}"/>
              </a:ext>
            </a:extLst>
          </p:cNvPr>
          <p:cNvSpPr/>
          <p:nvPr/>
        </p:nvSpPr>
        <p:spPr>
          <a:xfrm>
            <a:off x="4260231" y="5171552"/>
            <a:ext cx="410404" cy="360347"/>
          </a:xfrm>
          <a:custGeom>
            <a:avLst/>
            <a:gdLst/>
            <a:ahLst/>
            <a:cxnLst/>
            <a:rect l="l" t="t" r="r" b="b"/>
            <a:pathLst>
              <a:path w="15159" h="13310" extrusionOk="0">
                <a:moveTo>
                  <a:pt x="11299" y="1"/>
                </a:moveTo>
                <a:cubicBezTo>
                  <a:pt x="10344" y="1"/>
                  <a:pt x="9569" y="777"/>
                  <a:pt x="9569" y="1732"/>
                </a:cubicBezTo>
                <a:cubicBezTo>
                  <a:pt x="9569" y="1891"/>
                  <a:pt x="9588" y="2030"/>
                  <a:pt x="9628" y="2169"/>
                </a:cubicBezTo>
                <a:lnTo>
                  <a:pt x="6843" y="3840"/>
                </a:lnTo>
                <a:cubicBezTo>
                  <a:pt x="6147" y="2965"/>
                  <a:pt x="5073" y="2408"/>
                  <a:pt x="3859" y="2408"/>
                </a:cubicBezTo>
                <a:cubicBezTo>
                  <a:pt x="1731" y="2408"/>
                  <a:pt x="0" y="4139"/>
                  <a:pt x="0" y="6267"/>
                </a:cubicBezTo>
                <a:cubicBezTo>
                  <a:pt x="0" y="8396"/>
                  <a:pt x="1731" y="10106"/>
                  <a:pt x="3859" y="10106"/>
                </a:cubicBezTo>
                <a:cubicBezTo>
                  <a:pt x="5152" y="10106"/>
                  <a:pt x="6286" y="9470"/>
                  <a:pt x="6982" y="8515"/>
                </a:cubicBezTo>
                <a:lnTo>
                  <a:pt x="10583" y="10405"/>
                </a:lnTo>
                <a:cubicBezTo>
                  <a:pt x="10523" y="10584"/>
                  <a:pt x="10503" y="10783"/>
                  <a:pt x="10503" y="10982"/>
                </a:cubicBezTo>
                <a:cubicBezTo>
                  <a:pt x="10503" y="12255"/>
                  <a:pt x="11538" y="13309"/>
                  <a:pt x="12831" y="13309"/>
                </a:cubicBezTo>
                <a:cubicBezTo>
                  <a:pt x="14124" y="13309"/>
                  <a:pt x="15158" y="12255"/>
                  <a:pt x="15158" y="10982"/>
                </a:cubicBezTo>
                <a:cubicBezTo>
                  <a:pt x="15158" y="9689"/>
                  <a:pt x="14124" y="8654"/>
                  <a:pt x="12831" y="8654"/>
                </a:cubicBezTo>
                <a:cubicBezTo>
                  <a:pt x="12135" y="8654"/>
                  <a:pt x="11498" y="8972"/>
                  <a:pt x="11080" y="9450"/>
                </a:cubicBezTo>
                <a:lnTo>
                  <a:pt x="7480" y="7560"/>
                </a:lnTo>
                <a:cubicBezTo>
                  <a:pt x="7619" y="7162"/>
                  <a:pt x="7719" y="6705"/>
                  <a:pt x="7719" y="6267"/>
                </a:cubicBezTo>
                <a:cubicBezTo>
                  <a:pt x="7719" y="5710"/>
                  <a:pt x="7599" y="5213"/>
                  <a:pt x="7400" y="4755"/>
                </a:cubicBezTo>
                <a:lnTo>
                  <a:pt x="10205" y="3064"/>
                </a:lnTo>
                <a:cubicBezTo>
                  <a:pt x="10503" y="3303"/>
                  <a:pt x="10881" y="3462"/>
                  <a:pt x="11299" y="3462"/>
                </a:cubicBezTo>
                <a:cubicBezTo>
                  <a:pt x="12254" y="3462"/>
                  <a:pt x="13030" y="2686"/>
                  <a:pt x="13030" y="1732"/>
                </a:cubicBezTo>
                <a:cubicBezTo>
                  <a:pt x="13030" y="777"/>
                  <a:pt x="12254" y="1"/>
                  <a:pt x="1129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nvGrpSpPr>
          <p:cNvPr id="204" name="Google Shape;1592;p35">
            <a:extLst>
              <a:ext uri="{FF2B5EF4-FFF2-40B4-BE49-F238E27FC236}">
                <a16:creationId xmlns:a16="http://schemas.microsoft.com/office/drawing/2014/main" id="{6CDA3081-FEAE-F34D-ADBC-614E767B4D78}"/>
              </a:ext>
            </a:extLst>
          </p:cNvPr>
          <p:cNvGrpSpPr/>
          <p:nvPr/>
        </p:nvGrpSpPr>
        <p:grpSpPr>
          <a:xfrm>
            <a:off x="5046971" y="2110160"/>
            <a:ext cx="332860" cy="364109"/>
            <a:chOff x="4042044" y="2093722"/>
            <a:chExt cx="219294" cy="239882"/>
          </a:xfrm>
        </p:grpSpPr>
        <p:sp>
          <p:nvSpPr>
            <p:cNvPr id="205" name="Google Shape;1593;p35">
              <a:extLst>
                <a:ext uri="{FF2B5EF4-FFF2-40B4-BE49-F238E27FC236}">
                  <a16:creationId xmlns:a16="http://schemas.microsoft.com/office/drawing/2014/main" id="{749B572C-22CA-A381-6085-995C85696AAE}"/>
                </a:ext>
              </a:extLst>
            </p:cNvPr>
            <p:cNvSpPr/>
            <p:nvPr/>
          </p:nvSpPr>
          <p:spPr>
            <a:xfrm>
              <a:off x="4089582" y="2093722"/>
              <a:ext cx="124220" cy="124559"/>
            </a:xfrm>
            <a:custGeom>
              <a:avLst/>
              <a:gdLst/>
              <a:ahLst/>
              <a:cxnLst/>
              <a:rect l="l" t="t" r="r" b="b"/>
              <a:pathLst>
                <a:path w="6964" h="6983" extrusionOk="0">
                  <a:moveTo>
                    <a:pt x="3482" y="0"/>
                  </a:moveTo>
                  <a:cubicBezTo>
                    <a:pt x="1553" y="0"/>
                    <a:pt x="1" y="1572"/>
                    <a:pt x="1" y="3501"/>
                  </a:cubicBezTo>
                  <a:cubicBezTo>
                    <a:pt x="1" y="5411"/>
                    <a:pt x="1553" y="6982"/>
                    <a:pt x="3482" y="6982"/>
                  </a:cubicBezTo>
                  <a:cubicBezTo>
                    <a:pt x="5392" y="6982"/>
                    <a:pt x="6963" y="5411"/>
                    <a:pt x="6963" y="3501"/>
                  </a:cubicBezTo>
                  <a:cubicBezTo>
                    <a:pt x="6963" y="1572"/>
                    <a:pt x="5392" y="0"/>
                    <a:pt x="3482"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06" name="Google Shape;1594;p35">
              <a:extLst>
                <a:ext uri="{FF2B5EF4-FFF2-40B4-BE49-F238E27FC236}">
                  <a16:creationId xmlns:a16="http://schemas.microsoft.com/office/drawing/2014/main" id="{67AB4B5A-866A-1549-1A83-C0D45FBDEDA4}"/>
                </a:ext>
              </a:extLst>
            </p:cNvPr>
            <p:cNvSpPr/>
            <p:nvPr/>
          </p:nvSpPr>
          <p:spPr>
            <a:xfrm>
              <a:off x="4042044" y="2206905"/>
              <a:ext cx="219294" cy="126700"/>
            </a:xfrm>
            <a:custGeom>
              <a:avLst/>
              <a:gdLst/>
              <a:ahLst/>
              <a:cxnLst/>
              <a:rect l="l" t="t" r="r" b="b"/>
              <a:pathLst>
                <a:path w="12294" h="7103" extrusionOk="0">
                  <a:moveTo>
                    <a:pt x="2865" y="1"/>
                  </a:moveTo>
                  <a:cubicBezTo>
                    <a:pt x="1273" y="1"/>
                    <a:pt x="0" y="1294"/>
                    <a:pt x="0" y="2865"/>
                  </a:cubicBezTo>
                  <a:lnTo>
                    <a:pt x="0" y="7102"/>
                  </a:lnTo>
                  <a:lnTo>
                    <a:pt x="2109" y="7102"/>
                  </a:lnTo>
                  <a:lnTo>
                    <a:pt x="2109" y="4735"/>
                  </a:lnTo>
                  <a:cubicBezTo>
                    <a:pt x="2109" y="4576"/>
                    <a:pt x="2248" y="4437"/>
                    <a:pt x="2427" y="4437"/>
                  </a:cubicBezTo>
                  <a:cubicBezTo>
                    <a:pt x="2586" y="4437"/>
                    <a:pt x="2726" y="4576"/>
                    <a:pt x="2726" y="4735"/>
                  </a:cubicBezTo>
                  <a:lnTo>
                    <a:pt x="2726" y="7102"/>
                  </a:lnTo>
                  <a:lnTo>
                    <a:pt x="9549" y="7102"/>
                  </a:lnTo>
                  <a:lnTo>
                    <a:pt x="9549" y="4735"/>
                  </a:lnTo>
                  <a:cubicBezTo>
                    <a:pt x="9549" y="4576"/>
                    <a:pt x="9688" y="4437"/>
                    <a:pt x="9847" y="4437"/>
                  </a:cubicBezTo>
                  <a:cubicBezTo>
                    <a:pt x="10026" y="4437"/>
                    <a:pt x="10165" y="4576"/>
                    <a:pt x="10165" y="4735"/>
                  </a:cubicBezTo>
                  <a:lnTo>
                    <a:pt x="10165" y="7102"/>
                  </a:lnTo>
                  <a:lnTo>
                    <a:pt x="12294" y="7102"/>
                  </a:lnTo>
                  <a:lnTo>
                    <a:pt x="12294" y="2865"/>
                  </a:lnTo>
                  <a:cubicBezTo>
                    <a:pt x="12294" y="1294"/>
                    <a:pt x="11001" y="1"/>
                    <a:pt x="9429" y="1"/>
                  </a:cubicBezTo>
                  <a:lnTo>
                    <a:pt x="9350" y="1"/>
                  </a:lnTo>
                  <a:cubicBezTo>
                    <a:pt x="8574" y="916"/>
                    <a:pt x="7420" y="1493"/>
                    <a:pt x="6147" y="1493"/>
                  </a:cubicBezTo>
                  <a:cubicBezTo>
                    <a:pt x="4854" y="1493"/>
                    <a:pt x="3700" y="916"/>
                    <a:pt x="2925"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4" name="Group 3">
            <a:extLst>
              <a:ext uri="{FF2B5EF4-FFF2-40B4-BE49-F238E27FC236}">
                <a16:creationId xmlns:a16="http://schemas.microsoft.com/office/drawing/2014/main" id="{19CDF8DF-8061-DBBF-86C1-F8A971804DC1}"/>
              </a:ext>
            </a:extLst>
          </p:cNvPr>
          <p:cNvGrpSpPr/>
          <p:nvPr/>
        </p:nvGrpSpPr>
        <p:grpSpPr>
          <a:xfrm>
            <a:off x="4125267" y="1555033"/>
            <a:ext cx="4090337" cy="3574807"/>
            <a:chOff x="3557336" y="1630894"/>
            <a:chExt cx="5243081" cy="4523727"/>
          </a:xfrm>
        </p:grpSpPr>
        <p:sp>
          <p:nvSpPr>
            <p:cNvPr id="5" name="Google Shape;254;p19">
              <a:extLst>
                <a:ext uri="{FF2B5EF4-FFF2-40B4-BE49-F238E27FC236}">
                  <a16:creationId xmlns:a16="http://schemas.microsoft.com/office/drawing/2014/main" id="{DB46AD1A-FF1B-2E08-99E9-8BC678E993BF}"/>
                </a:ext>
              </a:extLst>
            </p:cNvPr>
            <p:cNvSpPr/>
            <p:nvPr/>
          </p:nvSpPr>
          <p:spPr>
            <a:xfrm>
              <a:off x="3816542" y="1630894"/>
              <a:ext cx="2450957" cy="2118148"/>
            </a:xfrm>
            <a:custGeom>
              <a:avLst/>
              <a:gdLst/>
              <a:ahLst/>
              <a:cxnLst/>
              <a:rect l="l" t="t" r="r" b="b"/>
              <a:pathLst>
                <a:path w="83027" h="71753" extrusionOk="0">
                  <a:moveTo>
                    <a:pt x="71551" y="1"/>
                  </a:moveTo>
                  <a:cubicBezTo>
                    <a:pt x="32023" y="101"/>
                    <a:pt x="0" y="32190"/>
                    <a:pt x="0" y="71752"/>
                  </a:cubicBezTo>
                  <a:lnTo>
                    <a:pt x="24051" y="71752"/>
                  </a:lnTo>
                  <a:lnTo>
                    <a:pt x="24051" y="71519"/>
                  </a:lnTo>
                  <a:cubicBezTo>
                    <a:pt x="24051" y="65014"/>
                    <a:pt x="29321" y="59743"/>
                    <a:pt x="35826" y="59743"/>
                  </a:cubicBezTo>
                  <a:cubicBezTo>
                    <a:pt x="42330" y="59743"/>
                    <a:pt x="47567" y="65014"/>
                    <a:pt x="47567" y="71519"/>
                  </a:cubicBezTo>
                  <a:lnTo>
                    <a:pt x="47567" y="71752"/>
                  </a:lnTo>
                  <a:lnTo>
                    <a:pt x="71518" y="71752"/>
                  </a:lnTo>
                  <a:lnTo>
                    <a:pt x="71518" y="50370"/>
                  </a:lnTo>
                  <a:lnTo>
                    <a:pt x="71718" y="50370"/>
                  </a:lnTo>
                  <a:cubicBezTo>
                    <a:pt x="77489" y="50170"/>
                    <a:pt x="82159" y="45767"/>
                    <a:pt x="82893" y="40196"/>
                  </a:cubicBezTo>
                  <a:cubicBezTo>
                    <a:pt x="82993" y="39696"/>
                    <a:pt x="83026" y="39195"/>
                    <a:pt x="83026" y="38662"/>
                  </a:cubicBezTo>
                  <a:cubicBezTo>
                    <a:pt x="83026" y="32324"/>
                    <a:pt x="78022" y="27120"/>
                    <a:pt x="71785" y="26887"/>
                  </a:cubicBezTo>
                  <a:lnTo>
                    <a:pt x="71551" y="26887"/>
                  </a:lnTo>
                  <a:lnTo>
                    <a:pt x="71551"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endParaRPr sz="2400"/>
            </a:p>
          </p:txBody>
        </p:sp>
        <p:sp>
          <p:nvSpPr>
            <p:cNvPr id="6" name="Google Shape;255;p19">
              <a:extLst>
                <a:ext uri="{FF2B5EF4-FFF2-40B4-BE49-F238E27FC236}">
                  <a16:creationId xmlns:a16="http://schemas.microsoft.com/office/drawing/2014/main" id="{CA3D3227-3309-334B-02CB-D403CA6CC322}"/>
                </a:ext>
              </a:extLst>
            </p:cNvPr>
            <p:cNvSpPr/>
            <p:nvPr/>
          </p:nvSpPr>
          <p:spPr>
            <a:xfrm>
              <a:off x="5984064" y="4036495"/>
              <a:ext cx="2472595" cy="2118119"/>
            </a:xfrm>
            <a:custGeom>
              <a:avLst/>
              <a:gdLst/>
              <a:ahLst/>
              <a:cxnLst/>
              <a:rect l="l" t="t" r="r" b="b"/>
              <a:pathLst>
                <a:path w="83760" h="71752" extrusionOk="0">
                  <a:moveTo>
                    <a:pt x="12209" y="0"/>
                  </a:moveTo>
                  <a:lnTo>
                    <a:pt x="12209" y="23951"/>
                  </a:lnTo>
                  <a:lnTo>
                    <a:pt x="11775" y="23951"/>
                  </a:lnTo>
                  <a:cubicBezTo>
                    <a:pt x="5270" y="23951"/>
                    <a:pt x="0" y="29221"/>
                    <a:pt x="0" y="35726"/>
                  </a:cubicBezTo>
                  <a:cubicBezTo>
                    <a:pt x="0" y="42231"/>
                    <a:pt x="5270" y="47468"/>
                    <a:pt x="11775" y="47468"/>
                  </a:cubicBezTo>
                  <a:lnTo>
                    <a:pt x="12209" y="47468"/>
                  </a:lnTo>
                  <a:lnTo>
                    <a:pt x="12209" y="71752"/>
                  </a:lnTo>
                  <a:cubicBezTo>
                    <a:pt x="17479" y="71752"/>
                    <a:pt x="22616" y="71151"/>
                    <a:pt x="27520" y="70084"/>
                  </a:cubicBezTo>
                  <a:cubicBezTo>
                    <a:pt x="52838" y="64480"/>
                    <a:pt x="73152" y="45566"/>
                    <a:pt x="80658" y="20982"/>
                  </a:cubicBezTo>
                  <a:cubicBezTo>
                    <a:pt x="82692" y="14377"/>
                    <a:pt x="83760" y="7272"/>
                    <a:pt x="83760" y="0"/>
                  </a:cubicBezTo>
                  <a:lnTo>
                    <a:pt x="59543" y="0"/>
                  </a:lnTo>
                  <a:cubicBezTo>
                    <a:pt x="59376" y="6338"/>
                    <a:pt x="54172" y="11442"/>
                    <a:pt x="47801" y="11442"/>
                  </a:cubicBezTo>
                  <a:cubicBezTo>
                    <a:pt x="41363" y="11442"/>
                    <a:pt x="36159" y="6372"/>
                    <a:pt x="36026"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7" name="Google Shape;256;p19">
              <a:extLst>
                <a:ext uri="{FF2B5EF4-FFF2-40B4-BE49-F238E27FC236}">
                  <a16:creationId xmlns:a16="http://schemas.microsoft.com/office/drawing/2014/main" id="{32227365-4387-5614-D7B6-F91AF53A6000}"/>
                </a:ext>
              </a:extLst>
            </p:cNvPr>
            <p:cNvSpPr/>
            <p:nvPr/>
          </p:nvSpPr>
          <p:spPr>
            <a:xfrm>
              <a:off x="6319604" y="1630896"/>
              <a:ext cx="2113219" cy="2456861"/>
            </a:xfrm>
            <a:custGeom>
              <a:avLst/>
              <a:gdLst/>
              <a:ahLst/>
              <a:cxnLst/>
              <a:rect l="l" t="t" r="r" b="b"/>
              <a:pathLst>
                <a:path w="71586" h="83227" extrusionOk="0">
                  <a:moveTo>
                    <a:pt x="1" y="1"/>
                  </a:moveTo>
                  <a:lnTo>
                    <a:pt x="1" y="26920"/>
                  </a:lnTo>
                  <a:cubicBezTo>
                    <a:pt x="6239" y="27187"/>
                    <a:pt x="11242" y="32357"/>
                    <a:pt x="11242" y="38662"/>
                  </a:cubicBezTo>
                  <a:cubicBezTo>
                    <a:pt x="11242" y="44933"/>
                    <a:pt x="6239" y="50137"/>
                    <a:pt x="1" y="50370"/>
                  </a:cubicBezTo>
                  <a:lnTo>
                    <a:pt x="1" y="71752"/>
                  </a:lnTo>
                  <a:lnTo>
                    <a:pt x="23785" y="71752"/>
                  </a:lnTo>
                  <a:cubicBezTo>
                    <a:pt x="23951" y="78090"/>
                    <a:pt x="29188" y="83227"/>
                    <a:pt x="35560" y="83227"/>
                  </a:cubicBezTo>
                  <a:cubicBezTo>
                    <a:pt x="41964" y="83227"/>
                    <a:pt x="47201" y="78157"/>
                    <a:pt x="47301" y="71752"/>
                  </a:cubicBezTo>
                  <a:lnTo>
                    <a:pt x="71585" y="71752"/>
                  </a:lnTo>
                  <a:cubicBezTo>
                    <a:pt x="71585" y="66015"/>
                    <a:pt x="70918" y="60377"/>
                    <a:pt x="69584" y="55007"/>
                  </a:cubicBezTo>
                  <a:cubicBezTo>
                    <a:pt x="63880" y="31090"/>
                    <a:pt x="46201" y="11842"/>
                    <a:pt x="23251" y="3937"/>
                  </a:cubicBezTo>
                  <a:cubicBezTo>
                    <a:pt x="15946" y="1435"/>
                    <a:pt x="8107" y="34"/>
                    <a:pt x="1"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 name="Google Shape;257;p19">
              <a:extLst>
                <a:ext uri="{FF2B5EF4-FFF2-40B4-BE49-F238E27FC236}">
                  <a16:creationId xmlns:a16="http://schemas.microsoft.com/office/drawing/2014/main" id="{1E332F6A-8986-ABEF-378A-D717EE27D090}"/>
                </a:ext>
              </a:extLst>
            </p:cNvPr>
            <p:cNvSpPr/>
            <p:nvPr/>
          </p:nvSpPr>
          <p:spPr>
            <a:xfrm>
              <a:off x="3803264" y="3681022"/>
              <a:ext cx="2113189" cy="2473599"/>
            </a:xfrm>
            <a:custGeom>
              <a:avLst/>
              <a:gdLst/>
              <a:ahLst/>
              <a:cxnLst/>
              <a:rect l="l" t="t" r="r" b="b"/>
              <a:pathLst>
                <a:path w="71585" h="83794" extrusionOk="0">
                  <a:moveTo>
                    <a:pt x="35893" y="0"/>
                  </a:moveTo>
                  <a:cubicBezTo>
                    <a:pt x="29388" y="0"/>
                    <a:pt x="24151" y="5271"/>
                    <a:pt x="24151" y="11775"/>
                  </a:cubicBezTo>
                  <a:lnTo>
                    <a:pt x="24151" y="12009"/>
                  </a:lnTo>
                  <a:lnTo>
                    <a:pt x="0" y="12009"/>
                  </a:lnTo>
                  <a:cubicBezTo>
                    <a:pt x="0" y="30922"/>
                    <a:pt x="7305" y="48135"/>
                    <a:pt x="19281" y="60944"/>
                  </a:cubicBezTo>
                  <a:cubicBezTo>
                    <a:pt x="32323" y="74954"/>
                    <a:pt x="50937" y="83693"/>
                    <a:pt x="71551" y="83793"/>
                  </a:cubicBezTo>
                  <a:lnTo>
                    <a:pt x="71551" y="59509"/>
                  </a:lnTo>
                  <a:lnTo>
                    <a:pt x="71318" y="59509"/>
                  </a:lnTo>
                  <a:cubicBezTo>
                    <a:pt x="64813" y="59509"/>
                    <a:pt x="59543" y="54272"/>
                    <a:pt x="59543" y="47768"/>
                  </a:cubicBezTo>
                  <a:cubicBezTo>
                    <a:pt x="59543" y="45099"/>
                    <a:pt x="60443" y="42664"/>
                    <a:pt x="61878" y="40729"/>
                  </a:cubicBezTo>
                  <a:cubicBezTo>
                    <a:pt x="64013" y="37894"/>
                    <a:pt x="67448" y="36026"/>
                    <a:pt x="71351" y="36026"/>
                  </a:cubicBezTo>
                  <a:lnTo>
                    <a:pt x="71585" y="36026"/>
                  </a:lnTo>
                  <a:lnTo>
                    <a:pt x="71585" y="12009"/>
                  </a:lnTo>
                  <a:lnTo>
                    <a:pt x="47668" y="12009"/>
                  </a:lnTo>
                  <a:lnTo>
                    <a:pt x="47668" y="11775"/>
                  </a:lnTo>
                  <a:cubicBezTo>
                    <a:pt x="47668" y="5271"/>
                    <a:pt x="42364" y="0"/>
                    <a:pt x="35893"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9" name="Google Shape;258;p19">
              <a:extLst>
                <a:ext uri="{FF2B5EF4-FFF2-40B4-BE49-F238E27FC236}">
                  <a16:creationId xmlns:a16="http://schemas.microsoft.com/office/drawing/2014/main" id="{AAF73659-1989-5D90-08DA-E5FE21F0380C}"/>
                </a:ext>
              </a:extLst>
            </p:cNvPr>
            <p:cNvGrpSpPr/>
            <p:nvPr/>
          </p:nvGrpSpPr>
          <p:grpSpPr>
            <a:xfrm>
              <a:off x="4525719" y="2432859"/>
              <a:ext cx="766021" cy="649603"/>
              <a:chOff x="2661459" y="2015001"/>
              <a:chExt cx="322508" cy="273494"/>
            </a:xfrm>
          </p:grpSpPr>
          <p:sp>
            <p:nvSpPr>
              <p:cNvPr id="41" name="Google Shape;259;p19">
                <a:extLst>
                  <a:ext uri="{FF2B5EF4-FFF2-40B4-BE49-F238E27FC236}">
                    <a16:creationId xmlns:a16="http://schemas.microsoft.com/office/drawing/2014/main" id="{6FA8BB1B-A5A8-1FC2-1B88-92A27E71D953}"/>
                  </a:ext>
                </a:extLst>
              </p:cNvPr>
              <p:cNvSpPr/>
              <p:nvPr/>
            </p:nvSpPr>
            <p:spPr>
              <a:xfrm>
                <a:off x="2661459" y="2028878"/>
                <a:ext cx="322508" cy="259617"/>
              </a:xfrm>
              <a:custGeom>
                <a:avLst/>
                <a:gdLst/>
                <a:ahLst/>
                <a:cxnLst/>
                <a:rect l="l" t="t" r="r" b="b"/>
                <a:pathLst>
                  <a:path w="10133" h="8157" extrusionOk="0">
                    <a:moveTo>
                      <a:pt x="6156" y="2227"/>
                    </a:moveTo>
                    <a:lnTo>
                      <a:pt x="6966" y="2489"/>
                    </a:lnTo>
                    <a:cubicBezTo>
                      <a:pt x="6975" y="2492"/>
                      <a:pt x="6987" y="2494"/>
                      <a:pt x="6999" y="2494"/>
                    </a:cubicBezTo>
                    <a:cubicBezTo>
                      <a:pt x="7032" y="2494"/>
                      <a:pt x="7071" y="2483"/>
                      <a:pt x="7097" y="2465"/>
                    </a:cubicBezTo>
                    <a:lnTo>
                      <a:pt x="7347" y="2263"/>
                    </a:lnTo>
                    <a:lnTo>
                      <a:pt x="9121" y="4585"/>
                    </a:lnTo>
                    <a:lnTo>
                      <a:pt x="8847" y="4799"/>
                    </a:lnTo>
                    <a:cubicBezTo>
                      <a:pt x="8835" y="4787"/>
                      <a:pt x="8811" y="4763"/>
                      <a:pt x="8799" y="4763"/>
                    </a:cubicBezTo>
                    <a:lnTo>
                      <a:pt x="5728" y="3096"/>
                    </a:lnTo>
                    <a:lnTo>
                      <a:pt x="5847" y="2918"/>
                    </a:lnTo>
                    <a:cubicBezTo>
                      <a:pt x="5894" y="2846"/>
                      <a:pt x="5859" y="2763"/>
                      <a:pt x="5799" y="2715"/>
                    </a:cubicBezTo>
                    <a:cubicBezTo>
                      <a:pt x="5776" y="2700"/>
                      <a:pt x="5750" y="2693"/>
                      <a:pt x="5725" y="2693"/>
                    </a:cubicBezTo>
                    <a:cubicBezTo>
                      <a:pt x="5672" y="2693"/>
                      <a:pt x="5621" y="2723"/>
                      <a:pt x="5597" y="2763"/>
                    </a:cubicBezTo>
                    <a:lnTo>
                      <a:pt x="5263" y="3263"/>
                    </a:lnTo>
                    <a:cubicBezTo>
                      <a:pt x="5251" y="3299"/>
                      <a:pt x="5240" y="3311"/>
                      <a:pt x="5240" y="3335"/>
                    </a:cubicBezTo>
                    <a:lnTo>
                      <a:pt x="5240" y="4609"/>
                    </a:lnTo>
                    <a:cubicBezTo>
                      <a:pt x="5240" y="4870"/>
                      <a:pt x="5013" y="5085"/>
                      <a:pt x="4763" y="5085"/>
                    </a:cubicBezTo>
                    <a:cubicBezTo>
                      <a:pt x="4489" y="5085"/>
                      <a:pt x="4287" y="4859"/>
                      <a:pt x="4287" y="4609"/>
                    </a:cubicBezTo>
                    <a:lnTo>
                      <a:pt x="4287" y="3358"/>
                    </a:lnTo>
                    <a:lnTo>
                      <a:pt x="4561" y="2227"/>
                    </a:lnTo>
                    <a:close/>
                    <a:moveTo>
                      <a:pt x="2620" y="1727"/>
                    </a:moveTo>
                    <a:lnTo>
                      <a:pt x="2858" y="1870"/>
                    </a:lnTo>
                    <a:lnTo>
                      <a:pt x="906" y="5228"/>
                    </a:lnTo>
                    <a:lnTo>
                      <a:pt x="668" y="5097"/>
                    </a:lnTo>
                    <a:lnTo>
                      <a:pt x="2620" y="1727"/>
                    </a:lnTo>
                    <a:close/>
                    <a:moveTo>
                      <a:pt x="3108" y="4656"/>
                    </a:moveTo>
                    <a:cubicBezTo>
                      <a:pt x="3215" y="4656"/>
                      <a:pt x="3299" y="4704"/>
                      <a:pt x="3358" y="4799"/>
                    </a:cubicBezTo>
                    <a:cubicBezTo>
                      <a:pt x="3465" y="4942"/>
                      <a:pt x="3442" y="5156"/>
                      <a:pt x="3287" y="5251"/>
                    </a:cubicBezTo>
                    <a:lnTo>
                      <a:pt x="2263" y="6013"/>
                    </a:lnTo>
                    <a:cubicBezTo>
                      <a:pt x="2200" y="6057"/>
                      <a:pt x="2130" y="6079"/>
                      <a:pt x="2062" y="6079"/>
                    </a:cubicBezTo>
                    <a:cubicBezTo>
                      <a:pt x="1964" y="6079"/>
                      <a:pt x="1869" y="6033"/>
                      <a:pt x="1799" y="5942"/>
                    </a:cubicBezTo>
                    <a:cubicBezTo>
                      <a:pt x="1691" y="5799"/>
                      <a:pt x="1727" y="5597"/>
                      <a:pt x="1870" y="5478"/>
                    </a:cubicBezTo>
                    <a:lnTo>
                      <a:pt x="2918" y="4716"/>
                    </a:lnTo>
                    <a:cubicBezTo>
                      <a:pt x="2977" y="4680"/>
                      <a:pt x="3037" y="4656"/>
                      <a:pt x="3108" y="4656"/>
                    </a:cubicBezTo>
                    <a:close/>
                    <a:moveTo>
                      <a:pt x="3739" y="5418"/>
                    </a:moveTo>
                    <a:cubicBezTo>
                      <a:pt x="3823" y="5418"/>
                      <a:pt x="3918" y="5478"/>
                      <a:pt x="3977" y="5549"/>
                    </a:cubicBezTo>
                    <a:cubicBezTo>
                      <a:pt x="4073" y="5704"/>
                      <a:pt x="4049" y="5906"/>
                      <a:pt x="3894" y="6013"/>
                    </a:cubicBezTo>
                    <a:lnTo>
                      <a:pt x="3084" y="6609"/>
                    </a:lnTo>
                    <a:cubicBezTo>
                      <a:pt x="3021" y="6653"/>
                      <a:pt x="2952" y="6675"/>
                      <a:pt x="2885" y="6675"/>
                    </a:cubicBezTo>
                    <a:cubicBezTo>
                      <a:pt x="2788" y="6675"/>
                      <a:pt x="2695" y="6629"/>
                      <a:pt x="2632" y="6537"/>
                    </a:cubicBezTo>
                    <a:cubicBezTo>
                      <a:pt x="2525" y="6394"/>
                      <a:pt x="2561" y="6180"/>
                      <a:pt x="2703" y="6073"/>
                    </a:cubicBezTo>
                    <a:lnTo>
                      <a:pt x="3489" y="5513"/>
                    </a:lnTo>
                    <a:cubicBezTo>
                      <a:pt x="3525" y="5490"/>
                      <a:pt x="3549" y="5466"/>
                      <a:pt x="3585" y="5454"/>
                    </a:cubicBezTo>
                    <a:cubicBezTo>
                      <a:pt x="3632" y="5430"/>
                      <a:pt x="3680" y="5418"/>
                      <a:pt x="3739" y="5418"/>
                    </a:cubicBezTo>
                    <a:close/>
                    <a:moveTo>
                      <a:pt x="4269" y="6177"/>
                    </a:moveTo>
                    <a:cubicBezTo>
                      <a:pt x="4367" y="6177"/>
                      <a:pt x="4461" y="6221"/>
                      <a:pt x="4525" y="6299"/>
                    </a:cubicBezTo>
                    <a:cubicBezTo>
                      <a:pt x="4632" y="6442"/>
                      <a:pt x="4597" y="6656"/>
                      <a:pt x="4454" y="6764"/>
                    </a:cubicBezTo>
                    <a:lnTo>
                      <a:pt x="3882" y="7192"/>
                    </a:lnTo>
                    <a:cubicBezTo>
                      <a:pt x="3823" y="7232"/>
                      <a:pt x="3747" y="7255"/>
                      <a:pt x="3683" y="7255"/>
                    </a:cubicBezTo>
                    <a:cubicBezTo>
                      <a:pt x="3669" y="7255"/>
                      <a:pt x="3656" y="7254"/>
                      <a:pt x="3644" y="7252"/>
                    </a:cubicBezTo>
                    <a:cubicBezTo>
                      <a:pt x="3549" y="7240"/>
                      <a:pt x="3477" y="7192"/>
                      <a:pt x="3442" y="7121"/>
                    </a:cubicBezTo>
                    <a:cubicBezTo>
                      <a:pt x="3335" y="6966"/>
                      <a:pt x="3358" y="6775"/>
                      <a:pt x="3513" y="6656"/>
                    </a:cubicBezTo>
                    <a:lnTo>
                      <a:pt x="4061" y="6252"/>
                    </a:lnTo>
                    <a:lnTo>
                      <a:pt x="4073" y="6240"/>
                    </a:lnTo>
                    <a:cubicBezTo>
                      <a:pt x="4135" y="6197"/>
                      <a:pt x="4203" y="6177"/>
                      <a:pt x="4269" y="6177"/>
                    </a:cubicBezTo>
                    <a:close/>
                    <a:moveTo>
                      <a:pt x="2799" y="2549"/>
                    </a:moveTo>
                    <a:lnTo>
                      <a:pt x="3061" y="2715"/>
                    </a:lnTo>
                    <a:cubicBezTo>
                      <a:pt x="3086" y="2724"/>
                      <a:pt x="3105" y="2732"/>
                      <a:pt x="3127" y="2732"/>
                    </a:cubicBezTo>
                    <a:cubicBezTo>
                      <a:pt x="3136" y="2732"/>
                      <a:pt x="3145" y="2731"/>
                      <a:pt x="3156" y="2727"/>
                    </a:cubicBezTo>
                    <a:lnTo>
                      <a:pt x="3858" y="2656"/>
                    </a:lnTo>
                    <a:lnTo>
                      <a:pt x="4108" y="2751"/>
                    </a:lnTo>
                    <a:lnTo>
                      <a:pt x="3954" y="3335"/>
                    </a:lnTo>
                    <a:lnTo>
                      <a:pt x="3954" y="3370"/>
                    </a:lnTo>
                    <a:lnTo>
                      <a:pt x="3954" y="4632"/>
                    </a:lnTo>
                    <a:cubicBezTo>
                      <a:pt x="3954" y="5061"/>
                      <a:pt x="4299" y="5406"/>
                      <a:pt x="4728" y="5406"/>
                    </a:cubicBezTo>
                    <a:cubicBezTo>
                      <a:pt x="5168" y="5406"/>
                      <a:pt x="5501" y="5061"/>
                      <a:pt x="5501" y="4632"/>
                    </a:cubicBezTo>
                    <a:lnTo>
                      <a:pt x="5501" y="3406"/>
                    </a:lnTo>
                    <a:lnTo>
                      <a:pt x="5537" y="3370"/>
                    </a:lnTo>
                    <a:lnTo>
                      <a:pt x="8621" y="5049"/>
                    </a:lnTo>
                    <a:cubicBezTo>
                      <a:pt x="8811" y="5109"/>
                      <a:pt x="8871" y="5299"/>
                      <a:pt x="8776" y="5466"/>
                    </a:cubicBezTo>
                    <a:cubicBezTo>
                      <a:pt x="8718" y="5573"/>
                      <a:pt x="8609" y="5634"/>
                      <a:pt x="8492" y="5634"/>
                    </a:cubicBezTo>
                    <a:cubicBezTo>
                      <a:pt x="8440" y="5634"/>
                      <a:pt x="8386" y="5622"/>
                      <a:pt x="8335" y="5597"/>
                    </a:cubicBezTo>
                    <a:lnTo>
                      <a:pt x="6621" y="4656"/>
                    </a:lnTo>
                    <a:cubicBezTo>
                      <a:pt x="6599" y="4645"/>
                      <a:pt x="6574" y="4640"/>
                      <a:pt x="6550" y="4640"/>
                    </a:cubicBezTo>
                    <a:cubicBezTo>
                      <a:pt x="6497" y="4640"/>
                      <a:pt x="6447" y="4666"/>
                      <a:pt x="6430" y="4716"/>
                    </a:cubicBezTo>
                    <a:cubicBezTo>
                      <a:pt x="6383" y="4799"/>
                      <a:pt x="6418" y="4882"/>
                      <a:pt x="6490" y="4918"/>
                    </a:cubicBezTo>
                    <a:lnTo>
                      <a:pt x="7918" y="5692"/>
                    </a:lnTo>
                    <a:cubicBezTo>
                      <a:pt x="8085" y="5775"/>
                      <a:pt x="8145" y="5966"/>
                      <a:pt x="8049" y="6133"/>
                    </a:cubicBezTo>
                    <a:cubicBezTo>
                      <a:pt x="7985" y="6245"/>
                      <a:pt x="7877" y="6309"/>
                      <a:pt x="7766" y="6309"/>
                    </a:cubicBezTo>
                    <a:cubicBezTo>
                      <a:pt x="7713" y="6309"/>
                      <a:pt x="7659" y="6294"/>
                      <a:pt x="7609" y="6263"/>
                    </a:cubicBezTo>
                    <a:lnTo>
                      <a:pt x="6144" y="5478"/>
                    </a:lnTo>
                    <a:cubicBezTo>
                      <a:pt x="6122" y="5463"/>
                      <a:pt x="6097" y="5456"/>
                      <a:pt x="6073" y="5456"/>
                    </a:cubicBezTo>
                    <a:cubicBezTo>
                      <a:pt x="6020" y="5456"/>
                      <a:pt x="5970" y="5488"/>
                      <a:pt x="5954" y="5537"/>
                    </a:cubicBezTo>
                    <a:cubicBezTo>
                      <a:pt x="5906" y="5609"/>
                      <a:pt x="5942" y="5704"/>
                      <a:pt x="6013" y="5728"/>
                    </a:cubicBezTo>
                    <a:lnTo>
                      <a:pt x="7192" y="6371"/>
                    </a:lnTo>
                    <a:cubicBezTo>
                      <a:pt x="7347" y="6466"/>
                      <a:pt x="7395" y="6656"/>
                      <a:pt x="7323" y="6823"/>
                    </a:cubicBezTo>
                    <a:cubicBezTo>
                      <a:pt x="7255" y="6925"/>
                      <a:pt x="7139" y="6984"/>
                      <a:pt x="7018" y="6984"/>
                    </a:cubicBezTo>
                    <a:cubicBezTo>
                      <a:pt x="6969" y="6984"/>
                      <a:pt x="6919" y="6975"/>
                      <a:pt x="6871" y="6954"/>
                    </a:cubicBezTo>
                    <a:lnTo>
                      <a:pt x="5644" y="6287"/>
                    </a:lnTo>
                    <a:cubicBezTo>
                      <a:pt x="5616" y="6271"/>
                      <a:pt x="5587" y="6263"/>
                      <a:pt x="5560" y="6263"/>
                    </a:cubicBezTo>
                    <a:cubicBezTo>
                      <a:pt x="5509" y="6263"/>
                      <a:pt x="5465" y="6292"/>
                      <a:pt x="5442" y="6347"/>
                    </a:cubicBezTo>
                    <a:cubicBezTo>
                      <a:pt x="5406" y="6418"/>
                      <a:pt x="5430" y="6502"/>
                      <a:pt x="5501" y="6537"/>
                    </a:cubicBezTo>
                    <a:lnTo>
                      <a:pt x="6454" y="7061"/>
                    </a:lnTo>
                    <a:cubicBezTo>
                      <a:pt x="6609" y="7145"/>
                      <a:pt x="6668" y="7335"/>
                      <a:pt x="6597" y="7502"/>
                    </a:cubicBezTo>
                    <a:cubicBezTo>
                      <a:pt x="6531" y="7609"/>
                      <a:pt x="6419" y="7670"/>
                      <a:pt x="6301" y="7670"/>
                    </a:cubicBezTo>
                    <a:cubicBezTo>
                      <a:pt x="6249" y="7670"/>
                      <a:pt x="6196" y="7658"/>
                      <a:pt x="6144" y="7633"/>
                    </a:cubicBezTo>
                    <a:lnTo>
                      <a:pt x="5478" y="7264"/>
                    </a:lnTo>
                    <a:cubicBezTo>
                      <a:pt x="5478" y="7133"/>
                      <a:pt x="5430" y="7002"/>
                      <a:pt x="5347" y="6883"/>
                    </a:cubicBezTo>
                    <a:cubicBezTo>
                      <a:pt x="5228" y="6728"/>
                      <a:pt x="5061" y="6644"/>
                      <a:pt x="4882" y="6644"/>
                    </a:cubicBezTo>
                    <a:lnTo>
                      <a:pt x="4882" y="6597"/>
                    </a:lnTo>
                    <a:cubicBezTo>
                      <a:pt x="4906" y="6430"/>
                      <a:pt x="4870" y="6263"/>
                      <a:pt x="4763" y="6133"/>
                    </a:cubicBezTo>
                    <a:cubicBezTo>
                      <a:pt x="4644" y="5990"/>
                      <a:pt x="4478" y="5894"/>
                      <a:pt x="4299" y="5894"/>
                    </a:cubicBezTo>
                    <a:lnTo>
                      <a:pt x="4299" y="5847"/>
                    </a:lnTo>
                    <a:cubicBezTo>
                      <a:pt x="4335" y="5692"/>
                      <a:pt x="4287" y="5525"/>
                      <a:pt x="4180" y="5394"/>
                    </a:cubicBezTo>
                    <a:cubicBezTo>
                      <a:pt x="4061" y="5240"/>
                      <a:pt x="3894" y="5156"/>
                      <a:pt x="3716" y="5156"/>
                    </a:cubicBezTo>
                    <a:lnTo>
                      <a:pt x="3716" y="5109"/>
                    </a:lnTo>
                    <a:cubicBezTo>
                      <a:pt x="3751" y="4942"/>
                      <a:pt x="3704" y="4775"/>
                      <a:pt x="3596" y="4644"/>
                    </a:cubicBezTo>
                    <a:cubicBezTo>
                      <a:pt x="3476" y="4488"/>
                      <a:pt x="3297" y="4404"/>
                      <a:pt x="3111" y="4404"/>
                    </a:cubicBezTo>
                    <a:cubicBezTo>
                      <a:pt x="2984" y="4404"/>
                      <a:pt x="2855" y="4443"/>
                      <a:pt x="2739" y="4525"/>
                    </a:cubicBezTo>
                    <a:lnTo>
                      <a:pt x="1715" y="5275"/>
                    </a:lnTo>
                    <a:lnTo>
                      <a:pt x="1334" y="5073"/>
                    </a:lnTo>
                    <a:lnTo>
                      <a:pt x="2799" y="2549"/>
                    </a:lnTo>
                    <a:close/>
                    <a:moveTo>
                      <a:pt x="4855" y="6920"/>
                    </a:moveTo>
                    <a:cubicBezTo>
                      <a:pt x="4953" y="6920"/>
                      <a:pt x="5045" y="6960"/>
                      <a:pt x="5109" y="7037"/>
                    </a:cubicBezTo>
                    <a:cubicBezTo>
                      <a:pt x="5168" y="7133"/>
                      <a:pt x="5192" y="7228"/>
                      <a:pt x="5180" y="7299"/>
                    </a:cubicBezTo>
                    <a:cubicBezTo>
                      <a:pt x="5168" y="7383"/>
                      <a:pt x="5120" y="7466"/>
                      <a:pt x="5049" y="7526"/>
                    </a:cubicBezTo>
                    <a:lnTo>
                      <a:pt x="4704" y="7776"/>
                    </a:lnTo>
                    <a:cubicBezTo>
                      <a:pt x="4643" y="7818"/>
                      <a:pt x="4574" y="7838"/>
                      <a:pt x="4507" y="7838"/>
                    </a:cubicBezTo>
                    <a:cubicBezTo>
                      <a:pt x="4404" y="7838"/>
                      <a:pt x="4304" y="7791"/>
                      <a:pt x="4239" y="7704"/>
                    </a:cubicBezTo>
                    <a:cubicBezTo>
                      <a:pt x="4132" y="7549"/>
                      <a:pt x="4168" y="7347"/>
                      <a:pt x="4311" y="7240"/>
                    </a:cubicBezTo>
                    <a:lnTo>
                      <a:pt x="4644" y="7002"/>
                    </a:lnTo>
                    <a:lnTo>
                      <a:pt x="4656" y="6978"/>
                    </a:lnTo>
                    <a:cubicBezTo>
                      <a:pt x="4719" y="6939"/>
                      <a:pt x="4788" y="6920"/>
                      <a:pt x="4855" y="6920"/>
                    </a:cubicBezTo>
                    <a:close/>
                    <a:moveTo>
                      <a:pt x="172" y="0"/>
                    </a:moveTo>
                    <a:cubicBezTo>
                      <a:pt x="121" y="0"/>
                      <a:pt x="72" y="29"/>
                      <a:pt x="48" y="84"/>
                    </a:cubicBezTo>
                    <a:cubicBezTo>
                      <a:pt x="1" y="156"/>
                      <a:pt x="25" y="239"/>
                      <a:pt x="108" y="287"/>
                    </a:cubicBezTo>
                    <a:lnTo>
                      <a:pt x="2346" y="1584"/>
                    </a:lnTo>
                    <a:lnTo>
                      <a:pt x="406" y="4942"/>
                    </a:lnTo>
                    <a:lnTo>
                      <a:pt x="251" y="4847"/>
                    </a:lnTo>
                    <a:cubicBezTo>
                      <a:pt x="226" y="4830"/>
                      <a:pt x="199" y="4822"/>
                      <a:pt x="172" y="4822"/>
                    </a:cubicBezTo>
                    <a:cubicBezTo>
                      <a:pt x="121" y="4822"/>
                      <a:pt x="72" y="4851"/>
                      <a:pt x="48" y="4906"/>
                    </a:cubicBezTo>
                    <a:cubicBezTo>
                      <a:pt x="1" y="4978"/>
                      <a:pt x="25" y="5061"/>
                      <a:pt x="108" y="5109"/>
                    </a:cubicBezTo>
                    <a:lnTo>
                      <a:pt x="894" y="5549"/>
                    </a:lnTo>
                    <a:cubicBezTo>
                      <a:pt x="919" y="5566"/>
                      <a:pt x="947" y="5574"/>
                      <a:pt x="975" y="5574"/>
                    </a:cubicBezTo>
                    <a:cubicBezTo>
                      <a:pt x="1025" y="5574"/>
                      <a:pt x="1073" y="5548"/>
                      <a:pt x="1096" y="5501"/>
                    </a:cubicBezTo>
                    <a:lnTo>
                      <a:pt x="1215" y="5299"/>
                    </a:lnTo>
                    <a:lnTo>
                      <a:pt x="1525" y="5466"/>
                    </a:lnTo>
                    <a:cubicBezTo>
                      <a:pt x="1430" y="5680"/>
                      <a:pt x="1441" y="5918"/>
                      <a:pt x="1572" y="6121"/>
                    </a:cubicBezTo>
                    <a:cubicBezTo>
                      <a:pt x="1691" y="6287"/>
                      <a:pt x="1882" y="6371"/>
                      <a:pt x="2084" y="6371"/>
                    </a:cubicBezTo>
                    <a:cubicBezTo>
                      <a:pt x="2144" y="6371"/>
                      <a:pt x="2215" y="6359"/>
                      <a:pt x="2275" y="6347"/>
                    </a:cubicBezTo>
                    <a:cubicBezTo>
                      <a:pt x="2275" y="6478"/>
                      <a:pt x="2322" y="6597"/>
                      <a:pt x="2394" y="6716"/>
                    </a:cubicBezTo>
                    <a:cubicBezTo>
                      <a:pt x="2513" y="6883"/>
                      <a:pt x="2703" y="6966"/>
                      <a:pt x="2882" y="6966"/>
                    </a:cubicBezTo>
                    <a:cubicBezTo>
                      <a:pt x="2942" y="6966"/>
                      <a:pt x="3013" y="6954"/>
                      <a:pt x="3073" y="6942"/>
                    </a:cubicBezTo>
                    <a:cubicBezTo>
                      <a:pt x="3073" y="7061"/>
                      <a:pt x="3120" y="7192"/>
                      <a:pt x="3192" y="7299"/>
                    </a:cubicBezTo>
                    <a:cubicBezTo>
                      <a:pt x="3299" y="7430"/>
                      <a:pt x="3430" y="7514"/>
                      <a:pt x="3596" y="7549"/>
                    </a:cubicBezTo>
                    <a:cubicBezTo>
                      <a:pt x="3632" y="7549"/>
                      <a:pt x="3656" y="7561"/>
                      <a:pt x="3704" y="7561"/>
                    </a:cubicBezTo>
                    <a:cubicBezTo>
                      <a:pt x="3763" y="7561"/>
                      <a:pt x="3835" y="7549"/>
                      <a:pt x="3894" y="7537"/>
                    </a:cubicBezTo>
                    <a:cubicBezTo>
                      <a:pt x="3894" y="7668"/>
                      <a:pt x="3942" y="7787"/>
                      <a:pt x="4013" y="7895"/>
                    </a:cubicBezTo>
                    <a:cubicBezTo>
                      <a:pt x="4120" y="8026"/>
                      <a:pt x="4251" y="8109"/>
                      <a:pt x="4418" y="8145"/>
                    </a:cubicBezTo>
                    <a:cubicBezTo>
                      <a:pt x="4442" y="8145"/>
                      <a:pt x="4478" y="8157"/>
                      <a:pt x="4525" y="8157"/>
                    </a:cubicBezTo>
                    <a:cubicBezTo>
                      <a:pt x="4656" y="8157"/>
                      <a:pt x="4775" y="8109"/>
                      <a:pt x="4882" y="8037"/>
                    </a:cubicBezTo>
                    <a:lnTo>
                      <a:pt x="5216" y="7787"/>
                    </a:lnTo>
                    <a:cubicBezTo>
                      <a:pt x="5299" y="7728"/>
                      <a:pt x="5359" y="7668"/>
                      <a:pt x="5394" y="7597"/>
                    </a:cubicBezTo>
                    <a:lnTo>
                      <a:pt x="6013" y="7918"/>
                    </a:lnTo>
                    <a:cubicBezTo>
                      <a:pt x="6097" y="7966"/>
                      <a:pt x="6204" y="7990"/>
                      <a:pt x="6311" y="7990"/>
                    </a:cubicBezTo>
                    <a:cubicBezTo>
                      <a:pt x="6371" y="7990"/>
                      <a:pt x="6430" y="7978"/>
                      <a:pt x="6490" y="7966"/>
                    </a:cubicBezTo>
                    <a:cubicBezTo>
                      <a:pt x="6644" y="7918"/>
                      <a:pt x="6787" y="7811"/>
                      <a:pt x="6859" y="7668"/>
                    </a:cubicBezTo>
                    <a:cubicBezTo>
                      <a:pt x="6918" y="7549"/>
                      <a:pt x="6942" y="7430"/>
                      <a:pt x="6930" y="7299"/>
                    </a:cubicBezTo>
                    <a:cubicBezTo>
                      <a:pt x="6966" y="7299"/>
                      <a:pt x="7002" y="7311"/>
                      <a:pt x="7049" y="7311"/>
                    </a:cubicBezTo>
                    <a:cubicBezTo>
                      <a:pt x="7275" y="7311"/>
                      <a:pt x="7478" y="7192"/>
                      <a:pt x="7597" y="6990"/>
                    </a:cubicBezTo>
                    <a:cubicBezTo>
                      <a:pt x="7656" y="6871"/>
                      <a:pt x="7692" y="6740"/>
                      <a:pt x="7680" y="6609"/>
                    </a:cubicBezTo>
                    <a:cubicBezTo>
                      <a:pt x="7716" y="6609"/>
                      <a:pt x="7752" y="6633"/>
                      <a:pt x="7799" y="6633"/>
                    </a:cubicBezTo>
                    <a:cubicBezTo>
                      <a:pt x="8014" y="6633"/>
                      <a:pt x="8228" y="6514"/>
                      <a:pt x="8347" y="6299"/>
                    </a:cubicBezTo>
                    <a:cubicBezTo>
                      <a:pt x="8407" y="6180"/>
                      <a:pt x="8430" y="6061"/>
                      <a:pt x="8418" y="5930"/>
                    </a:cubicBezTo>
                    <a:cubicBezTo>
                      <a:pt x="8454" y="5930"/>
                      <a:pt x="8490" y="5942"/>
                      <a:pt x="8538" y="5942"/>
                    </a:cubicBezTo>
                    <a:cubicBezTo>
                      <a:pt x="8597" y="5942"/>
                      <a:pt x="8657" y="5930"/>
                      <a:pt x="8716" y="5918"/>
                    </a:cubicBezTo>
                    <a:cubicBezTo>
                      <a:pt x="8883" y="5871"/>
                      <a:pt x="9014" y="5763"/>
                      <a:pt x="9085" y="5621"/>
                    </a:cubicBezTo>
                    <a:cubicBezTo>
                      <a:pt x="9169" y="5466"/>
                      <a:pt x="9192" y="5299"/>
                      <a:pt x="9133" y="5144"/>
                    </a:cubicBezTo>
                    <a:cubicBezTo>
                      <a:pt x="9121" y="5097"/>
                      <a:pt x="9109" y="5061"/>
                      <a:pt x="9085" y="5037"/>
                    </a:cubicBezTo>
                    <a:lnTo>
                      <a:pt x="9347" y="4859"/>
                    </a:lnTo>
                    <a:lnTo>
                      <a:pt x="9478" y="5037"/>
                    </a:lnTo>
                    <a:cubicBezTo>
                      <a:pt x="9506" y="5072"/>
                      <a:pt x="9550" y="5090"/>
                      <a:pt x="9593" y="5090"/>
                    </a:cubicBezTo>
                    <a:cubicBezTo>
                      <a:pt x="9625" y="5090"/>
                      <a:pt x="9656" y="5081"/>
                      <a:pt x="9681" y="5061"/>
                    </a:cubicBezTo>
                    <a:lnTo>
                      <a:pt x="10085" y="4739"/>
                    </a:lnTo>
                    <a:cubicBezTo>
                      <a:pt x="10121" y="4668"/>
                      <a:pt x="10133" y="4573"/>
                      <a:pt x="10085" y="4513"/>
                    </a:cubicBezTo>
                    <a:cubicBezTo>
                      <a:pt x="10065" y="4479"/>
                      <a:pt x="10019" y="4460"/>
                      <a:pt x="9974" y="4460"/>
                    </a:cubicBezTo>
                    <a:cubicBezTo>
                      <a:pt x="9941" y="4460"/>
                      <a:pt x="9908" y="4470"/>
                      <a:pt x="9883" y="4489"/>
                    </a:cubicBezTo>
                    <a:lnTo>
                      <a:pt x="9585" y="4704"/>
                    </a:lnTo>
                    <a:lnTo>
                      <a:pt x="7252" y="1644"/>
                    </a:lnTo>
                    <a:lnTo>
                      <a:pt x="8585" y="775"/>
                    </a:lnTo>
                    <a:cubicBezTo>
                      <a:pt x="8657" y="739"/>
                      <a:pt x="8680" y="644"/>
                      <a:pt x="8633" y="572"/>
                    </a:cubicBezTo>
                    <a:cubicBezTo>
                      <a:pt x="8602" y="526"/>
                      <a:pt x="8556" y="500"/>
                      <a:pt x="8505" y="500"/>
                    </a:cubicBezTo>
                    <a:cubicBezTo>
                      <a:pt x="8478" y="500"/>
                      <a:pt x="8448" y="508"/>
                      <a:pt x="8418" y="525"/>
                    </a:cubicBezTo>
                    <a:lnTo>
                      <a:pt x="6954" y="1477"/>
                    </a:lnTo>
                    <a:cubicBezTo>
                      <a:pt x="6871" y="1525"/>
                      <a:pt x="6859" y="1632"/>
                      <a:pt x="6906" y="1680"/>
                    </a:cubicBezTo>
                    <a:lnTo>
                      <a:pt x="7168" y="2037"/>
                    </a:lnTo>
                    <a:lnTo>
                      <a:pt x="6978" y="2192"/>
                    </a:lnTo>
                    <a:lnTo>
                      <a:pt x="6216" y="1942"/>
                    </a:lnTo>
                    <a:cubicBezTo>
                      <a:pt x="6204" y="1942"/>
                      <a:pt x="6192" y="1918"/>
                      <a:pt x="6180" y="1918"/>
                    </a:cubicBezTo>
                    <a:lnTo>
                      <a:pt x="4430" y="1918"/>
                    </a:lnTo>
                    <a:cubicBezTo>
                      <a:pt x="4358" y="1918"/>
                      <a:pt x="4299" y="1965"/>
                      <a:pt x="4287" y="2037"/>
                    </a:cubicBezTo>
                    <a:lnTo>
                      <a:pt x="4180" y="2430"/>
                    </a:lnTo>
                    <a:lnTo>
                      <a:pt x="3930" y="2323"/>
                    </a:lnTo>
                    <a:cubicBezTo>
                      <a:pt x="3894" y="2311"/>
                      <a:pt x="3882" y="2311"/>
                      <a:pt x="3846" y="2311"/>
                    </a:cubicBezTo>
                    <a:lnTo>
                      <a:pt x="3168" y="2382"/>
                    </a:lnTo>
                    <a:lnTo>
                      <a:pt x="2930" y="2251"/>
                    </a:lnTo>
                    <a:lnTo>
                      <a:pt x="3156" y="1858"/>
                    </a:lnTo>
                    <a:cubicBezTo>
                      <a:pt x="3192" y="1787"/>
                      <a:pt x="3168" y="1703"/>
                      <a:pt x="3096" y="1656"/>
                    </a:cubicBezTo>
                    <a:lnTo>
                      <a:pt x="251" y="25"/>
                    </a:lnTo>
                    <a:cubicBezTo>
                      <a:pt x="226" y="8"/>
                      <a:pt x="199" y="0"/>
                      <a:pt x="17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 name="Google Shape;260;p19">
                <a:extLst>
                  <a:ext uri="{FF2B5EF4-FFF2-40B4-BE49-F238E27FC236}">
                    <a16:creationId xmlns:a16="http://schemas.microsoft.com/office/drawing/2014/main" id="{57DCE0C8-E4AE-6ABA-EF22-0C2961982E89}"/>
                  </a:ext>
                </a:extLst>
              </p:cNvPr>
              <p:cNvSpPr/>
              <p:nvPr/>
            </p:nvSpPr>
            <p:spPr>
              <a:xfrm>
                <a:off x="2946442" y="2015001"/>
                <a:ext cx="37525" cy="26799"/>
              </a:xfrm>
              <a:custGeom>
                <a:avLst/>
                <a:gdLst/>
                <a:ahLst/>
                <a:cxnLst/>
                <a:rect l="l" t="t" r="r" b="b"/>
                <a:pathLst>
                  <a:path w="1179" h="842" extrusionOk="0">
                    <a:moveTo>
                      <a:pt x="1011" y="1"/>
                    </a:moveTo>
                    <a:cubicBezTo>
                      <a:pt x="983" y="1"/>
                      <a:pt x="955" y="7"/>
                      <a:pt x="929" y="20"/>
                    </a:cubicBezTo>
                    <a:lnTo>
                      <a:pt x="96" y="556"/>
                    </a:lnTo>
                    <a:cubicBezTo>
                      <a:pt x="24" y="603"/>
                      <a:pt x="0" y="699"/>
                      <a:pt x="48" y="770"/>
                    </a:cubicBezTo>
                    <a:cubicBezTo>
                      <a:pt x="84" y="818"/>
                      <a:pt x="119" y="842"/>
                      <a:pt x="167" y="842"/>
                    </a:cubicBezTo>
                    <a:cubicBezTo>
                      <a:pt x="203" y="842"/>
                      <a:pt x="226" y="830"/>
                      <a:pt x="238" y="818"/>
                    </a:cubicBezTo>
                    <a:lnTo>
                      <a:pt x="1072" y="282"/>
                    </a:lnTo>
                    <a:cubicBezTo>
                      <a:pt x="1167" y="234"/>
                      <a:pt x="1179" y="127"/>
                      <a:pt x="1131" y="68"/>
                    </a:cubicBezTo>
                    <a:cubicBezTo>
                      <a:pt x="1108" y="22"/>
                      <a:pt x="1061" y="1"/>
                      <a:pt x="101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11" name="Google Shape;261;p19">
              <a:extLst>
                <a:ext uri="{FF2B5EF4-FFF2-40B4-BE49-F238E27FC236}">
                  <a16:creationId xmlns:a16="http://schemas.microsoft.com/office/drawing/2014/main" id="{155CB2F1-5078-82A1-5270-1E5ED1D2153D}"/>
                </a:ext>
              </a:extLst>
            </p:cNvPr>
            <p:cNvGrpSpPr/>
            <p:nvPr/>
          </p:nvGrpSpPr>
          <p:grpSpPr>
            <a:xfrm>
              <a:off x="6973671" y="2436179"/>
              <a:ext cx="766028" cy="765307"/>
              <a:chOff x="2201806" y="1976585"/>
              <a:chExt cx="349784" cy="349434"/>
            </a:xfrm>
          </p:grpSpPr>
          <p:sp>
            <p:nvSpPr>
              <p:cNvPr id="37" name="Google Shape;262;p19">
                <a:extLst>
                  <a:ext uri="{FF2B5EF4-FFF2-40B4-BE49-F238E27FC236}">
                    <a16:creationId xmlns:a16="http://schemas.microsoft.com/office/drawing/2014/main" id="{AA586253-A4C4-5B2C-68CF-C3F001904288}"/>
                  </a:ext>
                </a:extLst>
              </p:cNvPr>
              <p:cNvSpPr/>
              <p:nvPr/>
            </p:nvSpPr>
            <p:spPr>
              <a:xfrm>
                <a:off x="2231755" y="2073373"/>
                <a:ext cx="319835" cy="252647"/>
              </a:xfrm>
              <a:custGeom>
                <a:avLst/>
                <a:gdLst/>
                <a:ahLst/>
                <a:cxnLst/>
                <a:rect l="l" t="t" r="r" b="b"/>
                <a:pathLst>
                  <a:path w="10049" h="7938" extrusionOk="0">
                    <a:moveTo>
                      <a:pt x="9368" y="0"/>
                    </a:moveTo>
                    <a:cubicBezTo>
                      <a:pt x="9345" y="0"/>
                      <a:pt x="9322" y="6"/>
                      <a:pt x="9299" y="20"/>
                    </a:cubicBezTo>
                    <a:cubicBezTo>
                      <a:pt x="9227" y="67"/>
                      <a:pt x="9180" y="151"/>
                      <a:pt x="9227" y="234"/>
                    </a:cubicBezTo>
                    <a:cubicBezTo>
                      <a:pt x="9561" y="925"/>
                      <a:pt x="9716" y="1675"/>
                      <a:pt x="9716" y="2449"/>
                    </a:cubicBezTo>
                    <a:cubicBezTo>
                      <a:pt x="9716" y="3830"/>
                      <a:pt x="9180" y="5127"/>
                      <a:pt x="8203" y="6104"/>
                    </a:cubicBezTo>
                    <a:cubicBezTo>
                      <a:pt x="7215" y="7092"/>
                      <a:pt x="5917" y="7628"/>
                      <a:pt x="4536" y="7628"/>
                    </a:cubicBezTo>
                    <a:cubicBezTo>
                      <a:pt x="3715" y="7628"/>
                      <a:pt x="2929" y="7449"/>
                      <a:pt x="2203" y="7080"/>
                    </a:cubicBezTo>
                    <a:cubicBezTo>
                      <a:pt x="1596" y="6759"/>
                      <a:pt x="1060" y="6342"/>
                      <a:pt x="607" y="5830"/>
                    </a:cubicBezTo>
                    <a:lnTo>
                      <a:pt x="607" y="5830"/>
                    </a:lnTo>
                    <a:lnTo>
                      <a:pt x="1250" y="6032"/>
                    </a:lnTo>
                    <a:cubicBezTo>
                      <a:pt x="1272" y="6040"/>
                      <a:pt x="1293" y="6044"/>
                      <a:pt x="1312" y="6044"/>
                    </a:cubicBezTo>
                    <a:cubicBezTo>
                      <a:pt x="1380" y="6044"/>
                      <a:pt x="1434" y="5999"/>
                      <a:pt x="1453" y="5925"/>
                    </a:cubicBezTo>
                    <a:cubicBezTo>
                      <a:pt x="1488" y="5842"/>
                      <a:pt x="1441" y="5747"/>
                      <a:pt x="1357" y="5723"/>
                    </a:cubicBezTo>
                    <a:lnTo>
                      <a:pt x="202" y="5330"/>
                    </a:lnTo>
                    <a:cubicBezTo>
                      <a:pt x="191" y="5327"/>
                      <a:pt x="179" y="5325"/>
                      <a:pt x="167" y="5325"/>
                    </a:cubicBezTo>
                    <a:cubicBezTo>
                      <a:pt x="131" y="5325"/>
                      <a:pt x="95" y="5339"/>
                      <a:pt x="60" y="5366"/>
                    </a:cubicBezTo>
                    <a:cubicBezTo>
                      <a:pt x="12" y="5389"/>
                      <a:pt x="0" y="5449"/>
                      <a:pt x="0" y="5508"/>
                    </a:cubicBezTo>
                    <a:lnTo>
                      <a:pt x="191" y="6854"/>
                    </a:lnTo>
                    <a:cubicBezTo>
                      <a:pt x="214" y="6925"/>
                      <a:pt x="274" y="6985"/>
                      <a:pt x="357" y="6985"/>
                    </a:cubicBezTo>
                    <a:lnTo>
                      <a:pt x="393" y="6985"/>
                    </a:lnTo>
                    <a:cubicBezTo>
                      <a:pt x="476" y="6973"/>
                      <a:pt x="536" y="6890"/>
                      <a:pt x="524" y="6806"/>
                    </a:cubicBezTo>
                    <a:lnTo>
                      <a:pt x="417" y="6068"/>
                    </a:lnTo>
                    <a:lnTo>
                      <a:pt x="417" y="6068"/>
                    </a:lnTo>
                    <a:cubicBezTo>
                      <a:pt x="881" y="6604"/>
                      <a:pt x="1465" y="7044"/>
                      <a:pt x="2084" y="7354"/>
                    </a:cubicBezTo>
                    <a:cubicBezTo>
                      <a:pt x="2858" y="7747"/>
                      <a:pt x="3691" y="7937"/>
                      <a:pt x="4560" y="7937"/>
                    </a:cubicBezTo>
                    <a:cubicBezTo>
                      <a:pt x="6025" y="7937"/>
                      <a:pt x="7394" y="7366"/>
                      <a:pt x="8442" y="6330"/>
                    </a:cubicBezTo>
                    <a:cubicBezTo>
                      <a:pt x="9477" y="5282"/>
                      <a:pt x="10049" y="3913"/>
                      <a:pt x="10049" y="2449"/>
                    </a:cubicBezTo>
                    <a:cubicBezTo>
                      <a:pt x="10049" y="1627"/>
                      <a:pt x="9870" y="829"/>
                      <a:pt x="9513" y="91"/>
                    </a:cubicBezTo>
                    <a:cubicBezTo>
                      <a:pt x="9479" y="40"/>
                      <a:pt x="9426" y="0"/>
                      <a:pt x="936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8" name="Google Shape;263;p19">
                <a:extLst>
                  <a:ext uri="{FF2B5EF4-FFF2-40B4-BE49-F238E27FC236}">
                    <a16:creationId xmlns:a16="http://schemas.microsoft.com/office/drawing/2014/main" id="{5661D482-A550-7CCD-CA51-F03F56DE7531}"/>
                  </a:ext>
                </a:extLst>
              </p:cNvPr>
              <p:cNvSpPr/>
              <p:nvPr/>
            </p:nvSpPr>
            <p:spPr>
              <a:xfrm>
                <a:off x="2201806" y="1976585"/>
                <a:ext cx="319484" cy="252424"/>
              </a:xfrm>
              <a:custGeom>
                <a:avLst/>
                <a:gdLst/>
                <a:ahLst/>
                <a:cxnLst/>
                <a:rect l="l" t="t" r="r" b="b"/>
                <a:pathLst>
                  <a:path w="10038" h="7931" extrusionOk="0">
                    <a:moveTo>
                      <a:pt x="5501" y="1"/>
                    </a:moveTo>
                    <a:cubicBezTo>
                      <a:pt x="4025" y="1"/>
                      <a:pt x="2656" y="560"/>
                      <a:pt x="1608" y="1608"/>
                    </a:cubicBezTo>
                    <a:cubicBezTo>
                      <a:pt x="572" y="2644"/>
                      <a:pt x="0" y="4013"/>
                      <a:pt x="0" y="5490"/>
                    </a:cubicBezTo>
                    <a:cubicBezTo>
                      <a:pt x="0" y="6311"/>
                      <a:pt x="179" y="7109"/>
                      <a:pt x="536" y="7835"/>
                    </a:cubicBezTo>
                    <a:cubicBezTo>
                      <a:pt x="572" y="7895"/>
                      <a:pt x="632" y="7930"/>
                      <a:pt x="691" y="7930"/>
                    </a:cubicBezTo>
                    <a:cubicBezTo>
                      <a:pt x="715" y="7930"/>
                      <a:pt x="739" y="7930"/>
                      <a:pt x="762" y="7918"/>
                    </a:cubicBezTo>
                    <a:cubicBezTo>
                      <a:pt x="834" y="7871"/>
                      <a:pt x="882" y="7776"/>
                      <a:pt x="834" y="7704"/>
                    </a:cubicBezTo>
                    <a:cubicBezTo>
                      <a:pt x="512" y="7002"/>
                      <a:pt x="346" y="6263"/>
                      <a:pt x="346" y="5490"/>
                    </a:cubicBezTo>
                    <a:cubicBezTo>
                      <a:pt x="346" y="4108"/>
                      <a:pt x="882" y="2811"/>
                      <a:pt x="1870" y="1822"/>
                    </a:cubicBezTo>
                    <a:cubicBezTo>
                      <a:pt x="2846" y="846"/>
                      <a:pt x="4144" y="310"/>
                      <a:pt x="5525" y="310"/>
                    </a:cubicBezTo>
                    <a:cubicBezTo>
                      <a:pt x="7049" y="310"/>
                      <a:pt x="8454" y="965"/>
                      <a:pt x="9454" y="2108"/>
                    </a:cubicBezTo>
                    <a:lnTo>
                      <a:pt x="8811" y="1906"/>
                    </a:lnTo>
                    <a:cubicBezTo>
                      <a:pt x="8792" y="1898"/>
                      <a:pt x="8772" y="1894"/>
                      <a:pt x="8753" y="1894"/>
                    </a:cubicBezTo>
                    <a:cubicBezTo>
                      <a:pt x="8688" y="1894"/>
                      <a:pt x="8627" y="1937"/>
                      <a:pt x="8609" y="2001"/>
                    </a:cubicBezTo>
                    <a:cubicBezTo>
                      <a:pt x="8573" y="2096"/>
                      <a:pt x="8621" y="2180"/>
                      <a:pt x="8716" y="2215"/>
                    </a:cubicBezTo>
                    <a:lnTo>
                      <a:pt x="9859" y="2596"/>
                    </a:lnTo>
                    <a:cubicBezTo>
                      <a:pt x="9871" y="2596"/>
                      <a:pt x="9883" y="2620"/>
                      <a:pt x="9906" y="2620"/>
                    </a:cubicBezTo>
                    <a:cubicBezTo>
                      <a:pt x="9930" y="2620"/>
                      <a:pt x="9978" y="2596"/>
                      <a:pt x="10002" y="2572"/>
                    </a:cubicBezTo>
                    <a:cubicBezTo>
                      <a:pt x="10026" y="2525"/>
                      <a:pt x="10037" y="2465"/>
                      <a:pt x="10037" y="2418"/>
                    </a:cubicBezTo>
                    <a:lnTo>
                      <a:pt x="9847" y="1084"/>
                    </a:lnTo>
                    <a:cubicBezTo>
                      <a:pt x="9827" y="1003"/>
                      <a:pt x="9772" y="948"/>
                      <a:pt x="9705" y="948"/>
                    </a:cubicBezTo>
                    <a:cubicBezTo>
                      <a:pt x="9693" y="948"/>
                      <a:pt x="9681" y="950"/>
                      <a:pt x="9668" y="953"/>
                    </a:cubicBezTo>
                    <a:cubicBezTo>
                      <a:pt x="9573" y="965"/>
                      <a:pt x="9514" y="1037"/>
                      <a:pt x="9525" y="1132"/>
                    </a:cubicBezTo>
                    <a:lnTo>
                      <a:pt x="9633" y="1870"/>
                    </a:lnTo>
                    <a:cubicBezTo>
                      <a:pt x="8597" y="667"/>
                      <a:pt x="7085" y="1"/>
                      <a:pt x="550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9" name="Google Shape;264;p19">
                <a:extLst>
                  <a:ext uri="{FF2B5EF4-FFF2-40B4-BE49-F238E27FC236}">
                    <a16:creationId xmlns:a16="http://schemas.microsoft.com/office/drawing/2014/main" id="{09BC241F-1C94-07EA-712D-111682728B41}"/>
                  </a:ext>
                </a:extLst>
              </p:cNvPr>
              <p:cNvSpPr/>
              <p:nvPr/>
            </p:nvSpPr>
            <p:spPr>
              <a:xfrm>
                <a:off x="2331789" y="2068662"/>
                <a:ext cx="16709" cy="27340"/>
              </a:xfrm>
              <a:custGeom>
                <a:avLst/>
                <a:gdLst/>
                <a:ahLst/>
                <a:cxnLst/>
                <a:rect l="l" t="t" r="r" b="b"/>
                <a:pathLst>
                  <a:path w="525" h="859" extrusionOk="0">
                    <a:moveTo>
                      <a:pt x="358" y="1"/>
                    </a:moveTo>
                    <a:cubicBezTo>
                      <a:pt x="262" y="1"/>
                      <a:pt x="191" y="84"/>
                      <a:pt x="191" y="168"/>
                    </a:cubicBezTo>
                    <a:lnTo>
                      <a:pt x="191" y="465"/>
                    </a:lnTo>
                    <a:lnTo>
                      <a:pt x="72" y="584"/>
                    </a:lnTo>
                    <a:cubicBezTo>
                      <a:pt x="12" y="644"/>
                      <a:pt x="0" y="751"/>
                      <a:pt x="72" y="811"/>
                    </a:cubicBezTo>
                    <a:cubicBezTo>
                      <a:pt x="96" y="834"/>
                      <a:pt x="143" y="858"/>
                      <a:pt x="191" y="858"/>
                    </a:cubicBezTo>
                    <a:cubicBezTo>
                      <a:pt x="238" y="858"/>
                      <a:pt x="262" y="834"/>
                      <a:pt x="298" y="811"/>
                    </a:cubicBezTo>
                    <a:lnTo>
                      <a:pt x="453" y="644"/>
                    </a:lnTo>
                    <a:cubicBezTo>
                      <a:pt x="488" y="620"/>
                      <a:pt x="500" y="572"/>
                      <a:pt x="500" y="525"/>
                    </a:cubicBezTo>
                    <a:lnTo>
                      <a:pt x="524" y="168"/>
                    </a:lnTo>
                    <a:cubicBezTo>
                      <a:pt x="524" y="84"/>
                      <a:pt x="441" y="1"/>
                      <a:pt x="35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0" name="Google Shape;265;p19">
                <a:extLst>
                  <a:ext uri="{FF2B5EF4-FFF2-40B4-BE49-F238E27FC236}">
                    <a16:creationId xmlns:a16="http://schemas.microsoft.com/office/drawing/2014/main" id="{D7F9BF86-50BF-E2B7-EA86-1D681915F921}"/>
                  </a:ext>
                </a:extLst>
              </p:cNvPr>
              <p:cNvSpPr/>
              <p:nvPr/>
            </p:nvSpPr>
            <p:spPr>
              <a:xfrm>
                <a:off x="2243118" y="2021653"/>
                <a:ext cx="265664" cy="261908"/>
              </a:xfrm>
              <a:custGeom>
                <a:avLst/>
                <a:gdLst/>
                <a:ahLst/>
                <a:cxnLst/>
                <a:rect l="l" t="t" r="r" b="b"/>
                <a:pathLst>
                  <a:path w="8347" h="8229" extrusionOk="0">
                    <a:moveTo>
                      <a:pt x="2751" y="3109"/>
                    </a:moveTo>
                    <a:lnTo>
                      <a:pt x="2977" y="3133"/>
                    </a:lnTo>
                    <a:lnTo>
                      <a:pt x="3084" y="3133"/>
                    </a:lnTo>
                    <a:lnTo>
                      <a:pt x="2917" y="3502"/>
                    </a:lnTo>
                    <a:lnTo>
                      <a:pt x="2643" y="3431"/>
                    </a:lnTo>
                    <a:lnTo>
                      <a:pt x="2751" y="3109"/>
                    </a:lnTo>
                    <a:close/>
                    <a:moveTo>
                      <a:pt x="3834" y="3026"/>
                    </a:moveTo>
                    <a:lnTo>
                      <a:pt x="4156" y="3419"/>
                    </a:lnTo>
                    <a:lnTo>
                      <a:pt x="4120" y="3526"/>
                    </a:lnTo>
                    <a:cubicBezTo>
                      <a:pt x="4096" y="3609"/>
                      <a:pt x="4144" y="3704"/>
                      <a:pt x="4227" y="3728"/>
                    </a:cubicBezTo>
                    <a:cubicBezTo>
                      <a:pt x="4239" y="3728"/>
                      <a:pt x="4263" y="3740"/>
                      <a:pt x="4275" y="3740"/>
                    </a:cubicBezTo>
                    <a:cubicBezTo>
                      <a:pt x="4346" y="3740"/>
                      <a:pt x="4406" y="3704"/>
                      <a:pt x="4417" y="3645"/>
                    </a:cubicBezTo>
                    <a:lnTo>
                      <a:pt x="4465" y="3526"/>
                    </a:lnTo>
                    <a:cubicBezTo>
                      <a:pt x="4501" y="3419"/>
                      <a:pt x="4477" y="3312"/>
                      <a:pt x="4417" y="3240"/>
                    </a:cubicBezTo>
                    <a:lnTo>
                      <a:pt x="4334" y="3133"/>
                    </a:lnTo>
                    <a:lnTo>
                      <a:pt x="4608" y="3359"/>
                    </a:lnTo>
                    <a:cubicBezTo>
                      <a:pt x="4638" y="3374"/>
                      <a:pt x="4673" y="3389"/>
                      <a:pt x="4710" y="3389"/>
                    </a:cubicBezTo>
                    <a:cubicBezTo>
                      <a:pt x="4731" y="3389"/>
                      <a:pt x="4753" y="3384"/>
                      <a:pt x="4775" y="3371"/>
                    </a:cubicBezTo>
                    <a:lnTo>
                      <a:pt x="4989" y="3288"/>
                    </a:lnTo>
                    <a:lnTo>
                      <a:pt x="5108" y="3419"/>
                    </a:lnTo>
                    <a:cubicBezTo>
                      <a:pt x="5132" y="3466"/>
                      <a:pt x="5191" y="3478"/>
                      <a:pt x="5239" y="3478"/>
                    </a:cubicBezTo>
                    <a:lnTo>
                      <a:pt x="5644" y="3442"/>
                    </a:lnTo>
                    <a:lnTo>
                      <a:pt x="5656" y="3526"/>
                    </a:lnTo>
                    <a:cubicBezTo>
                      <a:pt x="5668" y="3562"/>
                      <a:pt x="5644" y="3597"/>
                      <a:pt x="5644" y="3609"/>
                    </a:cubicBezTo>
                    <a:cubicBezTo>
                      <a:pt x="5620" y="3621"/>
                      <a:pt x="5608" y="3657"/>
                      <a:pt x="5560" y="3657"/>
                    </a:cubicBezTo>
                    <a:lnTo>
                      <a:pt x="4882" y="3716"/>
                    </a:lnTo>
                    <a:cubicBezTo>
                      <a:pt x="4787" y="3716"/>
                      <a:pt x="4715" y="3764"/>
                      <a:pt x="4668" y="3835"/>
                    </a:cubicBezTo>
                    <a:cubicBezTo>
                      <a:pt x="4644" y="3895"/>
                      <a:pt x="4608" y="3954"/>
                      <a:pt x="4632" y="4014"/>
                    </a:cubicBezTo>
                    <a:lnTo>
                      <a:pt x="4167" y="3859"/>
                    </a:lnTo>
                    <a:cubicBezTo>
                      <a:pt x="4156" y="3859"/>
                      <a:pt x="4156" y="3847"/>
                      <a:pt x="4156" y="3835"/>
                    </a:cubicBezTo>
                    <a:cubicBezTo>
                      <a:pt x="4120" y="3657"/>
                      <a:pt x="3977" y="3538"/>
                      <a:pt x="3798" y="3538"/>
                    </a:cubicBezTo>
                    <a:lnTo>
                      <a:pt x="3775" y="3538"/>
                    </a:lnTo>
                    <a:lnTo>
                      <a:pt x="3286" y="3550"/>
                    </a:lnTo>
                    <a:lnTo>
                      <a:pt x="3405" y="3204"/>
                    </a:lnTo>
                    <a:cubicBezTo>
                      <a:pt x="3429" y="3181"/>
                      <a:pt x="3453" y="3169"/>
                      <a:pt x="3489" y="3145"/>
                    </a:cubicBezTo>
                    <a:lnTo>
                      <a:pt x="3834" y="3026"/>
                    </a:lnTo>
                    <a:close/>
                    <a:moveTo>
                      <a:pt x="7561" y="3562"/>
                    </a:moveTo>
                    <a:cubicBezTo>
                      <a:pt x="7573" y="3562"/>
                      <a:pt x="7620" y="3562"/>
                      <a:pt x="7656" y="3597"/>
                    </a:cubicBezTo>
                    <a:lnTo>
                      <a:pt x="7977" y="3907"/>
                    </a:lnTo>
                    <a:cubicBezTo>
                      <a:pt x="7989" y="4026"/>
                      <a:pt x="7989" y="4133"/>
                      <a:pt x="7977" y="4216"/>
                    </a:cubicBezTo>
                    <a:cubicBezTo>
                      <a:pt x="7930" y="5169"/>
                      <a:pt x="7549" y="6086"/>
                      <a:pt x="6858" y="6752"/>
                    </a:cubicBezTo>
                    <a:cubicBezTo>
                      <a:pt x="6763" y="6860"/>
                      <a:pt x="6656" y="6943"/>
                      <a:pt x="6537" y="7050"/>
                    </a:cubicBezTo>
                    <a:cubicBezTo>
                      <a:pt x="6596" y="6955"/>
                      <a:pt x="6644" y="6871"/>
                      <a:pt x="6680" y="6776"/>
                    </a:cubicBezTo>
                    <a:lnTo>
                      <a:pt x="7430" y="5074"/>
                    </a:lnTo>
                    <a:cubicBezTo>
                      <a:pt x="7454" y="5026"/>
                      <a:pt x="7442" y="4966"/>
                      <a:pt x="7418" y="4907"/>
                    </a:cubicBezTo>
                    <a:cubicBezTo>
                      <a:pt x="7382" y="4859"/>
                      <a:pt x="7323" y="4836"/>
                      <a:pt x="7263" y="4836"/>
                    </a:cubicBezTo>
                    <a:lnTo>
                      <a:pt x="7192" y="4836"/>
                    </a:lnTo>
                    <a:lnTo>
                      <a:pt x="7596" y="4026"/>
                    </a:lnTo>
                    <a:cubicBezTo>
                      <a:pt x="7656" y="3895"/>
                      <a:pt x="7620" y="3728"/>
                      <a:pt x="7501" y="3657"/>
                    </a:cubicBezTo>
                    <a:lnTo>
                      <a:pt x="7477" y="3621"/>
                    </a:lnTo>
                    <a:lnTo>
                      <a:pt x="7489" y="3609"/>
                    </a:lnTo>
                    <a:cubicBezTo>
                      <a:pt x="7513" y="3562"/>
                      <a:pt x="7549" y="3562"/>
                      <a:pt x="7561" y="3562"/>
                    </a:cubicBezTo>
                    <a:close/>
                    <a:moveTo>
                      <a:pt x="4088" y="0"/>
                    </a:moveTo>
                    <a:cubicBezTo>
                      <a:pt x="4055" y="0"/>
                      <a:pt x="4022" y="1"/>
                      <a:pt x="3989" y="2"/>
                    </a:cubicBezTo>
                    <a:cubicBezTo>
                      <a:pt x="2953" y="49"/>
                      <a:pt x="1977" y="478"/>
                      <a:pt x="1250" y="1216"/>
                    </a:cubicBezTo>
                    <a:cubicBezTo>
                      <a:pt x="524" y="1942"/>
                      <a:pt x="96" y="2919"/>
                      <a:pt x="48" y="3954"/>
                    </a:cubicBezTo>
                    <a:cubicBezTo>
                      <a:pt x="0" y="4978"/>
                      <a:pt x="346" y="5979"/>
                      <a:pt x="1012" y="6764"/>
                    </a:cubicBezTo>
                    <a:cubicBezTo>
                      <a:pt x="1048" y="6812"/>
                      <a:pt x="1084" y="6824"/>
                      <a:pt x="1131" y="6824"/>
                    </a:cubicBezTo>
                    <a:cubicBezTo>
                      <a:pt x="1167" y="6824"/>
                      <a:pt x="1203" y="6812"/>
                      <a:pt x="1239" y="6776"/>
                    </a:cubicBezTo>
                    <a:cubicBezTo>
                      <a:pt x="1310" y="6717"/>
                      <a:pt x="1310" y="6610"/>
                      <a:pt x="1250" y="6550"/>
                    </a:cubicBezTo>
                    <a:cubicBezTo>
                      <a:pt x="643" y="5824"/>
                      <a:pt x="334" y="4907"/>
                      <a:pt x="369" y="3966"/>
                    </a:cubicBezTo>
                    <a:cubicBezTo>
                      <a:pt x="417" y="3014"/>
                      <a:pt x="810" y="2109"/>
                      <a:pt x="1489" y="1430"/>
                    </a:cubicBezTo>
                    <a:cubicBezTo>
                      <a:pt x="2155" y="764"/>
                      <a:pt x="3072" y="359"/>
                      <a:pt x="4025" y="323"/>
                    </a:cubicBezTo>
                    <a:cubicBezTo>
                      <a:pt x="4087" y="316"/>
                      <a:pt x="4150" y="313"/>
                      <a:pt x="4213" y="313"/>
                    </a:cubicBezTo>
                    <a:cubicBezTo>
                      <a:pt x="4363" y="313"/>
                      <a:pt x="4512" y="330"/>
                      <a:pt x="4656" y="347"/>
                    </a:cubicBezTo>
                    <a:lnTo>
                      <a:pt x="4882" y="621"/>
                    </a:lnTo>
                    <a:lnTo>
                      <a:pt x="4798" y="823"/>
                    </a:lnTo>
                    <a:lnTo>
                      <a:pt x="4656" y="585"/>
                    </a:lnTo>
                    <a:cubicBezTo>
                      <a:pt x="4632" y="537"/>
                      <a:pt x="4572" y="502"/>
                      <a:pt x="4525" y="502"/>
                    </a:cubicBezTo>
                    <a:lnTo>
                      <a:pt x="4025" y="502"/>
                    </a:lnTo>
                    <a:cubicBezTo>
                      <a:pt x="3965" y="502"/>
                      <a:pt x="3906" y="525"/>
                      <a:pt x="3870" y="585"/>
                    </a:cubicBezTo>
                    <a:lnTo>
                      <a:pt x="3513" y="1276"/>
                    </a:lnTo>
                    <a:cubicBezTo>
                      <a:pt x="3465" y="1359"/>
                      <a:pt x="3465" y="1478"/>
                      <a:pt x="3513" y="1573"/>
                    </a:cubicBezTo>
                    <a:cubicBezTo>
                      <a:pt x="3560" y="1657"/>
                      <a:pt x="3667" y="1716"/>
                      <a:pt x="3763" y="1728"/>
                    </a:cubicBezTo>
                    <a:lnTo>
                      <a:pt x="4048" y="1764"/>
                    </a:lnTo>
                    <a:cubicBezTo>
                      <a:pt x="4108" y="1764"/>
                      <a:pt x="4167" y="1752"/>
                      <a:pt x="4203" y="1692"/>
                    </a:cubicBezTo>
                    <a:lnTo>
                      <a:pt x="4298" y="1537"/>
                    </a:lnTo>
                    <a:lnTo>
                      <a:pt x="4358" y="1609"/>
                    </a:lnTo>
                    <a:lnTo>
                      <a:pt x="4310" y="1895"/>
                    </a:lnTo>
                    <a:lnTo>
                      <a:pt x="3822" y="1966"/>
                    </a:lnTo>
                    <a:cubicBezTo>
                      <a:pt x="3798" y="1966"/>
                      <a:pt x="3775" y="1990"/>
                      <a:pt x="3751" y="2002"/>
                    </a:cubicBezTo>
                    <a:lnTo>
                      <a:pt x="3108" y="2466"/>
                    </a:lnTo>
                    <a:cubicBezTo>
                      <a:pt x="3084" y="2490"/>
                      <a:pt x="3048" y="2526"/>
                      <a:pt x="3048" y="2550"/>
                    </a:cubicBezTo>
                    <a:lnTo>
                      <a:pt x="2977" y="2847"/>
                    </a:lnTo>
                    <a:lnTo>
                      <a:pt x="2751" y="2823"/>
                    </a:lnTo>
                    <a:cubicBezTo>
                      <a:pt x="2736" y="2821"/>
                      <a:pt x="2721" y="2819"/>
                      <a:pt x="2706" y="2819"/>
                    </a:cubicBezTo>
                    <a:cubicBezTo>
                      <a:pt x="2591" y="2819"/>
                      <a:pt x="2483" y="2898"/>
                      <a:pt x="2441" y="3014"/>
                    </a:cubicBezTo>
                    <a:lnTo>
                      <a:pt x="2310" y="3371"/>
                    </a:lnTo>
                    <a:cubicBezTo>
                      <a:pt x="2274" y="3442"/>
                      <a:pt x="2274" y="3538"/>
                      <a:pt x="2322" y="3609"/>
                    </a:cubicBezTo>
                    <a:cubicBezTo>
                      <a:pt x="2370" y="3681"/>
                      <a:pt x="2429" y="3740"/>
                      <a:pt x="2501" y="3752"/>
                    </a:cubicBezTo>
                    <a:cubicBezTo>
                      <a:pt x="2346" y="3812"/>
                      <a:pt x="2251" y="3978"/>
                      <a:pt x="2251" y="4145"/>
                    </a:cubicBezTo>
                    <a:lnTo>
                      <a:pt x="2251" y="4216"/>
                    </a:lnTo>
                    <a:lnTo>
                      <a:pt x="1798" y="4740"/>
                    </a:lnTo>
                    <a:cubicBezTo>
                      <a:pt x="1727" y="4812"/>
                      <a:pt x="1703" y="4919"/>
                      <a:pt x="1703" y="5026"/>
                    </a:cubicBezTo>
                    <a:lnTo>
                      <a:pt x="1703" y="5621"/>
                    </a:lnTo>
                    <a:cubicBezTo>
                      <a:pt x="1703" y="5764"/>
                      <a:pt x="1750" y="5919"/>
                      <a:pt x="1881" y="6038"/>
                    </a:cubicBezTo>
                    <a:lnTo>
                      <a:pt x="2310" y="6455"/>
                    </a:lnTo>
                    <a:cubicBezTo>
                      <a:pt x="2393" y="6538"/>
                      <a:pt x="2524" y="6598"/>
                      <a:pt x="2643" y="6610"/>
                    </a:cubicBezTo>
                    <a:lnTo>
                      <a:pt x="3917" y="6717"/>
                    </a:lnTo>
                    <a:lnTo>
                      <a:pt x="3917" y="6764"/>
                    </a:lnTo>
                    <a:cubicBezTo>
                      <a:pt x="3894" y="6907"/>
                      <a:pt x="3965" y="7074"/>
                      <a:pt x="4096" y="7169"/>
                    </a:cubicBezTo>
                    <a:lnTo>
                      <a:pt x="4310" y="7324"/>
                    </a:lnTo>
                    <a:lnTo>
                      <a:pt x="4298" y="7372"/>
                    </a:lnTo>
                    <a:cubicBezTo>
                      <a:pt x="4251" y="7538"/>
                      <a:pt x="4298" y="7717"/>
                      <a:pt x="4429" y="7836"/>
                    </a:cubicBezTo>
                    <a:lnTo>
                      <a:pt x="4489" y="7895"/>
                    </a:lnTo>
                    <a:cubicBezTo>
                      <a:pt x="4429" y="7895"/>
                      <a:pt x="4394" y="7907"/>
                      <a:pt x="4334" y="7907"/>
                    </a:cubicBezTo>
                    <a:cubicBezTo>
                      <a:pt x="4272" y="7910"/>
                      <a:pt x="4211" y="7912"/>
                      <a:pt x="4149" y="7912"/>
                    </a:cubicBezTo>
                    <a:cubicBezTo>
                      <a:pt x="3262" y="7912"/>
                      <a:pt x="2407" y="7593"/>
                      <a:pt x="1739" y="7014"/>
                    </a:cubicBezTo>
                    <a:cubicBezTo>
                      <a:pt x="1708" y="6989"/>
                      <a:pt x="1672" y="6976"/>
                      <a:pt x="1637" y="6976"/>
                    </a:cubicBezTo>
                    <a:cubicBezTo>
                      <a:pt x="1591" y="6976"/>
                      <a:pt x="1546" y="6998"/>
                      <a:pt x="1512" y="7038"/>
                    </a:cubicBezTo>
                    <a:cubicBezTo>
                      <a:pt x="1453" y="7110"/>
                      <a:pt x="1477" y="7193"/>
                      <a:pt x="1536" y="7252"/>
                    </a:cubicBezTo>
                    <a:cubicBezTo>
                      <a:pt x="2274" y="7883"/>
                      <a:pt x="3215" y="8229"/>
                      <a:pt x="4179" y="8229"/>
                    </a:cubicBezTo>
                    <a:lnTo>
                      <a:pt x="4346" y="8229"/>
                    </a:lnTo>
                    <a:cubicBezTo>
                      <a:pt x="5382" y="8181"/>
                      <a:pt x="6358" y="7753"/>
                      <a:pt x="7084" y="7014"/>
                    </a:cubicBezTo>
                    <a:cubicBezTo>
                      <a:pt x="7811" y="6288"/>
                      <a:pt x="8239" y="5312"/>
                      <a:pt x="8287" y="4276"/>
                    </a:cubicBezTo>
                    <a:cubicBezTo>
                      <a:pt x="8347" y="3204"/>
                      <a:pt x="8001" y="2216"/>
                      <a:pt x="7335" y="1418"/>
                    </a:cubicBezTo>
                    <a:cubicBezTo>
                      <a:pt x="7303" y="1381"/>
                      <a:pt x="7259" y="1363"/>
                      <a:pt x="7216" y="1363"/>
                    </a:cubicBezTo>
                    <a:cubicBezTo>
                      <a:pt x="7176" y="1363"/>
                      <a:pt x="7137" y="1378"/>
                      <a:pt x="7108" y="1407"/>
                    </a:cubicBezTo>
                    <a:cubicBezTo>
                      <a:pt x="7037" y="1466"/>
                      <a:pt x="7037" y="1573"/>
                      <a:pt x="7096" y="1633"/>
                    </a:cubicBezTo>
                    <a:cubicBezTo>
                      <a:pt x="7525" y="2157"/>
                      <a:pt x="7823" y="2776"/>
                      <a:pt x="7930" y="3431"/>
                    </a:cubicBezTo>
                    <a:lnTo>
                      <a:pt x="7894" y="3383"/>
                    </a:lnTo>
                    <a:cubicBezTo>
                      <a:pt x="7809" y="3308"/>
                      <a:pt x="7694" y="3262"/>
                      <a:pt x="7577" y="3262"/>
                    </a:cubicBezTo>
                    <a:cubicBezTo>
                      <a:pt x="7564" y="3262"/>
                      <a:pt x="7550" y="3263"/>
                      <a:pt x="7537" y="3264"/>
                    </a:cubicBezTo>
                    <a:cubicBezTo>
                      <a:pt x="7394" y="3288"/>
                      <a:pt x="7275" y="3359"/>
                      <a:pt x="7215" y="3466"/>
                    </a:cubicBezTo>
                    <a:lnTo>
                      <a:pt x="7192" y="3502"/>
                    </a:lnTo>
                    <a:cubicBezTo>
                      <a:pt x="7108" y="3502"/>
                      <a:pt x="7037" y="3538"/>
                      <a:pt x="6977" y="3585"/>
                    </a:cubicBezTo>
                    <a:lnTo>
                      <a:pt x="6775" y="3323"/>
                    </a:lnTo>
                    <a:cubicBezTo>
                      <a:pt x="6744" y="3286"/>
                      <a:pt x="6700" y="3268"/>
                      <a:pt x="6656" y="3268"/>
                    </a:cubicBezTo>
                    <a:cubicBezTo>
                      <a:pt x="6616" y="3268"/>
                      <a:pt x="6577" y="3283"/>
                      <a:pt x="6549" y="3312"/>
                    </a:cubicBezTo>
                    <a:cubicBezTo>
                      <a:pt x="6477" y="3371"/>
                      <a:pt x="6477" y="3478"/>
                      <a:pt x="6537" y="3538"/>
                    </a:cubicBezTo>
                    <a:lnTo>
                      <a:pt x="6858" y="3919"/>
                    </a:lnTo>
                    <a:cubicBezTo>
                      <a:pt x="6894" y="3954"/>
                      <a:pt x="6942" y="3978"/>
                      <a:pt x="6977" y="3978"/>
                    </a:cubicBezTo>
                    <a:cubicBezTo>
                      <a:pt x="7025" y="3978"/>
                      <a:pt x="7073" y="3966"/>
                      <a:pt x="7096" y="3943"/>
                    </a:cubicBezTo>
                    <a:lnTo>
                      <a:pt x="7204" y="3835"/>
                    </a:lnTo>
                    <a:lnTo>
                      <a:pt x="7335" y="3919"/>
                    </a:lnTo>
                    <a:lnTo>
                      <a:pt x="6858" y="4871"/>
                    </a:lnTo>
                    <a:lnTo>
                      <a:pt x="6834" y="4871"/>
                    </a:lnTo>
                    <a:cubicBezTo>
                      <a:pt x="6799" y="4871"/>
                      <a:pt x="6763" y="4859"/>
                      <a:pt x="6739" y="4836"/>
                    </a:cubicBezTo>
                    <a:lnTo>
                      <a:pt x="6096" y="4062"/>
                    </a:lnTo>
                    <a:cubicBezTo>
                      <a:pt x="6069" y="4014"/>
                      <a:pt x="6023" y="3994"/>
                      <a:pt x="5977" y="3994"/>
                    </a:cubicBezTo>
                    <a:cubicBezTo>
                      <a:pt x="5942" y="3994"/>
                      <a:pt x="5908" y="4005"/>
                      <a:pt x="5882" y="4026"/>
                    </a:cubicBezTo>
                    <a:cubicBezTo>
                      <a:pt x="5799" y="4085"/>
                      <a:pt x="5799" y="4193"/>
                      <a:pt x="5846" y="4252"/>
                    </a:cubicBezTo>
                    <a:lnTo>
                      <a:pt x="6489" y="5026"/>
                    </a:lnTo>
                    <a:cubicBezTo>
                      <a:pt x="6584" y="5133"/>
                      <a:pt x="6715" y="5193"/>
                      <a:pt x="6858" y="5193"/>
                    </a:cubicBezTo>
                    <a:lnTo>
                      <a:pt x="7073" y="5169"/>
                    </a:lnTo>
                    <a:lnTo>
                      <a:pt x="6430" y="6645"/>
                    </a:lnTo>
                    <a:cubicBezTo>
                      <a:pt x="6382" y="6752"/>
                      <a:pt x="6322" y="6848"/>
                      <a:pt x="6251" y="6943"/>
                    </a:cubicBezTo>
                    <a:lnTo>
                      <a:pt x="5751" y="7550"/>
                    </a:lnTo>
                    <a:cubicBezTo>
                      <a:pt x="5489" y="7657"/>
                      <a:pt x="5227" y="7753"/>
                      <a:pt x="4953" y="7812"/>
                    </a:cubicBezTo>
                    <a:lnTo>
                      <a:pt x="4679" y="7562"/>
                    </a:lnTo>
                    <a:cubicBezTo>
                      <a:pt x="4644" y="7538"/>
                      <a:pt x="4632" y="7491"/>
                      <a:pt x="4644" y="7443"/>
                    </a:cubicBezTo>
                    <a:lnTo>
                      <a:pt x="4691" y="7288"/>
                    </a:lnTo>
                    <a:cubicBezTo>
                      <a:pt x="4703" y="7229"/>
                      <a:pt x="4691" y="7145"/>
                      <a:pt x="4632" y="7110"/>
                    </a:cubicBezTo>
                    <a:lnTo>
                      <a:pt x="4322" y="6871"/>
                    </a:lnTo>
                    <a:cubicBezTo>
                      <a:pt x="4287" y="6836"/>
                      <a:pt x="4275" y="6812"/>
                      <a:pt x="4275" y="6764"/>
                    </a:cubicBezTo>
                    <a:lnTo>
                      <a:pt x="4298" y="6550"/>
                    </a:lnTo>
                    <a:cubicBezTo>
                      <a:pt x="4298" y="6514"/>
                      <a:pt x="4298" y="6467"/>
                      <a:pt x="4275" y="6431"/>
                    </a:cubicBezTo>
                    <a:cubicBezTo>
                      <a:pt x="4239" y="6407"/>
                      <a:pt x="4203" y="6371"/>
                      <a:pt x="4167" y="6371"/>
                    </a:cubicBezTo>
                    <a:lnTo>
                      <a:pt x="2679" y="6264"/>
                    </a:lnTo>
                    <a:cubicBezTo>
                      <a:pt x="2620" y="6264"/>
                      <a:pt x="2572" y="6229"/>
                      <a:pt x="2536" y="6181"/>
                    </a:cubicBezTo>
                    <a:lnTo>
                      <a:pt x="2096" y="5764"/>
                    </a:lnTo>
                    <a:cubicBezTo>
                      <a:pt x="2060" y="5728"/>
                      <a:pt x="2024" y="5645"/>
                      <a:pt x="2024" y="5586"/>
                    </a:cubicBezTo>
                    <a:lnTo>
                      <a:pt x="2024" y="4990"/>
                    </a:lnTo>
                    <a:cubicBezTo>
                      <a:pt x="2024" y="4966"/>
                      <a:pt x="2036" y="4931"/>
                      <a:pt x="2060" y="4919"/>
                    </a:cubicBezTo>
                    <a:lnTo>
                      <a:pt x="2548" y="4359"/>
                    </a:lnTo>
                    <a:cubicBezTo>
                      <a:pt x="2572" y="4324"/>
                      <a:pt x="2596" y="4300"/>
                      <a:pt x="2596" y="4252"/>
                    </a:cubicBezTo>
                    <a:lnTo>
                      <a:pt x="2596" y="4121"/>
                    </a:lnTo>
                    <a:cubicBezTo>
                      <a:pt x="2596" y="4074"/>
                      <a:pt x="2620" y="4038"/>
                      <a:pt x="2655" y="4014"/>
                    </a:cubicBezTo>
                    <a:lnTo>
                      <a:pt x="3036" y="3847"/>
                    </a:lnTo>
                    <a:lnTo>
                      <a:pt x="3751" y="3835"/>
                    </a:lnTo>
                    <a:cubicBezTo>
                      <a:pt x="3763" y="3835"/>
                      <a:pt x="3786" y="3847"/>
                      <a:pt x="3786" y="3859"/>
                    </a:cubicBezTo>
                    <a:cubicBezTo>
                      <a:pt x="3798" y="3990"/>
                      <a:pt x="3906" y="4097"/>
                      <a:pt x="4025" y="4145"/>
                    </a:cubicBezTo>
                    <a:lnTo>
                      <a:pt x="4537" y="4324"/>
                    </a:lnTo>
                    <a:cubicBezTo>
                      <a:pt x="4569" y="4331"/>
                      <a:pt x="4601" y="4335"/>
                      <a:pt x="4633" y="4335"/>
                    </a:cubicBezTo>
                    <a:cubicBezTo>
                      <a:pt x="4705" y="4335"/>
                      <a:pt x="4772" y="4314"/>
                      <a:pt x="4822" y="4264"/>
                    </a:cubicBezTo>
                    <a:cubicBezTo>
                      <a:pt x="4882" y="4204"/>
                      <a:pt x="4918" y="4121"/>
                      <a:pt x="4918" y="4026"/>
                    </a:cubicBezTo>
                    <a:lnTo>
                      <a:pt x="5549" y="3978"/>
                    </a:lnTo>
                    <a:cubicBezTo>
                      <a:pt x="5668" y="3966"/>
                      <a:pt x="5787" y="3907"/>
                      <a:pt x="5870" y="3812"/>
                    </a:cubicBezTo>
                    <a:cubicBezTo>
                      <a:pt x="5941" y="3728"/>
                      <a:pt x="5965" y="3597"/>
                      <a:pt x="5941" y="3478"/>
                    </a:cubicBezTo>
                    <a:lnTo>
                      <a:pt x="5930" y="3383"/>
                    </a:lnTo>
                    <a:cubicBezTo>
                      <a:pt x="5896" y="3247"/>
                      <a:pt x="5776" y="3144"/>
                      <a:pt x="5632" y="3144"/>
                    </a:cubicBezTo>
                    <a:cubicBezTo>
                      <a:pt x="5624" y="3144"/>
                      <a:pt x="5616" y="3144"/>
                      <a:pt x="5608" y="3145"/>
                    </a:cubicBezTo>
                    <a:lnTo>
                      <a:pt x="5275" y="3181"/>
                    </a:lnTo>
                    <a:lnTo>
                      <a:pt x="5227" y="3121"/>
                    </a:lnTo>
                    <a:lnTo>
                      <a:pt x="5668" y="2669"/>
                    </a:lnTo>
                    <a:cubicBezTo>
                      <a:pt x="5727" y="2609"/>
                      <a:pt x="5727" y="2502"/>
                      <a:pt x="5668" y="2442"/>
                    </a:cubicBezTo>
                    <a:cubicBezTo>
                      <a:pt x="5638" y="2413"/>
                      <a:pt x="5599" y="2398"/>
                      <a:pt x="5560" y="2398"/>
                    </a:cubicBezTo>
                    <a:cubicBezTo>
                      <a:pt x="5522" y="2398"/>
                      <a:pt x="5483" y="2413"/>
                      <a:pt x="5453" y="2442"/>
                    </a:cubicBezTo>
                    <a:lnTo>
                      <a:pt x="4918" y="2978"/>
                    </a:lnTo>
                    <a:lnTo>
                      <a:pt x="4739" y="3061"/>
                    </a:lnTo>
                    <a:lnTo>
                      <a:pt x="4227" y="2669"/>
                    </a:lnTo>
                    <a:cubicBezTo>
                      <a:pt x="4193" y="2652"/>
                      <a:pt x="4166" y="2635"/>
                      <a:pt x="4131" y="2635"/>
                    </a:cubicBezTo>
                    <a:cubicBezTo>
                      <a:pt x="4117" y="2635"/>
                      <a:pt x="4102" y="2638"/>
                      <a:pt x="4084" y="2645"/>
                    </a:cubicBezTo>
                    <a:lnTo>
                      <a:pt x="3382" y="2859"/>
                    </a:lnTo>
                    <a:cubicBezTo>
                      <a:pt x="3370" y="2859"/>
                      <a:pt x="3334" y="2883"/>
                      <a:pt x="3322" y="2895"/>
                    </a:cubicBezTo>
                    <a:lnTo>
                      <a:pt x="3370" y="2680"/>
                    </a:lnTo>
                    <a:lnTo>
                      <a:pt x="3917" y="2288"/>
                    </a:lnTo>
                    <a:lnTo>
                      <a:pt x="4501" y="2192"/>
                    </a:lnTo>
                    <a:cubicBezTo>
                      <a:pt x="4572" y="2180"/>
                      <a:pt x="4620" y="2133"/>
                      <a:pt x="4632" y="2061"/>
                    </a:cubicBezTo>
                    <a:lnTo>
                      <a:pt x="4691" y="1597"/>
                    </a:lnTo>
                    <a:cubicBezTo>
                      <a:pt x="4691" y="1549"/>
                      <a:pt x="4691" y="1514"/>
                      <a:pt x="4656" y="1478"/>
                    </a:cubicBezTo>
                    <a:lnTo>
                      <a:pt x="4417" y="1180"/>
                    </a:lnTo>
                    <a:cubicBezTo>
                      <a:pt x="4394" y="1133"/>
                      <a:pt x="4346" y="1121"/>
                      <a:pt x="4287" y="1121"/>
                    </a:cubicBezTo>
                    <a:cubicBezTo>
                      <a:pt x="4239" y="1121"/>
                      <a:pt x="4179" y="1156"/>
                      <a:pt x="4156" y="1192"/>
                    </a:cubicBezTo>
                    <a:lnTo>
                      <a:pt x="3977" y="1454"/>
                    </a:lnTo>
                    <a:lnTo>
                      <a:pt x="3786" y="1430"/>
                    </a:lnTo>
                    <a:lnTo>
                      <a:pt x="4096" y="835"/>
                    </a:lnTo>
                    <a:lnTo>
                      <a:pt x="4417" y="835"/>
                    </a:lnTo>
                    <a:lnTo>
                      <a:pt x="4656" y="1287"/>
                    </a:lnTo>
                    <a:cubicBezTo>
                      <a:pt x="4691" y="1347"/>
                      <a:pt x="4751" y="1371"/>
                      <a:pt x="4810" y="1371"/>
                    </a:cubicBezTo>
                    <a:cubicBezTo>
                      <a:pt x="4870" y="1371"/>
                      <a:pt x="4929" y="1335"/>
                      <a:pt x="4941" y="1276"/>
                    </a:cubicBezTo>
                    <a:lnTo>
                      <a:pt x="5168" y="740"/>
                    </a:lnTo>
                    <a:cubicBezTo>
                      <a:pt x="5215" y="645"/>
                      <a:pt x="5191" y="525"/>
                      <a:pt x="5132" y="454"/>
                    </a:cubicBezTo>
                    <a:lnTo>
                      <a:pt x="5132" y="454"/>
                    </a:lnTo>
                    <a:cubicBezTo>
                      <a:pt x="5668" y="597"/>
                      <a:pt x="6168" y="859"/>
                      <a:pt x="6596" y="1216"/>
                    </a:cubicBezTo>
                    <a:cubicBezTo>
                      <a:pt x="6625" y="1240"/>
                      <a:pt x="6658" y="1250"/>
                      <a:pt x="6691" y="1250"/>
                    </a:cubicBezTo>
                    <a:cubicBezTo>
                      <a:pt x="6739" y="1250"/>
                      <a:pt x="6787" y="1228"/>
                      <a:pt x="6823" y="1192"/>
                    </a:cubicBezTo>
                    <a:cubicBezTo>
                      <a:pt x="6882" y="1121"/>
                      <a:pt x="6858" y="1037"/>
                      <a:pt x="6799" y="978"/>
                    </a:cubicBezTo>
                    <a:cubicBezTo>
                      <a:pt x="6038" y="344"/>
                      <a:pt x="5077" y="0"/>
                      <a:pt x="40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12" name="Google Shape;266;p19">
              <a:extLst>
                <a:ext uri="{FF2B5EF4-FFF2-40B4-BE49-F238E27FC236}">
                  <a16:creationId xmlns:a16="http://schemas.microsoft.com/office/drawing/2014/main" id="{5E59EAB0-CB0C-13BF-2A90-EA417990567F}"/>
                </a:ext>
              </a:extLst>
            </p:cNvPr>
            <p:cNvGrpSpPr/>
            <p:nvPr/>
          </p:nvGrpSpPr>
          <p:grpSpPr>
            <a:xfrm>
              <a:off x="4579913" y="4760257"/>
              <a:ext cx="739385" cy="740124"/>
              <a:chOff x="3094217" y="1976585"/>
              <a:chExt cx="350198" cy="350548"/>
            </a:xfrm>
          </p:grpSpPr>
          <p:sp>
            <p:nvSpPr>
              <p:cNvPr id="24" name="Google Shape;267;p19">
                <a:extLst>
                  <a:ext uri="{FF2B5EF4-FFF2-40B4-BE49-F238E27FC236}">
                    <a16:creationId xmlns:a16="http://schemas.microsoft.com/office/drawing/2014/main" id="{523726FB-92CA-809E-F3C7-3EAF6C30E40C}"/>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 name="Google Shape;268;p19">
                <a:extLst>
                  <a:ext uri="{FF2B5EF4-FFF2-40B4-BE49-F238E27FC236}">
                    <a16:creationId xmlns:a16="http://schemas.microsoft.com/office/drawing/2014/main" id="{FD9EF5F5-9410-6434-2110-298712709D80}"/>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6" name="Google Shape;269;p19">
                <a:extLst>
                  <a:ext uri="{FF2B5EF4-FFF2-40B4-BE49-F238E27FC236}">
                    <a16:creationId xmlns:a16="http://schemas.microsoft.com/office/drawing/2014/main" id="{7EF3A3BC-9D21-D1AA-2117-43C9ACEE0C16}"/>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7" name="Google Shape;270;p19">
                <a:extLst>
                  <a:ext uri="{FF2B5EF4-FFF2-40B4-BE49-F238E27FC236}">
                    <a16:creationId xmlns:a16="http://schemas.microsoft.com/office/drawing/2014/main" id="{26ABBD56-8629-1D84-BB1E-5A41D185B855}"/>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8" name="Google Shape;271;p19">
                <a:extLst>
                  <a:ext uri="{FF2B5EF4-FFF2-40B4-BE49-F238E27FC236}">
                    <a16:creationId xmlns:a16="http://schemas.microsoft.com/office/drawing/2014/main" id="{C7C028DD-2E0C-9D94-8E8F-4EF35CFACADB}"/>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9" name="Google Shape;272;p19">
                <a:extLst>
                  <a:ext uri="{FF2B5EF4-FFF2-40B4-BE49-F238E27FC236}">
                    <a16:creationId xmlns:a16="http://schemas.microsoft.com/office/drawing/2014/main" id="{72A923EE-29F9-8E1C-F180-38AD9E0A562F}"/>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0" name="Google Shape;273;p19">
                <a:extLst>
                  <a:ext uri="{FF2B5EF4-FFF2-40B4-BE49-F238E27FC236}">
                    <a16:creationId xmlns:a16="http://schemas.microsoft.com/office/drawing/2014/main" id="{E957DCB2-EE44-3DBF-E7B7-1ECF3AC1D6DC}"/>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1" name="Google Shape;274;p19">
                <a:extLst>
                  <a:ext uri="{FF2B5EF4-FFF2-40B4-BE49-F238E27FC236}">
                    <a16:creationId xmlns:a16="http://schemas.microsoft.com/office/drawing/2014/main" id="{038DE2F0-B047-F1F2-91A5-D4FAFF89492B}"/>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2" name="Google Shape;275;p19">
                <a:extLst>
                  <a:ext uri="{FF2B5EF4-FFF2-40B4-BE49-F238E27FC236}">
                    <a16:creationId xmlns:a16="http://schemas.microsoft.com/office/drawing/2014/main" id="{20A656EB-6953-A39C-DEF3-4C86A0FAB0C8}"/>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3" name="Google Shape;276;p19">
                <a:extLst>
                  <a:ext uri="{FF2B5EF4-FFF2-40B4-BE49-F238E27FC236}">
                    <a16:creationId xmlns:a16="http://schemas.microsoft.com/office/drawing/2014/main" id="{FC0D8A2E-5FC1-CD36-006E-AC4C6EF10C32}"/>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4" name="Google Shape;277;p19">
                <a:extLst>
                  <a:ext uri="{FF2B5EF4-FFF2-40B4-BE49-F238E27FC236}">
                    <a16:creationId xmlns:a16="http://schemas.microsoft.com/office/drawing/2014/main" id="{70ADCEB5-971B-9244-72B7-B5269D191345}"/>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5" name="Google Shape;278;p19">
                <a:extLst>
                  <a:ext uri="{FF2B5EF4-FFF2-40B4-BE49-F238E27FC236}">
                    <a16:creationId xmlns:a16="http://schemas.microsoft.com/office/drawing/2014/main" id="{7B5FDE46-BDC7-E2D5-EAFF-D1972F157141}"/>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6" name="Google Shape;279;p19">
                <a:extLst>
                  <a:ext uri="{FF2B5EF4-FFF2-40B4-BE49-F238E27FC236}">
                    <a16:creationId xmlns:a16="http://schemas.microsoft.com/office/drawing/2014/main" id="{1107F79E-D9E1-6783-4E38-41795CB7BDAA}"/>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13" name="Google Shape;280;p19">
              <a:extLst>
                <a:ext uri="{FF2B5EF4-FFF2-40B4-BE49-F238E27FC236}">
                  <a16:creationId xmlns:a16="http://schemas.microsoft.com/office/drawing/2014/main" id="{C73C1C8D-03A2-A330-68E9-E1226683AC59}"/>
                </a:ext>
              </a:extLst>
            </p:cNvPr>
            <p:cNvGrpSpPr/>
            <p:nvPr/>
          </p:nvGrpSpPr>
          <p:grpSpPr>
            <a:xfrm>
              <a:off x="7050592" y="4760259"/>
              <a:ext cx="598179" cy="740104"/>
              <a:chOff x="3576626" y="1975821"/>
              <a:chExt cx="284251" cy="351694"/>
            </a:xfrm>
          </p:grpSpPr>
          <p:sp>
            <p:nvSpPr>
              <p:cNvPr id="21" name="Google Shape;281;p19">
                <a:extLst>
                  <a:ext uri="{FF2B5EF4-FFF2-40B4-BE49-F238E27FC236}">
                    <a16:creationId xmlns:a16="http://schemas.microsoft.com/office/drawing/2014/main" id="{270186C3-B0E3-034E-ED18-938803EFFCEF}"/>
                  </a:ext>
                </a:extLst>
              </p:cNvPr>
              <p:cNvSpPr/>
              <p:nvPr/>
            </p:nvSpPr>
            <p:spPr>
              <a:xfrm>
                <a:off x="3576626" y="2145971"/>
                <a:ext cx="284251" cy="181544"/>
              </a:xfrm>
              <a:custGeom>
                <a:avLst/>
                <a:gdLst/>
                <a:ahLst/>
                <a:cxnLst/>
                <a:rect l="l" t="t" r="r" b="b"/>
                <a:pathLst>
                  <a:path w="8931" h="5704" extrusionOk="0">
                    <a:moveTo>
                      <a:pt x="3001" y="346"/>
                    </a:moveTo>
                    <a:cubicBezTo>
                      <a:pt x="3096" y="346"/>
                      <a:pt x="3179" y="370"/>
                      <a:pt x="3263" y="453"/>
                    </a:cubicBezTo>
                    <a:cubicBezTo>
                      <a:pt x="3334" y="525"/>
                      <a:pt x="3358" y="608"/>
                      <a:pt x="3358" y="703"/>
                    </a:cubicBezTo>
                    <a:lnTo>
                      <a:pt x="3358" y="1132"/>
                    </a:lnTo>
                    <a:cubicBezTo>
                      <a:pt x="3358" y="1311"/>
                      <a:pt x="3263" y="1477"/>
                      <a:pt x="3096" y="1584"/>
                    </a:cubicBezTo>
                    <a:cubicBezTo>
                      <a:pt x="3048" y="1608"/>
                      <a:pt x="3025" y="1656"/>
                      <a:pt x="3025" y="1715"/>
                    </a:cubicBezTo>
                    <a:lnTo>
                      <a:pt x="3025" y="1894"/>
                    </a:lnTo>
                    <a:lnTo>
                      <a:pt x="2644" y="1894"/>
                    </a:lnTo>
                    <a:lnTo>
                      <a:pt x="2644" y="1715"/>
                    </a:lnTo>
                    <a:cubicBezTo>
                      <a:pt x="2644" y="1656"/>
                      <a:pt x="2620" y="1608"/>
                      <a:pt x="2572" y="1584"/>
                    </a:cubicBezTo>
                    <a:cubicBezTo>
                      <a:pt x="2405" y="1489"/>
                      <a:pt x="2310" y="1311"/>
                      <a:pt x="2310" y="1132"/>
                    </a:cubicBezTo>
                    <a:lnTo>
                      <a:pt x="2310" y="703"/>
                    </a:lnTo>
                    <a:cubicBezTo>
                      <a:pt x="2310" y="513"/>
                      <a:pt x="2465" y="346"/>
                      <a:pt x="2667" y="346"/>
                    </a:cubicBezTo>
                    <a:close/>
                    <a:moveTo>
                      <a:pt x="6096" y="346"/>
                    </a:moveTo>
                    <a:cubicBezTo>
                      <a:pt x="6192" y="346"/>
                      <a:pt x="6275" y="370"/>
                      <a:pt x="6358" y="453"/>
                    </a:cubicBezTo>
                    <a:cubicBezTo>
                      <a:pt x="6430" y="525"/>
                      <a:pt x="6454" y="608"/>
                      <a:pt x="6454" y="703"/>
                    </a:cubicBezTo>
                    <a:lnTo>
                      <a:pt x="6454" y="1132"/>
                    </a:lnTo>
                    <a:cubicBezTo>
                      <a:pt x="6454" y="1311"/>
                      <a:pt x="6370" y="1477"/>
                      <a:pt x="6192" y="1584"/>
                    </a:cubicBezTo>
                    <a:cubicBezTo>
                      <a:pt x="6144" y="1608"/>
                      <a:pt x="6120" y="1656"/>
                      <a:pt x="6120" y="1715"/>
                    </a:cubicBezTo>
                    <a:lnTo>
                      <a:pt x="6120" y="1894"/>
                    </a:lnTo>
                    <a:lnTo>
                      <a:pt x="5739" y="1894"/>
                    </a:lnTo>
                    <a:lnTo>
                      <a:pt x="5739" y="1715"/>
                    </a:lnTo>
                    <a:cubicBezTo>
                      <a:pt x="5739" y="1656"/>
                      <a:pt x="5715" y="1608"/>
                      <a:pt x="5668" y="1584"/>
                    </a:cubicBezTo>
                    <a:cubicBezTo>
                      <a:pt x="5501" y="1489"/>
                      <a:pt x="5406" y="1311"/>
                      <a:pt x="5406" y="1132"/>
                    </a:cubicBezTo>
                    <a:lnTo>
                      <a:pt x="5406" y="703"/>
                    </a:lnTo>
                    <a:cubicBezTo>
                      <a:pt x="5406" y="513"/>
                      <a:pt x="5561" y="346"/>
                      <a:pt x="5763" y="346"/>
                    </a:cubicBezTo>
                    <a:close/>
                    <a:moveTo>
                      <a:pt x="1453" y="2061"/>
                    </a:moveTo>
                    <a:cubicBezTo>
                      <a:pt x="1548" y="2061"/>
                      <a:pt x="1632" y="2084"/>
                      <a:pt x="1715" y="2156"/>
                    </a:cubicBezTo>
                    <a:cubicBezTo>
                      <a:pt x="1786" y="2239"/>
                      <a:pt x="1810" y="2323"/>
                      <a:pt x="1810" y="2418"/>
                    </a:cubicBezTo>
                    <a:lnTo>
                      <a:pt x="1810" y="2846"/>
                    </a:lnTo>
                    <a:cubicBezTo>
                      <a:pt x="1810" y="3037"/>
                      <a:pt x="1715" y="3204"/>
                      <a:pt x="1548" y="3287"/>
                    </a:cubicBezTo>
                    <a:cubicBezTo>
                      <a:pt x="1501" y="3323"/>
                      <a:pt x="1477" y="3370"/>
                      <a:pt x="1477" y="3430"/>
                    </a:cubicBezTo>
                    <a:lnTo>
                      <a:pt x="1477" y="3608"/>
                    </a:lnTo>
                    <a:lnTo>
                      <a:pt x="1096" y="3608"/>
                    </a:lnTo>
                    <a:lnTo>
                      <a:pt x="1096" y="3430"/>
                    </a:lnTo>
                    <a:cubicBezTo>
                      <a:pt x="1096" y="3370"/>
                      <a:pt x="1072" y="3323"/>
                      <a:pt x="1024" y="3287"/>
                    </a:cubicBezTo>
                    <a:cubicBezTo>
                      <a:pt x="858" y="3204"/>
                      <a:pt x="762" y="3025"/>
                      <a:pt x="762" y="2846"/>
                    </a:cubicBezTo>
                    <a:lnTo>
                      <a:pt x="762" y="2418"/>
                    </a:lnTo>
                    <a:cubicBezTo>
                      <a:pt x="762" y="2215"/>
                      <a:pt x="917" y="2061"/>
                      <a:pt x="1120" y="2061"/>
                    </a:cubicBezTo>
                    <a:close/>
                    <a:moveTo>
                      <a:pt x="4549" y="2061"/>
                    </a:moveTo>
                    <a:cubicBezTo>
                      <a:pt x="4644" y="2061"/>
                      <a:pt x="4727" y="2084"/>
                      <a:pt x="4810" y="2156"/>
                    </a:cubicBezTo>
                    <a:cubicBezTo>
                      <a:pt x="4882" y="2239"/>
                      <a:pt x="4906" y="2323"/>
                      <a:pt x="4906" y="2418"/>
                    </a:cubicBezTo>
                    <a:lnTo>
                      <a:pt x="4906" y="2846"/>
                    </a:lnTo>
                    <a:cubicBezTo>
                      <a:pt x="4906" y="3025"/>
                      <a:pt x="4810" y="3204"/>
                      <a:pt x="4644" y="3287"/>
                    </a:cubicBezTo>
                    <a:cubicBezTo>
                      <a:pt x="4596" y="3323"/>
                      <a:pt x="4572" y="3370"/>
                      <a:pt x="4572" y="3430"/>
                    </a:cubicBezTo>
                    <a:lnTo>
                      <a:pt x="4572" y="3608"/>
                    </a:lnTo>
                    <a:lnTo>
                      <a:pt x="4191" y="3608"/>
                    </a:lnTo>
                    <a:lnTo>
                      <a:pt x="4191" y="3430"/>
                    </a:lnTo>
                    <a:cubicBezTo>
                      <a:pt x="4191" y="3370"/>
                      <a:pt x="4168" y="3323"/>
                      <a:pt x="4120" y="3287"/>
                    </a:cubicBezTo>
                    <a:cubicBezTo>
                      <a:pt x="3953" y="3204"/>
                      <a:pt x="3858" y="3025"/>
                      <a:pt x="3858" y="2846"/>
                    </a:cubicBezTo>
                    <a:lnTo>
                      <a:pt x="3858" y="2418"/>
                    </a:lnTo>
                    <a:cubicBezTo>
                      <a:pt x="3858" y="2215"/>
                      <a:pt x="4013" y="2061"/>
                      <a:pt x="4215" y="2061"/>
                    </a:cubicBezTo>
                    <a:close/>
                    <a:moveTo>
                      <a:pt x="7668" y="2061"/>
                    </a:moveTo>
                    <a:cubicBezTo>
                      <a:pt x="7751" y="2061"/>
                      <a:pt x="7847" y="2084"/>
                      <a:pt x="7918" y="2156"/>
                    </a:cubicBezTo>
                    <a:cubicBezTo>
                      <a:pt x="7989" y="2239"/>
                      <a:pt x="8025" y="2323"/>
                      <a:pt x="8025" y="2418"/>
                    </a:cubicBezTo>
                    <a:lnTo>
                      <a:pt x="8025" y="2846"/>
                    </a:lnTo>
                    <a:cubicBezTo>
                      <a:pt x="8001" y="3025"/>
                      <a:pt x="7918" y="3204"/>
                      <a:pt x="7751" y="3287"/>
                    </a:cubicBezTo>
                    <a:cubicBezTo>
                      <a:pt x="7704" y="3323"/>
                      <a:pt x="7680" y="3370"/>
                      <a:pt x="7680" y="3430"/>
                    </a:cubicBezTo>
                    <a:lnTo>
                      <a:pt x="7680" y="3608"/>
                    </a:lnTo>
                    <a:lnTo>
                      <a:pt x="7311" y="3608"/>
                    </a:lnTo>
                    <a:lnTo>
                      <a:pt x="7311" y="3430"/>
                    </a:lnTo>
                    <a:cubicBezTo>
                      <a:pt x="7311" y="3370"/>
                      <a:pt x="7275" y="3323"/>
                      <a:pt x="7227" y="3287"/>
                    </a:cubicBezTo>
                    <a:cubicBezTo>
                      <a:pt x="7073" y="3204"/>
                      <a:pt x="6966" y="3025"/>
                      <a:pt x="6966" y="2846"/>
                    </a:cubicBezTo>
                    <a:lnTo>
                      <a:pt x="6966" y="2418"/>
                    </a:lnTo>
                    <a:cubicBezTo>
                      <a:pt x="6966" y="2215"/>
                      <a:pt x="7132" y="2061"/>
                      <a:pt x="7323" y="2061"/>
                    </a:cubicBezTo>
                    <a:close/>
                    <a:moveTo>
                      <a:pt x="5787" y="1"/>
                    </a:moveTo>
                    <a:cubicBezTo>
                      <a:pt x="5418" y="1"/>
                      <a:pt x="5120" y="310"/>
                      <a:pt x="5120" y="691"/>
                    </a:cubicBezTo>
                    <a:lnTo>
                      <a:pt x="5120" y="1120"/>
                    </a:lnTo>
                    <a:cubicBezTo>
                      <a:pt x="5120" y="1382"/>
                      <a:pt x="5251" y="1644"/>
                      <a:pt x="5465" y="1799"/>
                    </a:cubicBezTo>
                    <a:lnTo>
                      <a:pt x="5465" y="1953"/>
                    </a:lnTo>
                    <a:lnTo>
                      <a:pt x="5180" y="2073"/>
                    </a:lnTo>
                    <a:cubicBezTo>
                      <a:pt x="5144" y="2025"/>
                      <a:pt x="5120" y="1977"/>
                      <a:pt x="5072" y="1942"/>
                    </a:cubicBezTo>
                    <a:cubicBezTo>
                      <a:pt x="4941" y="1799"/>
                      <a:pt x="4775" y="1739"/>
                      <a:pt x="4596" y="1739"/>
                    </a:cubicBezTo>
                    <a:lnTo>
                      <a:pt x="4251" y="1739"/>
                    </a:lnTo>
                    <a:cubicBezTo>
                      <a:pt x="4001" y="1739"/>
                      <a:pt x="3798" y="1882"/>
                      <a:pt x="3679" y="2073"/>
                    </a:cubicBezTo>
                    <a:lnTo>
                      <a:pt x="3394" y="1953"/>
                    </a:lnTo>
                    <a:lnTo>
                      <a:pt x="3394" y="1799"/>
                    </a:lnTo>
                    <a:cubicBezTo>
                      <a:pt x="3596" y="1644"/>
                      <a:pt x="3739" y="1382"/>
                      <a:pt x="3739" y="1120"/>
                    </a:cubicBezTo>
                    <a:lnTo>
                      <a:pt x="3739" y="691"/>
                    </a:lnTo>
                    <a:cubicBezTo>
                      <a:pt x="3739" y="513"/>
                      <a:pt x="3656" y="334"/>
                      <a:pt x="3537" y="215"/>
                    </a:cubicBezTo>
                    <a:cubicBezTo>
                      <a:pt x="3406" y="72"/>
                      <a:pt x="3239" y="13"/>
                      <a:pt x="3060" y="13"/>
                    </a:cubicBezTo>
                    <a:lnTo>
                      <a:pt x="2727" y="13"/>
                    </a:lnTo>
                    <a:cubicBezTo>
                      <a:pt x="2346" y="13"/>
                      <a:pt x="2048" y="334"/>
                      <a:pt x="2048" y="703"/>
                    </a:cubicBezTo>
                    <a:lnTo>
                      <a:pt x="2048" y="1132"/>
                    </a:lnTo>
                    <a:cubicBezTo>
                      <a:pt x="2048" y="1406"/>
                      <a:pt x="2191" y="1656"/>
                      <a:pt x="2394" y="1822"/>
                    </a:cubicBezTo>
                    <a:lnTo>
                      <a:pt x="2394" y="1965"/>
                    </a:lnTo>
                    <a:lnTo>
                      <a:pt x="2108" y="2084"/>
                    </a:lnTo>
                    <a:cubicBezTo>
                      <a:pt x="2084" y="2037"/>
                      <a:pt x="2048" y="2001"/>
                      <a:pt x="2013" y="1953"/>
                    </a:cubicBezTo>
                    <a:cubicBezTo>
                      <a:pt x="1870" y="1822"/>
                      <a:pt x="1715" y="1763"/>
                      <a:pt x="1536" y="1763"/>
                    </a:cubicBezTo>
                    <a:lnTo>
                      <a:pt x="1191" y="1763"/>
                    </a:lnTo>
                    <a:cubicBezTo>
                      <a:pt x="822" y="1763"/>
                      <a:pt x="524" y="2073"/>
                      <a:pt x="524" y="2442"/>
                    </a:cubicBezTo>
                    <a:lnTo>
                      <a:pt x="524" y="2870"/>
                    </a:lnTo>
                    <a:cubicBezTo>
                      <a:pt x="524" y="3144"/>
                      <a:pt x="655" y="3394"/>
                      <a:pt x="858" y="3561"/>
                    </a:cubicBezTo>
                    <a:lnTo>
                      <a:pt x="858" y="3704"/>
                    </a:lnTo>
                    <a:lnTo>
                      <a:pt x="429" y="3882"/>
                    </a:lnTo>
                    <a:cubicBezTo>
                      <a:pt x="179" y="3989"/>
                      <a:pt x="0" y="4239"/>
                      <a:pt x="0" y="4513"/>
                    </a:cubicBezTo>
                    <a:lnTo>
                      <a:pt x="0" y="5537"/>
                    </a:lnTo>
                    <a:cubicBezTo>
                      <a:pt x="0" y="5632"/>
                      <a:pt x="72" y="5704"/>
                      <a:pt x="167" y="5704"/>
                    </a:cubicBezTo>
                    <a:cubicBezTo>
                      <a:pt x="250" y="5704"/>
                      <a:pt x="322" y="5632"/>
                      <a:pt x="322" y="5537"/>
                    </a:cubicBezTo>
                    <a:lnTo>
                      <a:pt x="322" y="4513"/>
                    </a:lnTo>
                    <a:cubicBezTo>
                      <a:pt x="322" y="4358"/>
                      <a:pt x="417" y="4228"/>
                      <a:pt x="548" y="4180"/>
                    </a:cubicBezTo>
                    <a:lnTo>
                      <a:pt x="1060" y="3977"/>
                    </a:lnTo>
                    <a:lnTo>
                      <a:pt x="1679" y="3977"/>
                    </a:lnTo>
                    <a:lnTo>
                      <a:pt x="2191" y="4180"/>
                    </a:lnTo>
                    <a:cubicBezTo>
                      <a:pt x="2322" y="4239"/>
                      <a:pt x="2405" y="4358"/>
                      <a:pt x="2405" y="4513"/>
                    </a:cubicBezTo>
                    <a:lnTo>
                      <a:pt x="2405" y="5537"/>
                    </a:lnTo>
                    <a:cubicBezTo>
                      <a:pt x="2405" y="5632"/>
                      <a:pt x="2489" y="5704"/>
                      <a:pt x="2572" y="5704"/>
                    </a:cubicBezTo>
                    <a:cubicBezTo>
                      <a:pt x="2667" y="5704"/>
                      <a:pt x="2739" y="5632"/>
                      <a:pt x="2739" y="5537"/>
                    </a:cubicBezTo>
                    <a:lnTo>
                      <a:pt x="2739" y="4513"/>
                    </a:lnTo>
                    <a:cubicBezTo>
                      <a:pt x="2739" y="4228"/>
                      <a:pt x="2572" y="3989"/>
                      <a:pt x="2310" y="3882"/>
                    </a:cubicBezTo>
                    <a:lnTo>
                      <a:pt x="1870" y="3704"/>
                    </a:lnTo>
                    <a:lnTo>
                      <a:pt x="1870" y="3561"/>
                    </a:lnTo>
                    <a:cubicBezTo>
                      <a:pt x="2084" y="3394"/>
                      <a:pt x="2215" y="3144"/>
                      <a:pt x="2215" y="2870"/>
                    </a:cubicBezTo>
                    <a:lnTo>
                      <a:pt x="2215" y="2442"/>
                    </a:lnTo>
                    <a:lnTo>
                      <a:pt x="2215" y="2418"/>
                    </a:lnTo>
                    <a:lnTo>
                      <a:pt x="2608" y="2263"/>
                    </a:lnTo>
                    <a:lnTo>
                      <a:pt x="3227" y="2263"/>
                    </a:lnTo>
                    <a:lnTo>
                      <a:pt x="3620" y="2418"/>
                    </a:lnTo>
                    <a:lnTo>
                      <a:pt x="3620" y="2442"/>
                    </a:lnTo>
                    <a:lnTo>
                      <a:pt x="3620" y="2870"/>
                    </a:lnTo>
                    <a:cubicBezTo>
                      <a:pt x="3620" y="3144"/>
                      <a:pt x="3751" y="3394"/>
                      <a:pt x="3953" y="3561"/>
                    </a:cubicBezTo>
                    <a:lnTo>
                      <a:pt x="3953" y="3704"/>
                    </a:lnTo>
                    <a:lnTo>
                      <a:pt x="3525" y="3882"/>
                    </a:lnTo>
                    <a:cubicBezTo>
                      <a:pt x="3275" y="3989"/>
                      <a:pt x="3096" y="4239"/>
                      <a:pt x="3096" y="4513"/>
                    </a:cubicBezTo>
                    <a:lnTo>
                      <a:pt x="3096" y="5537"/>
                    </a:lnTo>
                    <a:cubicBezTo>
                      <a:pt x="3096" y="5632"/>
                      <a:pt x="3167" y="5704"/>
                      <a:pt x="3263" y="5704"/>
                    </a:cubicBezTo>
                    <a:cubicBezTo>
                      <a:pt x="3346" y="5704"/>
                      <a:pt x="3417" y="5632"/>
                      <a:pt x="3417" y="5537"/>
                    </a:cubicBezTo>
                    <a:lnTo>
                      <a:pt x="3417" y="4513"/>
                    </a:lnTo>
                    <a:cubicBezTo>
                      <a:pt x="3417" y="4358"/>
                      <a:pt x="3513" y="4228"/>
                      <a:pt x="3644" y="4180"/>
                    </a:cubicBezTo>
                    <a:lnTo>
                      <a:pt x="4156" y="3977"/>
                    </a:lnTo>
                    <a:lnTo>
                      <a:pt x="4775" y="3977"/>
                    </a:lnTo>
                    <a:lnTo>
                      <a:pt x="5287" y="4180"/>
                    </a:lnTo>
                    <a:cubicBezTo>
                      <a:pt x="5418" y="4239"/>
                      <a:pt x="5501" y="4358"/>
                      <a:pt x="5501" y="4513"/>
                    </a:cubicBezTo>
                    <a:lnTo>
                      <a:pt x="5501" y="5537"/>
                    </a:lnTo>
                    <a:cubicBezTo>
                      <a:pt x="5501" y="5632"/>
                      <a:pt x="5584" y="5704"/>
                      <a:pt x="5668" y="5704"/>
                    </a:cubicBezTo>
                    <a:cubicBezTo>
                      <a:pt x="5763" y="5704"/>
                      <a:pt x="5834" y="5632"/>
                      <a:pt x="5834" y="5537"/>
                    </a:cubicBezTo>
                    <a:lnTo>
                      <a:pt x="5834" y="4513"/>
                    </a:lnTo>
                    <a:cubicBezTo>
                      <a:pt x="5834" y="4228"/>
                      <a:pt x="5668" y="3989"/>
                      <a:pt x="5406" y="3882"/>
                    </a:cubicBezTo>
                    <a:lnTo>
                      <a:pt x="4965" y="3704"/>
                    </a:lnTo>
                    <a:lnTo>
                      <a:pt x="4965" y="3561"/>
                    </a:lnTo>
                    <a:cubicBezTo>
                      <a:pt x="5180" y="3394"/>
                      <a:pt x="5311" y="3144"/>
                      <a:pt x="5311" y="2870"/>
                    </a:cubicBezTo>
                    <a:lnTo>
                      <a:pt x="5311" y="2442"/>
                    </a:lnTo>
                    <a:lnTo>
                      <a:pt x="5311" y="2418"/>
                    </a:lnTo>
                    <a:lnTo>
                      <a:pt x="5703" y="2263"/>
                    </a:lnTo>
                    <a:lnTo>
                      <a:pt x="6323" y="2263"/>
                    </a:lnTo>
                    <a:lnTo>
                      <a:pt x="6715" y="2418"/>
                    </a:lnTo>
                    <a:lnTo>
                      <a:pt x="6715" y="2442"/>
                    </a:lnTo>
                    <a:lnTo>
                      <a:pt x="6715" y="2870"/>
                    </a:lnTo>
                    <a:cubicBezTo>
                      <a:pt x="6715" y="3144"/>
                      <a:pt x="6846" y="3394"/>
                      <a:pt x="7049" y="3561"/>
                    </a:cubicBezTo>
                    <a:lnTo>
                      <a:pt x="7049" y="3704"/>
                    </a:lnTo>
                    <a:lnTo>
                      <a:pt x="6620" y="3882"/>
                    </a:lnTo>
                    <a:cubicBezTo>
                      <a:pt x="6370" y="3989"/>
                      <a:pt x="6192" y="4239"/>
                      <a:pt x="6192" y="4513"/>
                    </a:cubicBezTo>
                    <a:lnTo>
                      <a:pt x="6192" y="5537"/>
                    </a:lnTo>
                    <a:cubicBezTo>
                      <a:pt x="6192" y="5632"/>
                      <a:pt x="6263" y="5704"/>
                      <a:pt x="6358" y="5704"/>
                    </a:cubicBezTo>
                    <a:cubicBezTo>
                      <a:pt x="6442" y="5704"/>
                      <a:pt x="6513" y="5632"/>
                      <a:pt x="6513" y="5537"/>
                    </a:cubicBezTo>
                    <a:lnTo>
                      <a:pt x="6513" y="4513"/>
                    </a:lnTo>
                    <a:cubicBezTo>
                      <a:pt x="6513" y="4358"/>
                      <a:pt x="6608" y="4228"/>
                      <a:pt x="6739" y="4180"/>
                    </a:cubicBezTo>
                    <a:lnTo>
                      <a:pt x="7251" y="3977"/>
                    </a:lnTo>
                    <a:lnTo>
                      <a:pt x="7870" y="3977"/>
                    </a:lnTo>
                    <a:lnTo>
                      <a:pt x="8382" y="4180"/>
                    </a:lnTo>
                    <a:cubicBezTo>
                      <a:pt x="8513" y="4239"/>
                      <a:pt x="8597" y="4358"/>
                      <a:pt x="8597" y="4513"/>
                    </a:cubicBezTo>
                    <a:lnTo>
                      <a:pt x="8597" y="5537"/>
                    </a:lnTo>
                    <a:cubicBezTo>
                      <a:pt x="8597" y="5632"/>
                      <a:pt x="8680" y="5704"/>
                      <a:pt x="8763" y="5704"/>
                    </a:cubicBezTo>
                    <a:cubicBezTo>
                      <a:pt x="8859" y="5704"/>
                      <a:pt x="8930" y="5632"/>
                      <a:pt x="8930" y="5537"/>
                    </a:cubicBezTo>
                    <a:lnTo>
                      <a:pt x="8930" y="4513"/>
                    </a:lnTo>
                    <a:cubicBezTo>
                      <a:pt x="8859" y="4204"/>
                      <a:pt x="8680" y="3942"/>
                      <a:pt x="8418" y="3847"/>
                    </a:cubicBezTo>
                    <a:lnTo>
                      <a:pt x="7989" y="3668"/>
                    </a:lnTo>
                    <a:lnTo>
                      <a:pt x="7989" y="3513"/>
                    </a:lnTo>
                    <a:cubicBezTo>
                      <a:pt x="8204" y="3346"/>
                      <a:pt x="8335" y="3096"/>
                      <a:pt x="8335" y="2835"/>
                    </a:cubicBezTo>
                    <a:lnTo>
                      <a:pt x="8335" y="2394"/>
                    </a:lnTo>
                    <a:cubicBezTo>
                      <a:pt x="8335" y="2215"/>
                      <a:pt x="8263" y="2037"/>
                      <a:pt x="8144" y="1918"/>
                    </a:cubicBezTo>
                    <a:cubicBezTo>
                      <a:pt x="8001" y="1787"/>
                      <a:pt x="7847" y="1727"/>
                      <a:pt x="7668" y="1727"/>
                    </a:cubicBezTo>
                    <a:lnTo>
                      <a:pt x="7323" y="1727"/>
                    </a:lnTo>
                    <a:cubicBezTo>
                      <a:pt x="7073" y="1727"/>
                      <a:pt x="6858" y="1858"/>
                      <a:pt x="6739" y="2061"/>
                    </a:cubicBezTo>
                    <a:lnTo>
                      <a:pt x="6454" y="1942"/>
                    </a:lnTo>
                    <a:lnTo>
                      <a:pt x="6454" y="1787"/>
                    </a:lnTo>
                    <a:cubicBezTo>
                      <a:pt x="6668" y="1620"/>
                      <a:pt x="6799" y="1370"/>
                      <a:pt x="6799" y="1108"/>
                    </a:cubicBezTo>
                    <a:lnTo>
                      <a:pt x="6799" y="668"/>
                    </a:lnTo>
                    <a:cubicBezTo>
                      <a:pt x="6799" y="489"/>
                      <a:pt x="6727" y="310"/>
                      <a:pt x="6608" y="191"/>
                    </a:cubicBezTo>
                    <a:cubicBezTo>
                      <a:pt x="6477" y="60"/>
                      <a:pt x="6311" y="1"/>
                      <a:pt x="613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2" name="Google Shape;282;p19">
                <a:extLst>
                  <a:ext uri="{FF2B5EF4-FFF2-40B4-BE49-F238E27FC236}">
                    <a16:creationId xmlns:a16="http://schemas.microsoft.com/office/drawing/2014/main" id="{CC74799B-19C5-F092-0D63-9B7A55BF6BBE}"/>
                  </a:ext>
                </a:extLst>
              </p:cNvPr>
              <p:cNvSpPr/>
              <p:nvPr/>
            </p:nvSpPr>
            <p:spPr>
              <a:xfrm>
                <a:off x="3656195" y="1975821"/>
                <a:ext cx="120149" cy="164134"/>
              </a:xfrm>
              <a:custGeom>
                <a:avLst/>
                <a:gdLst/>
                <a:ahLst/>
                <a:cxnLst/>
                <a:rect l="l" t="t" r="r" b="b"/>
                <a:pathLst>
                  <a:path w="3775" h="5157" extrusionOk="0">
                    <a:moveTo>
                      <a:pt x="2049" y="334"/>
                    </a:moveTo>
                    <a:cubicBezTo>
                      <a:pt x="2239" y="334"/>
                      <a:pt x="2406" y="501"/>
                      <a:pt x="2406" y="691"/>
                    </a:cubicBezTo>
                    <a:lnTo>
                      <a:pt x="2406" y="1037"/>
                    </a:lnTo>
                    <a:cubicBezTo>
                      <a:pt x="2406" y="1334"/>
                      <a:pt x="2168" y="1549"/>
                      <a:pt x="1882" y="1549"/>
                    </a:cubicBezTo>
                    <a:cubicBezTo>
                      <a:pt x="1869" y="1550"/>
                      <a:pt x="1855" y="1550"/>
                      <a:pt x="1842" y="1550"/>
                    </a:cubicBezTo>
                    <a:cubicBezTo>
                      <a:pt x="1575" y="1550"/>
                      <a:pt x="1358" y="1321"/>
                      <a:pt x="1358" y="1037"/>
                    </a:cubicBezTo>
                    <a:lnTo>
                      <a:pt x="1358" y="691"/>
                    </a:lnTo>
                    <a:cubicBezTo>
                      <a:pt x="1358" y="501"/>
                      <a:pt x="1513" y="334"/>
                      <a:pt x="1715" y="334"/>
                    </a:cubicBezTo>
                    <a:close/>
                    <a:moveTo>
                      <a:pt x="2049" y="1870"/>
                    </a:moveTo>
                    <a:lnTo>
                      <a:pt x="2049" y="1965"/>
                    </a:lnTo>
                    <a:cubicBezTo>
                      <a:pt x="2072" y="2025"/>
                      <a:pt x="2084" y="2073"/>
                      <a:pt x="2108" y="2132"/>
                    </a:cubicBezTo>
                    <a:lnTo>
                      <a:pt x="1894" y="2358"/>
                    </a:lnTo>
                    <a:lnTo>
                      <a:pt x="1870" y="2358"/>
                    </a:lnTo>
                    <a:lnTo>
                      <a:pt x="1656" y="2132"/>
                    </a:lnTo>
                    <a:cubicBezTo>
                      <a:pt x="1679" y="2085"/>
                      <a:pt x="1691" y="2025"/>
                      <a:pt x="1691" y="1965"/>
                    </a:cubicBezTo>
                    <a:lnTo>
                      <a:pt x="1691" y="1870"/>
                    </a:lnTo>
                    <a:cubicBezTo>
                      <a:pt x="1751" y="1882"/>
                      <a:pt x="1810" y="1882"/>
                      <a:pt x="1870" y="1882"/>
                    </a:cubicBezTo>
                    <a:cubicBezTo>
                      <a:pt x="1929" y="1882"/>
                      <a:pt x="1989" y="1882"/>
                      <a:pt x="2049" y="1870"/>
                    </a:cubicBezTo>
                    <a:close/>
                    <a:moveTo>
                      <a:pt x="2382" y="2323"/>
                    </a:moveTo>
                    <a:lnTo>
                      <a:pt x="2668" y="2454"/>
                    </a:lnTo>
                    <a:cubicBezTo>
                      <a:pt x="2727" y="2489"/>
                      <a:pt x="2763" y="2549"/>
                      <a:pt x="2763" y="2620"/>
                    </a:cubicBezTo>
                    <a:lnTo>
                      <a:pt x="2763" y="2942"/>
                    </a:lnTo>
                    <a:lnTo>
                      <a:pt x="1025" y="2942"/>
                    </a:lnTo>
                    <a:lnTo>
                      <a:pt x="1025" y="2620"/>
                    </a:lnTo>
                    <a:lnTo>
                      <a:pt x="1013" y="2620"/>
                    </a:lnTo>
                    <a:cubicBezTo>
                      <a:pt x="1013" y="2549"/>
                      <a:pt x="1060" y="2489"/>
                      <a:pt x="1120" y="2454"/>
                    </a:cubicBezTo>
                    <a:lnTo>
                      <a:pt x="1394" y="2323"/>
                    </a:lnTo>
                    <a:lnTo>
                      <a:pt x="1656" y="2585"/>
                    </a:lnTo>
                    <a:cubicBezTo>
                      <a:pt x="1715" y="2632"/>
                      <a:pt x="1799" y="2680"/>
                      <a:pt x="1894" y="2680"/>
                    </a:cubicBezTo>
                    <a:cubicBezTo>
                      <a:pt x="1977" y="2680"/>
                      <a:pt x="2049" y="2656"/>
                      <a:pt x="2132" y="2585"/>
                    </a:cubicBezTo>
                    <a:lnTo>
                      <a:pt x="2382" y="2323"/>
                    </a:lnTo>
                    <a:close/>
                    <a:moveTo>
                      <a:pt x="3334" y="3263"/>
                    </a:moveTo>
                    <a:lnTo>
                      <a:pt x="3156" y="3632"/>
                    </a:lnTo>
                    <a:lnTo>
                      <a:pt x="596" y="3632"/>
                    </a:lnTo>
                    <a:lnTo>
                      <a:pt x="417" y="3263"/>
                    </a:lnTo>
                    <a:close/>
                    <a:moveTo>
                      <a:pt x="1715" y="1"/>
                    </a:moveTo>
                    <a:cubicBezTo>
                      <a:pt x="1334" y="1"/>
                      <a:pt x="1025" y="299"/>
                      <a:pt x="1025" y="691"/>
                    </a:cubicBezTo>
                    <a:lnTo>
                      <a:pt x="1025" y="1025"/>
                    </a:lnTo>
                    <a:cubicBezTo>
                      <a:pt x="1025" y="1311"/>
                      <a:pt x="1156" y="1549"/>
                      <a:pt x="1370" y="1715"/>
                    </a:cubicBezTo>
                    <a:lnTo>
                      <a:pt x="1370" y="1954"/>
                    </a:lnTo>
                    <a:lnTo>
                      <a:pt x="1370" y="1965"/>
                    </a:lnTo>
                    <a:lnTo>
                      <a:pt x="965" y="2180"/>
                    </a:lnTo>
                    <a:cubicBezTo>
                      <a:pt x="786" y="2263"/>
                      <a:pt x="679" y="2430"/>
                      <a:pt x="679" y="2620"/>
                    </a:cubicBezTo>
                    <a:lnTo>
                      <a:pt x="679" y="2942"/>
                    </a:lnTo>
                    <a:lnTo>
                      <a:pt x="155" y="2942"/>
                    </a:lnTo>
                    <a:cubicBezTo>
                      <a:pt x="96" y="2942"/>
                      <a:pt x="60" y="2966"/>
                      <a:pt x="24" y="3013"/>
                    </a:cubicBezTo>
                    <a:cubicBezTo>
                      <a:pt x="1" y="3061"/>
                      <a:pt x="1" y="3120"/>
                      <a:pt x="24" y="3180"/>
                    </a:cubicBezTo>
                    <a:lnTo>
                      <a:pt x="370" y="3859"/>
                    </a:lnTo>
                    <a:cubicBezTo>
                      <a:pt x="394" y="3918"/>
                      <a:pt x="453" y="3954"/>
                      <a:pt x="513" y="3954"/>
                    </a:cubicBezTo>
                    <a:lnTo>
                      <a:pt x="691" y="3954"/>
                    </a:lnTo>
                    <a:lnTo>
                      <a:pt x="691" y="4990"/>
                    </a:lnTo>
                    <a:cubicBezTo>
                      <a:pt x="691" y="5085"/>
                      <a:pt x="775" y="5156"/>
                      <a:pt x="858" y="5156"/>
                    </a:cubicBezTo>
                    <a:cubicBezTo>
                      <a:pt x="953" y="5156"/>
                      <a:pt x="1025" y="5085"/>
                      <a:pt x="1025" y="4990"/>
                    </a:cubicBezTo>
                    <a:lnTo>
                      <a:pt x="1025" y="3954"/>
                    </a:lnTo>
                    <a:lnTo>
                      <a:pt x="2763" y="3954"/>
                    </a:lnTo>
                    <a:lnTo>
                      <a:pt x="2763" y="4990"/>
                    </a:lnTo>
                    <a:cubicBezTo>
                      <a:pt x="2763" y="5085"/>
                      <a:pt x="2846" y="5156"/>
                      <a:pt x="2930" y="5156"/>
                    </a:cubicBezTo>
                    <a:cubicBezTo>
                      <a:pt x="3025" y="5156"/>
                      <a:pt x="3096" y="5085"/>
                      <a:pt x="3096" y="4990"/>
                    </a:cubicBezTo>
                    <a:lnTo>
                      <a:pt x="3096" y="3954"/>
                    </a:lnTo>
                    <a:lnTo>
                      <a:pt x="3275" y="3954"/>
                    </a:lnTo>
                    <a:cubicBezTo>
                      <a:pt x="3334" y="3954"/>
                      <a:pt x="3394" y="3918"/>
                      <a:pt x="3418" y="3859"/>
                    </a:cubicBezTo>
                    <a:lnTo>
                      <a:pt x="3763" y="3180"/>
                    </a:lnTo>
                    <a:cubicBezTo>
                      <a:pt x="3775" y="3132"/>
                      <a:pt x="3763" y="3073"/>
                      <a:pt x="3751" y="3013"/>
                    </a:cubicBezTo>
                    <a:cubicBezTo>
                      <a:pt x="3715" y="2966"/>
                      <a:pt x="3680" y="2942"/>
                      <a:pt x="3620" y="2942"/>
                    </a:cubicBezTo>
                    <a:lnTo>
                      <a:pt x="3084" y="2942"/>
                    </a:lnTo>
                    <a:lnTo>
                      <a:pt x="3084" y="2620"/>
                    </a:lnTo>
                    <a:cubicBezTo>
                      <a:pt x="3084" y="2430"/>
                      <a:pt x="2977" y="2251"/>
                      <a:pt x="2799" y="2180"/>
                    </a:cubicBezTo>
                    <a:lnTo>
                      <a:pt x="2394" y="1965"/>
                    </a:lnTo>
                    <a:lnTo>
                      <a:pt x="2394" y="1954"/>
                    </a:lnTo>
                    <a:lnTo>
                      <a:pt x="2394" y="1715"/>
                    </a:lnTo>
                    <a:cubicBezTo>
                      <a:pt x="2608" y="1561"/>
                      <a:pt x="2739" y="1311"/>
                      <a:pt x="2739" y="1025"/>
                    </a:cubicBezTo>
                    <a:lnTo>
                      <a:pt x="2739" y="691"/>
                    </a:lnTo>
                    <a:cubicBezTo>
                      <a:pt x="2739" y="310"/>
                      <a:pt x="2441" y="1"/>
                      <a:pt x="204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3" name="Google Shape;283;p19">
                <a:extLst>
                  <a:ext uri="{FF2B5EF4-FFF2-40B4-BE49-F238E27FC236}">
                    <a16:creationId xmlns:a16="http://schemas.microsoft.com/office/drawing/2014/main" id="{EA0A81D2-DCA7-F6A1-98FE-7A9BF52C3EF2}"/>
                  </a:ext>
                </a:extLst>
              </p:cNvPr>
              <p:cNvSpPr/>
              <p:nvPr/>
            </p:nvSpPr>
            <p:spPr>
              <a:xfrm>
                <a:off x="3700149" y="2113380"/>
                <a:ext cx="32241" cy="10280"/>
              </a:xfrm>
              <a:custGeom>
                <a:avLst/>
                <a:gdLst/>
                <a:ahLst/>
                <a:cxnLst/>
                <a:rect l="l" t="t" r="r" b="b"/>
                <a:pathLst>
                  <a:path w="1013" h="323" extrusionOk="0">
                    <a:moveTo>
                      <a:pt x="167" y="1"/>
                    </a:moveTo>
                    <a:cubicBezTo>
                      <a:pt x="72" y="1"/>
                      <a:pt x="1" y="72"/>
                      <a:pt x="1" y="168"/>
                    </a:cubicBezTo>
                    <a:cubicBezTo>
                      <a:pt x="1" y="251"/>
                      <a:pt x="72" y="322"/>
                      <a:pt x="167" y="322"/>
                    </a:cubicBezTo>
                    <a:lnTo>
                      <a:pt x="846" y="322"/>
                    </a:lnTo>
                    <a:cubicBezTo>
                      <a:pt x="941" y="322"/>
                      <a:pt x="1013" y="251"/>
                      <a:pt x="1013" y="168"/>
                    </a:cubicBezTo>
                    <a:cubicBezTo>
                      <a:pt x="1013" y="72"/>
                      <a:pt x="941" y="1"/>
                      <a:pt x="84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cxnSp>
          <p:nvCxnSpPr>
            <p:cNvPr id="14" name="Google Shape;284;p19">
              <a:extLst>
                <a:ext uri="{FF2B5EF4-FFF2-40B4-BE49-F238E27FC236}">
                  <a16:creationId xmlns:a16="http://schemas.microsoft.com/office/drawing/2014/main" id="{CE8F3FA7-1891-FFCC-2912-0D3B5A0BDC4B}"/>
                </a:ext>
              </a:extLst>
            </p:cNvPr>
            <p:cNvCxnSpPr/>
            <p:nvPr/>
          </p:nvCxnSpPr>
          <p:spPr>
            <a:xfrm>
              <a:off x="7673341" y="2118072"/>
              <a:ext cx="922000" cy="0"/>
            </a:xfrm>
            <a:prstGeom prst="straightConnector1">
              <a:avLst/>
            </a:prstGeom>
            <a:noFill/>
            <a:ln w="19050" cap="flat" cmpd="sng">
              <a:solidFill>
                <a:schemeClr val="accent3"/>
              </a:solidFill>
              <a:prstDash val="solid"/>
              <a:round/>
              <a:headEnd type="none" w="med" len="med"/>
              <a:tailEnd type="none" w="med" len="med"/>
            </a:ln>
          </p:spPr>
        </p:cxnSp>
        <p:cxnSp>
          <p:nvCxnSpPr>
            <p:cNvPr id="15" name="Google Shape;285;p19">
              <a:extLst>
                <a:ext uri="{FF2B5EF4-FFF2-40B4-BE49-F238E27FC236}">
                  <a16:creationId xmlns:a16="http://schemas.microsoft.com/office/drawing/2014/main" id="{70D3F80B-0E6C-1459-11F5-4447DE3E9401}"/>
                </a:ext>
              </a:extLst>
            </p:cNvPr>
            <p:cNvCxnSpPr/>
            <p:nvPr/>
          </p:nvCxnSpPr>
          <p:spPr>
            <a:xfrm>
              <a:off x="7878417" y="5481924"/>
              <a:ext cx="922000" cy="0"/>
            </a:xfrm>
            <a:prstGeom prst="straightConnector1">
              <a:avLst/>
            </a:prstGeom>
            <a:noFill/>
            <a:ln w="19050" cap="flat" cmpd="sng">
              <a:solidFill>
                <a:schemeClr val="accent2"/>
              </a:solidFill>
              <a:prstDash val="solid"/>
              <a:round/>
              <a:headEnd type="none" w="med" len="med"/>
              <a:tailEnd type="none" w="med" len="med"/>
            </a:ln>
          </p:spPr>
        </p:cxnSp>
        <p:cxnSp>
          <p:nvCxnSpPr>
            <p:cNvPr id="17" name="Google Shape;286;p19">
              <a:extLst>
                <a:ext uri="{FF2B5EF4-FFF2-40B4-BE49-F238E27FC236}">
                  <a16:creationId xmlns:a16="http://schemas.microsoft.com/office/drawing/2014/main" id="{F86AEC05-79DE-8AED-39DC-B5092EFBA8AF}"/>
                </a:ext>
              </a:extLst>
            </p:cNvPr>
            <p:cNvCxnSpPr/>
            <p:nvPr/>
          </p:nvCxnSpPr>
          <p:spPr>
            <a:xfrm>
              <a:off x="3803264" y="2064040"/>
              <a:ext cx="922000" cy="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87;p19">
              <a:extLst>
                <a:ext uri="{FF2B5EF4-FFF2-40B4-BE49-F238E27FC236}">
                  <a16:creationId xmlns:a16="http://schemas.microsoft.com/office/drawing/2014/main" id="{960EF4B6-22EC-6D14-8B35-2AAB170CFF25}"/>
                </a:ext>
              </a:extLst>
            </p:cNvPr>
            <p:cNvCxnSpPr/>
            <p:nvPr/>
          </p:nvCxnSpPr>
          <p:spPr>
            <a:xfrm>
              <a:off x="3557336" y="5597900"/>
              <a:ext cx="922000" cy="0"/>
            </a:xfrm>
            <a:prstGeom prst="straightConnector1">
              <a:avLst/>
            </a:prstGeom>
            <a:noFill/>
            <a:ln w="19050" cap="flat" cmpd="sng">
              <a:solidFill>
                <a:schemeClr val="accent1"/>
              </a:solidFill>
              <a:prstDash val="solid"/>
              <a:round/>
              <a:headEnd type="none" w="med" len="med"/>
              <a:tailEnd type="none" w="med" len="med"/>
            </a:ln>
          </p:spPr>
        </p:cxnSp>
      </p:grpSp>
      <p:sp>
        <p:nvSpPr>
          <p:cNvPr id="43" name="Google Shape;292;p19">
            <a:extLst>
              <a:ext uri="{FF2B5EF4-FFF2-40B4-BE49-F238E27FC236}">
                <a16:creationId xmlns:a16="http://schemas.microsoft.com/office/drawing/2014/main" id="{20A62036-426E-E619-1AD5-7FEBDC32A541}"/>
              </a:ext>
            </a:extLst>
          </p:cNvPr>
          <p:cNvSpPr txBox="1"/>
          <p:nvPr/>
        </p:nvSpPr>
        <p:spPr>
          <a:xfrm>
            <a:off x="117014" y="950817"/>
            <a:ext cx="4076479" cy="2362459"/>
          </a:xfrm>
          <a:prstGeom prst="rect">
            <a:avLst/>
          </a:prstGeom>
          <a:noFill/>
          <a:ln>
            <a:noFill/>
          </a:ln>
        </p:spPr>
        <p:txBody>
          <a:bodyPr spcFirstLastPara="1" wrap="square" lIns="121900" tIns="121900" rIns="121900" bIns="121900" anchor="t" anchorCtr="0">
            <a:noAutofit/>
          </a:bodyPr>
          <a:lstStyle/>
          <a:p>
            <a:pPr algn="just"/>
            <a:r>
              <a:rPr lang="vi-VN" sz="1600" b="1" dirty="0">
                <a:latin typeface="Arial (Body)"/>
              </a:rPr>
              <a:t>Tăng cường niềm tin của NĐT và hỗ trợ nâng hạng thị trường</a:t>
            </a:r>
            <a:r>
              <a:rPr lang="vi-VN" sz="1600" dirty="0">
                <a:latin typeface="Arial (Body)"/>
              </a:rPr>
              <a:t>:</a:t>
            </a:r>
            <a:r>
              <a:rPr lang="en-US" sz="1600" dirty="0">
                <a:latin typeface="Arial (Body)"/>
              </a:rPr>
              <a:t> </a:t>
            </a:r>
            <a:r>
              <a:rPr lang="vi-VN" sz="1600" dirty="0">
                <a:latin typeface="Arial (Body)"/>
              </a:rPr>
              <a:t> Việc áp dụng cơ chế CCP giúp giảm thiểu rủi ro đối tác, đảm bảo các giao dịch được thanh toán an toàn và minh bạch, từ đó làm tăng niềm tin của NĐT vào thị trường chứng khoán Việt Nam</a:t>
            </a:r>
            <a:r>
              <a:rPr lang="en-US" sz="1600" dirty="0">
                <a:latin typeface="Arial (Body)"/>
              </a:rPr>
              <a:t>. </a:t>
            </a:r>
            <a:r>
              <a:rPr lang="en-US" sz="1600" dirty="0" err="1">
                <a:latin typeface="Arial (Body)"/>
              </a:rPr>
              <a:t>Đây</a:t>
            </a:r>
            <a:r>
              <a:rPr lang="en-US" sz="1600" dirty="0">
                <a:latin typeface="Arial (Body)"/>
              </a:rPr>
              <a:t> </a:t>
            </a:r>
            <a:r>
              <a:rPr lang="en-US" sz="1600" dirty="0" err="1">
                <a:latin typeface="Arial (Body)"/>
              </a:rPr>
              <a:t>là</a:t>
            </a:r>
            <a:r>
              <a:rPr lang="en-US" sz="1600" dirty="0">
                <a:latin typeface="Arial (Body)"/>
              </a:rPr>
              <a:t> </a:t>
            </a:r>
            <a:r>
              <a:rPr lang="en-US" sz="1600" dirty="0" err="1">
                <a:latin typeface="Arial (Body)"/>
              </a:rPr>
              <a:t>một</a:t>
            </a:r>
            <a:r>
              <a:rPr lang="en-US" sz="1600" dirty="0">
                <a:latin typeface="Arial (Body)"/>
              </a:rPr>
              <a:t> </a:t>
            </a:r>
            <a:r>
              <a:rPr lang="en-US" sz="1600" dirty="0" err="1">
                <a:latin typeface="Arial (Body)"/>
              </a:rPr>
              <a:t>trong</a:t>
            </a:r>
            <a:r>
              <a:rPr lang="en-US" sz="1600" dirty="0">
                <a:latin typeface="Arial (Body)"/>
              </a:rPr>
              <a:t> </a:t>
            </a:r>
            <a:r>
              <a:rPr lang="en-US" sz="1600" dirty="0" err="1">
                <a:latin typeface="Arial (Body)"/>
              </a:rPr>
              <a:t>những</a:t>
            </a:r>
            <a:r>
              <a:rPr lang="en-US" sz="1600" dirty="0">
                <a:latin typeface="Arial (Body)"/>
              </a:rPr>
              <a:t> </a:t>
            </a:r>
            <a:r>
              <a:rPr lang="en-US" sz="1600" dirty="0" err="1">
                <a:latin typeface="Arial (Body)"/>
              </a:rPr>
              <a:t>yếu</a:t>
            </a:r>
            <a:r>
              <a:rPr lang="en-US" sz="1600" dirty="0">
                <a:latin typeface="Arial (Body)"/>
              </a:rPr>
              <a:t> </a:t>
            </a:r>
            <a:r>
              <a:rPr lang="en-US" sz="1600" dirty="0" err="1">
                <a:latin typeface="Arial (Body)"/>
              </a:rPr>
              <a:t>tố</a:t>
            </a:r>
            <a:r>
              <a:rPr lang="en-US" sz="1600" dirty="0">
                <a:latin typeface="Arial (Body)"/>
              </a:rPr>
              <a:t> </a:t>
            </a:r>
            <a:r>
              <a:rPr lang="en-US" sz="1600" dirty="0" err="1">
                <a:latin typeface="Arial (Body)"/>
              </a:rPr>
              <a:t>tiên</a:t>
            </a:r>
            <a:r>
              <a:rPr lang="en-US" sz="1600" dirty="0">
                <a:latin typeface="Arial (Body)"/>
              </a:rPr>
              <a:t> </a:t>
            </a:r>
            <a:r>
              <a:rPr lang="en-US" sz="1600" dirty="0" err="1">
                <a:latin typeface="Arial (Body)"/>
              </a:rPr>
              <a:t>quyết</a:t>
            </a:r>
            <a:r>
              <a:rPr lang="en-US" sz="1600" dirty="0">
                <a:latin typeface="Arial (Body)"/>
              </a:rPr>
              <a:t> </a:t>
            </a:r>
            <a:r>
              <a:rPr lang="en-US" sz="1600" dirty="0" err="1">
                <a:latin typeface="Arial (Body)"/>
              </a:rPr>
              <a:t>để</a:t>
            </a:r>
            <a:r>
              <a:rPr lang="en-US" sz="1600" dirty="0">
                <a:latin typeface="Arial (Body)"/>
              </a:rPr>
              <a:t> TTCKVN </a:t>
            </a:r>
            <a:r>
              <a:rPr lang="en-US" sz="1600" dirty="0" err="1">
                <a:latin typeface="Arial (Body)"/>
              </a:rPr>
              <a:t>được</a:t>
            </a:r>
            <a:r>
              <a:rPr lang="en-US" sz="1600" dirty="0">
                <a:latin typeface="Arial (Body)"/>
              </a:rPr>
              <a:t> FTSE/MSCI </a:t>
            </a:r>
            <a:r>
              <a:rPr lang="en-US" sz="1600" dirty="0" err="1">
                <a:latin typeface="Arial (Body)"/>
              </a:rPr>
              <a:t>xem</a:t>
            </a:r>
            <a:r>
              <a:rPr lang="en-US" sz="1600" dirty="0">
                <a:latin typeface="Arial (Body)"/>
              </a:rPr>
              <a:t> </a:t>
            </a:r>
            <a:r>
              <a:rPr lang="en-US" sz="1600" dirty="0" err="1">
                <a:latin typeface="Arial (Body)"/>
              </a:rPr>
              <a:t>xét</a:t>
            </a:r>
            <a:r>
              <a:rPr lang="en-US" sz="1600" dirty="0">
                <a:latin typeface="Arial (Body)"/>
              </a:rPr>
              <a:t> </a:t>
            </a:r>
            <a:r>
              <a:rPr lang="en-US" sz="1600" dirty="0" err="1">
                <a:latin typeface="Arial (Body)"/>
              </a:rPr>
              <a:t>đánh</a:t>
            </a:r>
            <a:r>
              <a:rPr lang="en-US" sz="1600" dirty="0">
                <a:latin typeface="Arial (Body)"/>
              </a:rPr>
              <a:t> </a:t>
            </a:r>
            <a:r>
              <a:rPr lang="en-US" sz="1600" dirty="0" err="1">
                <a:latin typeface="Arial (Body)"/>
              </a:rPr>
              <a:t>giá</a:t>
            </a:r>
            <a:r>
              <a:rPr lang="en-US" sz="1600" dirty="0">
                <a:latin typeface="Arial (Body)"/>
              </a:rPr>
              <a:t> </a:t>
            </a:r>
            <a:r>
              <a:rPr lang="en-US" sz="1600" dirty="0" err="1">
                <a:latin typeface="Arial (Body)"/>
              </a:rPr>
              <a:t>nâng</a:t>
            </a:r>
            <a:r>
              <a:rPr lang="en-US" sz="1600" dirty="0">
                <a:latin typeface="Arial (Body)"/>
              </a:rPr>
              <a:t> </a:t>
            </a:r>
            <a:r>
              <a:rPr lang="en-US" sz="1600" dirty="0" err="1">
                <a:latin typeface="Arial (Body)"/>
              </a:rPr>
              <a:t>hạng</a:t>
            </a:r>
            <a:r>
              <a:rPr lang="vi-VN" sz="1600" dirty="0">
                <a:latin typeface="Arial (Body)"/>
              </a:rPr>
              <a:t>.</a:t>
            </a:r>
          </a:p>
        </p:txBody>
      </p:sp>
      <p:sp>
        <p:nvSpPr>
          <p:cNvPr id="44" name="Google Shape;292;p19">
            <a:extLst>
              <a:ext uri="{FF2B5EF4-FFF2-40B4-BE49-F238E27FC236}">
                <a16:creationId xmlns:a16="http://schemas.microsoft.com/office/drawing/2014/main" id="{FF01520F-CBD0-CA2A-00FE-503819142B43}"/>
              </a:ext>
            </a:extLst>
          </p:cNvPr>
          <p:cNvSpPr txBox="1"/>
          <p:nvPr/>
        </p:nvSpPr>
        <p:spPr>
          <a:xfrm>
            <a:off x="117014" y="3621778"/>
            <a:ext cx="4199569" cy="2362459"/>
          </a:xfrm>
          <a:prstGeom prst="rect">
            <a:avLst/>
          </a:prstGeom>
          <a:noFill/>
          <a:ln>
            <a:noFill/>
          </a:ln>
        </p:spPr>
        <p:txBody>
          <a:bodyPr spcFirstLastPara="1" wrap="square" lIns="121900" tIns="121900" rIns="121900" bIns="121900" anchor="t" anchorCtr="0">
            <a:noAutofit/>
          </a:bodyPr>
          <a:lstStyle/>
          <a:p>
            <a:pPr algn="just"/>
            <a:r>
              <a:rPr lang="vi-VN" sz="1600" b="1" dirty="0"/>
              <a:t>Tạo nền tảng ổn định và bền vững cho thị trường</a:t>
            </a:r>
            <a:r>
              <a:rPr lang="vi-VN" sz="1600" dirty="0"/>
              <a:t>:</a:t>
            </a:r>
            <a:r>
              <a:rPr lang="en-US" sz="1600" dirty="0"/>
              <a:t> </a:t>
            </a:r>
            <a:r>
              <a:rPr lang="vi-VN" sz="1600" dirty="0"/>
              <a:t>CCP quản lý rủi ro, ngăn rủi ro lan rộng, tạo môi trường đầu tư an toàn, hỗ trợ phát triển dài hạn cho thị trường chứng khoán. </a:t>
            </a:r>
            <a:r>
              <a:rPr lang="en-US" sz="1600" dirty="0"/>
              <a:t>Qua </a:t>
            </a:r>
            <a:r>
              <a:rPr lang="en-US" sz="1600" dirty="0" err="1"/>
              <a:t>đó</a:t>
            </a:r>
            <a:r>
              <a:rPr lang="en-US" sz="1600" dirty="0"/>
              <a:t> </a:t>
            </a:r>
            <a:r>
              <a:rPr lang="vi-VN" sz="1600" dirty="0"/>
              <a:t>tạo </a:t>
            </a:r>
            <a:r>
              <a:rPr lang="en-US" sz="1600" dirty="0" err="1">
                <a:latin typeface="Arial (Body)"/>
              </a:rPr>
              <a:t>ra</a:t>
            </a:r>
            <a:r>
              <a:rPr lang="vi-VN" sz="1600" dirty="0"/>
              <a:t> một môi trường đầu tư an toàn và ổn định hơn, là yếu tố quan trọng để phát triển </a:t>
            </a:r>
            <a:r>
              <a:rPr lang="en-US" sz="1600" dirty="0"/>
              <a:t>TTCK </a:t>
            </a:r>
            <a:r>
              <a:rPr lang="vi-VN" sz="1600" dirty="0"/>
              <a:t>Việt Nam một cách bền vững và lâu dài.</a:t>
            </a:r>
          </a:p>
        </p:txBody>
      </p:sp>
      <p:sp>
        <p:nvSpPr>
          <p:cNvPr id="45" name="Google Shape;292;p19">
            <a:extLst>
              <a:ext uri="{FF2B5EF4-FFF2-40B4-BE49-F238E27FC236}">
                <a16:creationId xmlns:a16="http://schemas.microsoft.com/office/drawing/2014/main" id="{C9DB45C4-DB5A-2B9F-6646-7F6A65DED1D5}"/>
              </a:ext>
            </a:extLst>
          </p:cNvPr>
          <p:cNvSpPr txBox="1"/>
          <p:nvPr/>
        </p:nvSpPr>
        <p:spPr>
          <a:xfrm>
            <a:off x="8126580" y="3696548"/>
            <a:ext cx="4076479" cy="2712809"/>
          </a:xfrm>
          <a:prstGeom prst="rect">
            <a:avLst/>
          </a:prstGeom>
          <a:noFill/>
          <a:ln>
            <a:noFill/>
          </a:ln>
        </p:spPr>
        <p:txBody>
          <a:bodyPr spcFirstLastPara="1" wrap="square" lIns="121900" tIns="121900" rIns="121900" bIns="121900" anchor="t" anchorCtr="0">
            <a:noAutofit/>
          </a:bodyPr>
          <a:lstStyle/>
          <a:p>
            <a:pPr algn="just"/>
            <a:r>
              <a:rPr lang="en-US" sz="1700" b="1" dirty="0" err="1">
                <a:latin typeface="Arial" panose="020B0604020202020204" pitchFamily="34" charset="0"/>
                <a:cs typeface="Arial" panose="020B0604020202020204" pitchFamily="34" charset="0"/>
              </a:rPr>
              <a:t>Đối</a:t>
            </a:r>
            <a:r>
              <a:rPr lang="en-US" sz="1700" b="1" dirty="0">
                <a:latin typeface="Arial" panose="020B0604020202020204" pitchFamily="34" charset="0"/>
                <a:cs typeface="Arial" panose="020B0604020202020204" pitchFamily="34" charset="0"/>
              </a:rPr>
              <a:t> </a:t>
            </a:r>
            <a:r>
              <a:rPr lang="en-US" sz="1700" b="1" dirty="0" err="1">
                <a:latin typeface="Arial" panose="020B0604020202020204" pitchFamily="34" charset="0"/>
                <a:cs typeface="Arial" panose="020B0604020202020204" pitchFamily="34" charset="0"/>
              </a:rPr>
              <a:t>với</a:t>
            </a:r>
            <a:r>
              <a:rPr lang="en-US" sz="1700" b="1" dirty="0">
                <a:latin typeface="Arial" panose="020B0604020202020204" pitchFamily="34" charset="0"/>
                <a:cs typeface="Arial" panose="020B0604020202020204" pitchFamily="34" charset="0"/>
              </a:rPr>
              <a:t> </a:t>
            </a:r>
            <a:r>
              <a:rPr lang="en-US" sz="1700" b="1" dirty="0" err="1">
                <a:latin typeface="Arial" panose="020B0604020202020204" pitchFamily="34" charset="0"/>
                <a:cs typeface="Arial" panose="020B0604020202020204" pitchFamily="34" charset="0"/>
              </a:rPr>
              <a:t>các</a:t>
            </a:r>
            <a:r>
              <a:rPr lang="en-US" sz="1700" b="1" dirty="0">
                <a:latin typeface="Arial" panose="020B0604020202020204" pitchFamily="34" charset="0"/>
                <a:cs typeface="Arial" panose="020B0604020202020204" pitchFamily="34" charset="0"/>
              </a:rPr>
              <a:t> </a:t>
            </a:r>
            <a:r>
              <a:rPr lang="en-US" sz="1700" b="1" dirty="0" err="1">
                <a:latin typeface="Arial" panose="020B0604020202020204" pitchFamily="34" charset="0"/>
                <a:cs typeface="Arial" panose="020B0604020202020204" pitchFamily="34" charset="0"/>
              </a:rPr>
              <a:t>cơ</a:t>
            </a:r>
            <a:r>
              <a:rPr lang="en-US" sz="1700" b="1" dirty="0">
                <a:latin typeface="Arial" panose="020B0604020202020204" pitchFamily="34" charset="0"/>
                <a:cs typeface="Arial" panose="020B0604020202020204" pitchFamily="34" charset="0"/>
              </a:rPr>
              <a:t> </a:t>
            </a:r>
            <a:r>
              <a:rPr lang="en-US" sz="1700" b="1" dirty="0" err="1">
                <a:latin typeface="Arial" panose="020B0604020202020204" pitchFamily="34" charset="0"/>
                <a:cs typeface="Arial" panose="020B0604020202020204" pitchFamily="34" charset="0"/>
              </a:rPr>
              <a:t>quan</a:t>
            </a:r>
            <a:r>
              <a:rPr lang="en-US" sz="1700" b="1" dirty="0">
                <a:latin typeface="Arial" panose="020B0604020202020204" pitchFamily="34" charset="0"/>
                <a:cs typeface="Arial" panose="020B0604020202020204" pitchFamily="34" charset="0"/>
              </a:rPr>
              <a:t> </a:t>
            </a:r>
            <a:r>
              <a:rPr lang="en-US" sz="1700" b="1" dirty="0" err="1">
                <a:latin typeface="Arial" panose="020B0604020202020204" pitchFamily="34" charset="0"/>
                <a:cs typeface="Arial" panose="020B0604020202020204" pitchFamily="34" charset="0"/>
              </a:rPr>
              <a:t>quản</a:t>
            </a:r>
            <a:r>
              <a:rPr lang="en-US" sz="1700" b="1" dirty="0">
                <a:latin typeface="Arial" panose="020B0604020202020204" pitchFamily="34" charset="0"/>
                <a:cs typeface="Arial" panose="020B0604020202020204" pitchFamily="34" charset="0"/>
              </a:rPr>
              <a:t> </a:t>
            </a:r>
            <a:r>
              <a:rPr lang="en-US" sz="1700" b="1" dirty="0" err="1">
                <a:latin typeface="Arial" panose="020B0604020202020204" pitchFamily="34" charset="0"/>
                <a:cs typeface="Arial" panose="020B0604020202020204" pitchFamily="34" charset="0"/>
              </a:rPr>
              <a:t>lý</a:t>
            </a:r>
            <a:r>
              <a:rPr lang="en-US" sz="1700" b="1" dirty="0">
                <a:latin typeface="Arial" panose="020B0604020202020204" pitchFamily="34" charset="0"/>
                <a:cs typeface="Arial" panose="020B0604020202020204" pitchFamily="34" charset="0"/>
              </a:rPr>
              <a:t> </a:t>
            </a:r>
            <a:r>
              <a:rPr lang="en-US" sz="1700" b="1" dirty="0" err="1">
                <a:latin typeface="Arial" panose="020B0604020202020204" pitchFamily="34" charset="0"/>
                <a:cs typeface="Arial" panose="020B0604020202020204" pitchFamily="34" charset="0"/>
              </a:rPr>
              <a:t>Nhà</a:t>
            </a:r>
            <a:r>
              <a:rPr lang="en-US" sz="1700" b="1" dirty="0">
                <a:latin typeface="Arial" panose="020B0604020202020204" pitchFamily="34" charset="0"/>
                <a:cs typeface="Arial" panose="020B0604020202020204" pitchFamily="34" charset="0"/>
              </a:rPr>
              <a:t> </a:t>
            </a:r>
            <a:r>
              <a:rPr lang="en-US" sz="1700" b="1" dirty="0" err="1">
                <a:latin typeface="Arial" panose="020B0604020202020204" pitchFamily="34" charset="0"/>
                <a:cs typeface="Arial" panose="020B0604020202020204" pitchFamily="34" charset="0"/>
              </a:rPr>
              <a:t>nước</a:t>
            </a:r>
            <a:r>
              <a:rPr lang="en-US" sz="1700" b="1" dirty="0">
                <a:latin typeface="Arial" panose="020B0604020202020204" pitchFamily="34" charset="0"/>
                <a:cs typeface="Arial" panose="020B0604020202020204" pitchFamily="34" charset="0"/>
              </a:rPr>
              <a:t>: </a:t>
            </a:r>
            <a:r>
              <a:rPr lang="vi-VN" sz="1600" b="1" dirty="0">
                <a:latin typeface="Arial" panose="020B0604020202020204" pitchFamily="34" charset="0"/>
                <a:cs typeface="Arial" panose="020B0604020202020204" pitchFamily="34" charset="0"/>
              </a:rPr>
              <a:t>Tăng cường khả năng giám sát và quản lý </a:t>
            </a:r>
            <a:r>
              <a:rPr lang="en-US" sz="1600" b="1" dirty="0">
                <a:latin typeface="Arial" panose="020B0604020202020204" pitchFamily="34" charset="0"/>
                <a:cs typeface="Arial" panose="020B0604020202020204" pitchFamily="34" charset="0"/>
              </a:rPr>
              <a:t>TTCK </a:t>
            </a:r>
            <a:r>
              <a:rPr lang="vi-VN" sz="1600" b="1" dirty="0">
                <a:latin typeface="Arial" panose="020B0604020202020204" pitchFamily="34" charset="0"/>
                <a:cs typeface="Arial" panose="020B0604020202020204" pitchFamily="34" charset="0"/>
              </a:rPr>
              <a:t>Việt Nam:</a:t>
            </a:r>
            <a:r>
              <a:rPr lang="en-US" sz="1600" b="1"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CCP cung cấp dữ liệu tập trung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kịp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thời</a:t>
            </a:r>
            <a:r>
              <a:rPr lang="en-US" sz="1600" dirty="0">
                <a:latin typeface="Arial" panose="020B0604020202020204" pitchFamily="34" charset="0"/>
                <a:cs typeface="Arial" panose="020B0604020202020204" pitchFamily="34" charset="0"/>
              </a:rPr>
              <a:t>, chi </a:t>
            </a:r>
            <a:r>
              <a:rPr lang="en-US" sz="1600" dirty="0" err="1">
                <a:latin typeface="Arial" panose="020B0604020202020204" pitchFamily="34" charset="0"/>
                <a:cs typeface="Arial" panose="020B0604020202020204" pitchFamily="34" charset="0"/>
              </a:rPr>
              <a:t>tiết</a:t>
            </a:r>
            <a:r>
              <a:rPr lang="vi-VN" sz="1600" dirty="0">
                <a:latin typeface="Arial" panose="020B0604020202020204" pitchFamily="34" charset="0"/>
                <a:cs typeface="Arial" panose="020B0604020202020204" pitchFamily="34" charset="0"/>
              </a:rPr>
              <a:t> 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trạng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vi-VN" sz="1600" dirty="0">
                <a:latin typeface="Arial" panose="020B0604020202020204" pitchFamily="34" charset="0"/>
                <a:cs typeface="Arial" panose="020B0604020202020204" pitchFamily="34" charset="0"/>
              </a:rPr>
              <a:t> tất cả các giao dịch, giúp cơ quan quản lý dễ dàng theo dõi và kiểm soát các rủi ro tiềm ẩn tr</a:t>
            </a:r>
            <a:r>
              <a:rPr lang="en-US" sz="1600" dirty="0" err="1">
                <a:latin typeface="Arial" panose="020B0604020202020204" pitchFamily="34" charset="0"/>
                <a:cs typeface="Arial" panose="020B0604020202020204" pitchFamily="34" charset="0"/>
              </a:rPr>
              <a:t>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a:t>
            </a:r>
            <a:r>
              <a:rPr lang="vi-VN" sz="1600" dirty="0">
                <a:latin typeface="Arial" panose="020B0604020202020204" pitchFamily="34" charset="0"/>
                <a:cs typeface="Arial" panose="020B0604020202020204" pitchFamily="34" charset="0"/>
              </a:rPr>
              <a:t>ị trường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giúp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đảm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bảo</a:t>
            </a:r>
            <a:r>
              <a:rPr lang="en-US" sz="1600"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tính minh bạch và công bằng</a:t>
            </a:r>
            <a:r>
              <a:rPr lang="en-US" sz="1600"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hạn chế các hành vi gian lận và thao túng giá</a:t>
            </a:r>
            <a:r>
              <a:rPr lang="en-US" sz="1600" dirty="0"/>
              <a:t>.</a:t>
            </a:r>
            <a:r>
              <a:rPr lang="vi-VN" sz="1600" dirty="0"/>
              <a:t> </a:t>
            </a:r>
          </a:p>
        </p:txBody>
      </p:sp>
      <p:sp>
        <p:nvSpPr>
          <p:cNvPr id="46" name="Google Shape;292;p19">
            <a:extLst>
              <a:ext uri="{FF2B5EF4-FFF2-40B4-BE49-F238E27FC236}">
                <a16:creationId xmlns:a16="http://schemas.microsoft.com/office/drawing/2014/main" id="{129B0FAB-93BC-0239-6584-1B039E8E28C9}"/>
              </a:ext>
            </a:extLst>
          </p:cNvPr>
          <p:cNvSpPr txBox="1"/>
          <p:nvPr/>
        </p:nvSpPr>
        <p:spPr>
          <a:xfrm>
            <a:off x="8135846" y="904593"/>
            <a:ext cx="4076479" cy="1723677"/>
          </a:xfrm>
          <a:prstGeom prst="rect">
            <a:avLst/>
          </a:prstGeom>
          <a:noFill/>
          <a:ln>
            <a:noFill/>
          </a:ln>
        </p:spPr>
        <p:txBody>
          <a:bodyPr spcFirstLastPara="1" wrap="square" lIns="121900" tIns="121900" rIns="121900" bIns="121900" anchor="t" anchorCtr="0">
            <a:noAutofit/>
          </a:bodyPr>
          <a:lstStyle/>
          <a:p>
            <a:pPr algn="just"/>
            <a:r>
              <a:rPr lang="en-US" sz="1600" b="1" dirty="0" err="1"/>
              <a:t>Đối</a:t>
            </a:r>
            <a:r>
              <a:rPr lang="en-US" sz="1600" b="1" dirty="0"/>
              <a:t> </a:t>
            </a:r>
            <a:r>
              <a:rPr lang="en-US" sz="1600" b="1" dirty="0" err="1"/>
              <a:t>với</a:t>
            </a:r>
            <a:r>
              <a:rPr lang="en-US" sz="1600" b="1" dirty="0"/>
              <a:t> </a:t>
            </a:r>
            <a:r>
              <a:rPr lang="en-US" sz="1600" b="1" dirty="0" err="1"/>
              <a:t>tiến</a:t>
            </a:r>
            <a:r>
              <a:rPr lang="en-US" sz="1600" b="1" dirty="0"/>
              <a:t> </a:t>
            </a:r>
            <a:r>
              <a:rPr lang="en-US" sz="1600" b="1" dirty="0" err="1"/>
              <a:t>trình</a:t>
            </a:r>
            <a:r>
              <a:rPr lang="en-US" sz="1600" b="1" dirty="0"/>
              <a:t> </a:t>
            </a:r>
            <a:r>
              <a:rPr lang="en-US" sz="1600" b="1" dirty="0" err="1"/>
              <a:t>Hội</a:t>
            </a:r>
            <a:r>
              <a:rPr lang="en-US" sz="1600" b="1" dirty="0"/>
              <a:t> </a:t>
            </a:r>
            <a:r>
              <a:rPr lang="en-US" sz="1600" b="1" dirty="0" err="1"/>
              <a:t>nhập</a:t>
            </a:r>
            <a:r>
              <a:rPr lang="vi-VN" sz="1600" b="1" dirty="0"/>
              <a:t> quốc tế</a:t>
            </a:r>
            <a:r>
              <a:rPr lang="vi-VN" sz="1600" dirty="0"/>
              <a:t>: Áp dụng CCP giúp thị trường chứng khoán Việt Nam tiến gần hơn đến các chuẩn mực quốc tế, tạo điều kiện thuận lợi cho việc hội nhập với thị trường tài chính toàn cầu và thu hút dòng vốn quốc tế.</a:t>
            </a:r>
          </a:p>
        </p:txBody>
      </p:sp>
    </p:spTree>
    <p:extLst>
      <p:ext uri="{BB962C8B-B14F-4D97-AF65-F5344CB8AC3E}">
        <p14:creationId xmlns:p14="http://schemas.microsoft.com/office/powerpoint/2010/main" val="1957909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3B304-61EB-E1D5-23E5-439EACF55467}"/>
            </a:ext>
          </a:extLst>
        </p:cNvPr>
        <p:cNvGrpSpPr/>
        <p:nvPr/>
      </p:nvGrpSpPr>
      <p:grpSpPr>
        <a:xfrm>
          <a:off x="0" y="0"/>
          <a:ext cx="0" cy="0"/>
          <a:chOff x="0" y="0"/>
          <a:chExt cx="0" cy="0"/>
        </a:xfrm>
      </p:grpSpPr>
      <p:pic>
        <p:nvPicPr>
          <p:cNvPr id="16" name="Picture 15" descr="A white and green background with a circular pattern&#10;&#10;Description automatically generated">
            <a:extLst>
              <a:ext uri="{FF2B5EF4-FFF2-40B4-BE49-F238E27FC236}">
                <a16:creationId xmlns:a16="http://schemas.microsoft.com/office/drawing/2014/main" id="{03C0C708-7F6C-52D4-D311-782E9A4DD1C2}"/>
              </a:ext>
            </a:extLst>
          </p:cNvPr>
          <p:cNvPicPr>
            <a:picLocks noGrp="1" noRo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43872DBB-BDF6-99DF-6E87-FF4FD72C005B}"/>
              </a:ext>
            </a:extLst>
          </p:cNvPr>
          <p:cNvSpPr>
            <a:spLocks noGrp="1"/>
          </p:cNvSpPr>
          <p:nvPr>
            <p:ph type="title"/>
          </p:nvPr>
        </p:nvSpPr>
        <p:spPr>
          <a:xfrm>
            <a:off x="690141" y="13893"/>
            <a:ext cx="10916099" cy="567779"/>
          </a:xfrm>
        </p:spPr>
        <p:txBody>
          <a:bodyPr>
            <a:normAutofit/>
          </a:bodyPr>
          <a:lstStyle/>
          <a:p>
            <a:r>
              <a:rPr lang="en-US" sz="2000" b="1" dirty="0">
                <a:solidFill>
                  <a:srgbClr val="27673B"/>
                </a:solidFill>
                <a:latin typeface="Arial" panose="020B0604020202020204" pitchFamily="34" charset="0"/>
                <a:cs typeface="Arial" panose="020B0604020202020204" pitchFamily="34" charset="0"/>
              </a:rPr>
              <a:t>THÁCH THỨC KHI ÁP DỤNG CCP TRÊN THỊ TRƯỜNG CHỨNG KHOÁN VIỆT NAM </a:t>
            </a:r>
            <a:endParaRPr lang="en-US" b="1" dirty="0">
              <a:latin typeface="Arial" panose="020B0604020202020204" pitchFamily="34" charset="0"/>
              <a:cs typeface="Arial" panose="020B0604020202020204" pitchFamily="34" charset="0"/>
            </a:endParaRPr>
          </a:p>
        </p:txBody>
      </p:sp>
      <p:sp>
        <p:nvSpPr>
          <p:cNvPr id="4" name="Rounded Rectangle 16">
            <a:extLst>
              <a:ext uri="{FF2B5EF4-FFF2-40B4-BE49-F238E27FC236}">
                <a16:creationId xmlns:a16="http://schemas.microsoft.com/office/drawing/2014/main" id="{8A576D56-F8D4-A7EB-9B37-7365D0DE3CC8}"/>
              </a:ext>
            </a:extLst>
          </p:cNvPr>
          <p:cNvSpPr/>
          <p:nvPr/>
        </p:nvSpPr>
        <p:spPr>
          <a:xfrm>
            <a:off x="287243" y="99392"/>
            <a:ext cx="350981" cy="317809"/>
          </a:xfrm>
          <a:prstGeom prst="roundRect">
            <a:avLst/>
          </a:prstGeom>
          <a:solidFill>
            <a:srgbClr val="2E9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nvGrpSpPr>
          <p:cNvPr id="301" name="Group 300">
            <a:extLst>
              <a:ext uri="{FF2B5EF4-FFF2-40B4-BE49-F238E27FC236}">
                <a16:creationId xmlns:a16="http://schemas.microsoft.com/office/drawing/2014/main" id="{D4CDCCAA-C4B6-438C-BF38-202D61664DEB}"/>
              </a:ext>
            </a:extLst>
          </p:cNvPr>
          <p:cNvGrpSpPr/>
          <p:nvPr/>
        </p:nvGrpSpPr>
        <p:grpSpPr>
          <a:xfrm>
            <a:off x="27208" y="714787"/>
            <a:ext cx="12137575" cy="5250415"/>
            <a:chOff x="27211" y="1019587"/>
            <a:chExt cx="12137575" cy="5250415"/>
          </a:xfrm>
        </p:grpSpPr>
        <p:grpSp>
          <p:nvGrpSpPr>
            <p:cNvPr id="31" name="Group 30">
              <a:extLst>
                <a:ext uri="{FF2B5EF4-FFF2-40B4-BE49-F238E27FC236}">
                  <a16:creationId xmlns:a16="http://schemas.microsoft.com/office/drawing/2014/main" id="{A4A5665D-719F-F9A2-93CB-DF23B66386D4}"/>
                </a:ext>
              </a:extLst>
            </p:cNvPr>
            <p:cNvGrpSpPr/>
            <p:nvPr/>
          </p:nvGrpSpPr>
          <p:grpSpPr>
            <a:xfrm>
              <a:off x="3697029" y="1530500"/>
              <a:ext cx="1974087" cy="4130741"/>
              <a:chOff x="4007745" y="2336256"/>
              <a:chExt cx="1763803" cy="2220541"/>
            </a:xfrm>
          </p:grpSpPr>
          <p:sp>
            <p:nvSpPr>
              <p:cNvPr id="212" name="Freeform 15">
                <a:extLst>
                  <a:ext uri="{FF2B5EF4-FFF2-40B4-BE49-F238E27FC236}">
                    <a16:creationId xmlns:a16="http://schemas.microsoft.com/office/drawing/2014/main" id="{357EB883-0A33-6A2D-7C19-63107D52070D}"/>
                  </a:ext>
                </a:extLst>
              </p:cNvPr>
              <p:cNvSpPr/>
              <p:nvPr/>
            </p:nvSpPr>
            <p:spPr>
              <a:xfrm>
                <a:off x="4007745" y="2336256"/>
                <a:ext cx="1763803" cy="987562"/>
              </a:xfrm>
              <a:custGeom>
                <a:avLst/>
                <a:gdLst>
                  <a:gd name="connsiteX0" fmla="*/ 91660 w 203539"/>
                  <a:gd name="connsiteY0" fmla="*/ 20230 h 113962"/>
                  <a:gd name="connsiteX1" fmla="*/ 200170 w 203539"/>
                  <a:gd name="connsiteY1" fmla="*/ 113963 h 113962"/>
                  <a:gd name="connsiteX2" fmla="*/ 203540 w 203539"/>
                  <a:gd name="connsiteY2" fmla="*/ 110591 h 113962"/>
                  <a:gd name="connsiteX3" fmla="*/ 95030 w 203539"/>
                  <a:gd name="connsiteY3" fmla="*/ 16858 h 113962"/>
                  <a:gd name="connsiteX4" fmla="*/ 50548 w 203539"/>
                  <a:gd name="connsiteY4" fmla="*/ 0 h 113962"/>
                  <a:gd name="connsiteX5" fmla="*/ 2696 w 203539"/>
                  <a:gd name="connsiteY5" fmla="*/ 0 h 113962"/>
                  <a:gd name="connsiteX6" fmla="*/ 0 w 203539"/>
                  <a:gd name="connsiteY6" fmla="*/ 2697 h 113962"/>
                  <a:gd name="connsiteX7" fmla="*/ 0 w 203539"/>
                  <a:gd name="connsiteY7" fmla="*/ 2697 h 113962"/>
                  <a:gd name="connsiteX8" fmla="*/ 2696 w 203539"/>
                  <a:gd name="connsiteY8" fmla="*/ 5395 h 113962"/>
                  <a:gd name="connsiteX9" fmla="*/ 50548 w 203539"/>
                  <a:gd name="connsiteY9" fmla="*/ 5395 h 113962"/>
                  <a:gd name="connsiteX10" fmla="*/ 91660 w 203539"/>
                  <a:gd name="connsiteY10" fmla="*/ 20904 h 113962"/>
                  <a:gd name="connsiteX0" fmla="*/ 91660 w 203540"/>
                  <a:gd name="connsiteY0" fmla="*/ 20904 h 113963"/>
                  <a:gd name="connsiteX1" fmla="*/ 200170 w 203540"/>
                  <a:gd name="connsiteY1" fmla="*/ 113963 h 113963"/>
                  <a:gd name="connsiteX2" fmla="*/ 203540 w 203540"/>
                  <a:gd name="connsiteY2" fmla="*/ 110591 h 113963"/>
                  <a:gd name="connsiteX3" fmla="*/ 95030 w 203540"/>
                  <a:gd name="connsiteY3" fmla="*/ 16858 h 113963"/>
                  <a:gd name="connsiteX4" fmla="*/ 50548 w 203540"/>
                  <a:gd name="connsiteY4" fmla="*/ 0 h 113963"/>
                  <a:gd name="connsiteX5" fmla="*/ 2696 w 203540"/>
                  <a:gd name="connsiteY5" fmla="*/ 0 h 113963"/>
                  <a:gd name="connsiteX6" fmla="*/ 0 w 203540"/>
                  <a:gd name="connsiteY6" fmla="*/ 2697 h 113963"/>
                  <a:gd name="connsiteX7" fmla="*/ 0 w 203540"/>
                  <a:gd name="connsiteY7" fmla="*/ 2697 h 113963"/>
                  <a:gd name="connsiteX8" fmla="*/ 2696 w 203540"/>
                  <a:gd name="connsiteY8" fmla="*/ 5395 h 113963"/>
                  <a:gd name="connsiteX9" fmla="*/ 50548 w 203540"/>
                  <a:gd name="connsiteY9" fmla="*/ 5395 h 113963"/>
                  <a:gd name="connsiteX10" fmla="*/ 91660 w 203540"/>
                  <a:gd name="connsiteY10" fmla="*/ 20904 h 11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40" h="113963">
                    <a:moveTo>
                      <a:pt x="91660" y="20904"/>
                    </a:moveTo>
                    <a:lnTo>
                      <a:pt x="200170" y="113963"/>
                    </a:lnTo>
                    <a:lnTo>
                      <a:pt x="203540" y="110591"/>
                    </a:lnTo>
                    <a:lnTo>
                      <a:pt x="95030" y="16858"/>
                    </a:lnTo>
                    <a:cubicBezTo>
                      <a:pt x="82899" y="6069"/>
                      <a:pt x="66723" y="0"/>
                      <a:pt x="50548" y="0"/>
                    </a:cubicBezTo>
                    <a:lnTo>
                      <a:pt x="2696" y="0"/>
                    </a:lnTo>
                    <a:cubicBezTo>
                      <a:pt x="1348" y="0"/>
                      <a:pt x="0" y="1349"/>
                      <a:pt x="0" y="2697"/>
                    </a:cubicBezTo>
                    <a:lnTo>
                      <a:pt x="0" y="2697"/>
                    </a:lnTo>
                    <a:cubicBezTo>
                      <a:pt x="0" y="4046"/>
                      <a:pt x="1348" y="5395"/>
                      <a:pt x="2696" y="5395"/>
                    </a:cubicBezTo>
                    <a:lnTo>
                      <a:pt x="50548" y="5395"/>
                    </a:lnTo>
                    <a:cubicBezTo>
                      <a:pt x="65375" y="5395"/>
                      <a:pt x="80203" y="10789"/>
                      <a:pt x="91660" y="20904"/>
                    </a:cubicBezTo>
                    <a:close/>
                  </a:path>
                </a:pathLst>
              </a:custGeom>
              <a:solidFill>
                <a:srgbClr val="196B24"/>
              </a:solidFill>
              <a:ln w="0" cap="flat">
                <a:noFill/>
                <a:prstDash val="solid"/>
                <a:miter/>
              </a:ln>
            </p:spPr>
            <p:txBody>
              <a:bodyPr rtlCol="0" anchor="ctr"/>
              <a:lstStyle/>
              <a:p>
                <a:endParaRPr lang="en-US"/>
              </a:p>
            </p:txBody>
          </p:sp>
          <p:sp>
            <p:nvSpPr>
              <p:cNvPr id="213" name="Freeform 16">
                <a:extLst>
                  <a:ext uri="{FF2B5EF4-FFF2-40B4-BE49-F238E27FC236}">
                    <a16:creationId xmlns:a16="http://schemas.microsoft.com/office/drawing/2014/main" id="{82388CE7-F405-673D-0B46-9D89BB5DF104}"/>
                  </a:ext>
                </a:extLst>
              </p:cNvPr>
              <p:cNvSpPr/>
              <p:nvPr/>
            </p:nvSpPr>
            <p:spPr>
              <a:xfrm>
                <a:off x="4007745" y="3563395"/>
                <a:ext cx="1763803" cy="993402"/>
              </a:xfrm>
              <a:custGeom>
                <a:avLst/>
                <a:gdLst>
                  <a:gd name="connsiteX0" fmla="*/ 95030 w 203539"/>
                  <a:gd name="connsiteY0" fmla="*/ 97104 h 114637"/>
                  <a:gd name="connsiteX1" fmla="*/ 203540 w 203539"/>
                  <a:gd name="connsiteY1" fmla="*/ 3372 h 114637"/>
                  <a:gd name="connsiteX2" fmla="*/ 200170 w 203539"/>
                  <a:gd name="connsiteY2" fmla="*/ 0 h 114637"/>
                  <a:gd name="connsiteX3" fmla="*/ 91660 w 203539"/>
                  <a:gd name="connsiteY3" fmla="*/ 93733 h 114637"/>
                  <a:gd name="connsiteX4" fmla="*/ 50548 w 203539"/>
                  <a:gd name="connsiteY4" fmla="*/ 109243 h 114637"/>
                  <a:gd name="connsiteX5" fmla="*/ 2696 w 203539"/>
                  <a:gd name="connsiteY5" fmla="*/ 109243 h 114637"/>
                  <a:gd name="connsiteX6" fmla="*/ 0 w 203539"/>
                  <a:gd name="connsiteY6" fmla="*/ 111940 h 114637"/>
                  <a:gd name="connsiteX7" fmla="*/ 0 w 203539"/>
                  <a:gd name="connsiteY7" fmla="*/ 111940 h 114637"/>
                  <a:gd name="connsiteX8" fmla="*/ 2696 w 203539"/>
                  <a:gd name="connsiteY8" fmla="*/ 114637 h 114637"/>
                  <a:gd name="connsiteX9" fmla="*/ 50548 w 203539"/>
                  <a:gd name="connsiteY9" fmla="*/ 114637 h 114637"/>
                  <a:gd name="connsiteX10" fmla="*/ 95030 w 203539"/>
                  <a:gd name="connsiteY10" fmla="*/ 97779 h 114637"/>
                  <a:gd name="connsiteX0" fmla="*/ 95030 w 203540"/>
                  <a:gd name="connsiteY0" fmla="*/ 97779 h 114637"/>
                  <a:gd name="connsiteX1" fmla="*/ 203540 w 203540"/>
                  <a:gd name="connsiteY1" fmla="*/ 3372 h 114637"/>
                  <a:gd name="connsiteX2" fmla="*/ 200170 w 203540"/>
                  <a:gd name="connsiteY2" fmla="*/ 0 h 114637"/>
                  <a:gd name="connsiteX3" fmla="*/ 91660 w 203540"/>
                  <a:gd name="connsiteY3" fmla="*/ 93733 h 114637"/>
                  <a:gd name="connsiteX4" fmla="*/ 50548 w 203540"/>
                  <a:gd name="connsiteY4" fmla="*/ 109243 h 114637"/>
                  <a:gd name="connsiteX5" fmla="*/ 2696 w 203540"/>
                  <a:gd name="connsiteY5" fmla="*/ 109243 h 114637"/>
                  <a:gd name="connsiteX6" fmla="*/ 0 w 203540"/>
                  <a:gd name="connsiteY6" fmla="*/ 111940 h 114637"/>
                  <a:gd name="connsiteX7" fmla="*/ 0 w 203540"/>
                  <a:gd name="connsiteY7" fmla="*/ 111940 h 114637"/>
                  <a:gd name="connsiteX8" fmla="*/ 2696 w 203540"/>
                  <a:gd name="connsiteY8" fmla="*/ 114637 h 114637"/>
                  <a:gd name="connsiteX9" fmla="*/ 50548 w 203540"/>
                  <a:gd name="connsiteY9" fmla="*/ 114637 h 114637"/>
                  <a:gd name="connsiteX10" fmla="*/ 95030 w 203540"/>
                  <a:gd name="connsiteY10" fmla="*/ 97779 h 11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40" h="114637">
                    <a:moveTo>
                      <a:pt x="95030" y="97779"/>
                    </a:moveTo>
                    <a:lnTo>
                      <a:pt x="203540" y="3372"/>
                    </a:lnTo>
                    <a:lnTo>
                      <a:pt x="200170" y="0"/>
                    </a:lnTo>
                    <a:lnTo>
                      <a:pt x="91660" y="93733"/>
                    </a:lnTo>
                    <a:cubicBezTo>
                      <a:pt x="80203" y="103848"/>
                      <a:pt x="65375" y="109243"/>
                      <a:pt x="50548" y="109243"/>
                    </a:cubicBezTo>
                    <a:lnTo>
                      <a:pt x="2696" y="109243"/>
                    </a:lnTo>
                    <a:cubicBezTo>
                      <a:pt x="1348" y="109243"/>
                      <a:pt x="0" y="110591"/>
                      <a:pt x="0" y="111940"/>
                    </a:cubicBezTo>
                    <a:lnTo>
                      <a:pt x="0" y="111940"/>
                    </a:lnTo>
                    <a:cubicBezTo>
                      <a:pt x="0" y="113289"/>
                      <a:pt x="1348" y="114637"/>
                      <a:pt x="2696" y="114637"/>
                    </a:cubicBezTo>
                    <a:lnTo>
                      <a:pt x="50548" y="114637"/>
                    </a:lnTo>
                    <a:cubicBezTo>
                      <a:pt x="66723" y="114637"/>
                      <a:pt x="82899" y="108568"/>
                      <a:pt x="95030" y="97779"/>
                    </a:cubicBezTo>
                    <a:close/>
                  </a:path>
                </a:pathLst>
              </a:custGeom>
              <a:solidFill>
                <a:srgbClr val="E97132"/>
              </a:solidFill>
              <a:ln w="0" cap="flat">
                <a:noFill/>
                <a:prstDash val="solid"/>
                <a:miter/>
              </a:ln>
            </p:spPr>
            <p:txBody>
              <a:bodyPr rtlCol="0" anchor="ctr"/>
              <a:lstStyle/>
              <a:p>
                <a:endParaRPr lang="en-US"/>
              </a:p>
            </p:txBody>
          </p:sp>
          <p:sp>
            <p:nvSpPr>
              <p:cNvPr id="214" name="Freeform 17">
                <a:extLst>
                  <a:ext uri="{FF2B5EF4-FFF2-40B4-BE49-F238E27FC236}">
                    <a16:creationId xmlns:a16="http://schemas.microsoft.com/office/drawing/2014/main" id="{27D5C133-A003-D4DA-DE47-E5071FAF8832}"/>
                  </a:ext>
                </a:extLst>
              </p:cNvPr>
              <p:cNvSpPr/>
              <p:nvPr/>
            </p:nvSpPr>
            <p:spPr>
              <a:xfrm>
                <a:off x="4013587" y="3066698"/>
                <a:ext cx="1752122" cy="771345"/>
              </a:xfrm>
              <a:custGeom>
                <a:avLst/>
                <a:gdLst>
                  <a:gd name="connsiteX0" fmla="*/ 84920 w 202191"/>
                  <a:gd name="connsiteY0" fmla="*/ 84292 h 89012"/>
                  <a:gd name="connsiteX1" fmla="*/ 202192 w 202191"/>
                  <a:gd name="connsiteY1" fmla="*/ 47204 h 89012"/>
                  <a:gd name="connsiteX2" fmla="*/ 200844 w 202191"/>
                  <a:gd name="connsiteY2" fmla="*/ 43832 h 89012"/>
                  <a:gd name="connsiteX3" fmla="*/ 202192 w 202191"/>
                  <a:gd name="connsiteY3" fmla="*/ 40460 h 89012"/>
                  <a:gd name="connsiteX4" fmla="*/ 84920 w 202191"/>
                  <a:gd name="connsiteY4" fmla="*/ 3372 h 89012"/>
                  <a:gd name="connsiteX5" fmla="*/ 64701 w 202191"/>
                  <a:gd name="connsiteY5" fmla="*/ 0 h 89012"/>
                  <a:gd name="connsiteX6" fmla="*/ 2696 w 202191"/>
                  <a:gd name="connsiteY6" fmla="*/ 0 h 89012"/>
                  <a:gd name="connsiteX7" fmla="*/ 0 w 202191"/>
                  <a:gd name="connsiteY7" fmla="*/ 2697 h 89012"/>
                  <a:gd name="connsiteX8" fmla="*/ 0 w 202191"/>
                  <a:gd name="connsiteY8" fmla="*/ 2697 h 89012"/>
                  <a:gd name="connsiteX9" fmla="*/ 2696 w 202191"/>
                  <a:gd name="connsiteY9" fmla="*/ 5395 h 89012"/>
                  <a:gd name="connsiteX10" fmla="*/ 64701 w 202191"/>
                  <a:gd name="connsiteY10" fmla="*/ 5395 h 89012"/>
                  <a:gd name="connsiteX11" fmla="*/ 83573 w 202191"/>
                  <a:gd name="connsiteY11" fmla="*/ 8092 h 89012"/>
                  <a:gd name="connsiteX12" fmla="*/ 197474 w 202191"/>
                  <a:gd name="connsiteY12" fmla="*/ 44506 h 89012"/>
                  <a:gd name="connsiteX13" fmla="*/ 83573 w 202191"/>
                  <a:gd name="connsiteY13" fmla="*/ 80920 h 89012"/>
                  <a:gd name="connsiteX14" fmla="*/ 64701 w 202191"/>
                  <a:gd name="connsiteY14" fmla="*/ 83618 h 89012"/>
                  <a:gd name="connsiteX15" fmla="*/ 2696 w 202191"/>
                  <a:gd name="connsiteY15" fmla="*/ 83618 h 89012"/>
                  <a:gd name="connsiteX16" fmla="*/ 0 w 202191"/>
                  <a:gd name="connsiteY16" fmla="*/ 86315 h 89012"/>
                  <a:gd name="connsiteX17" fmla="*/ 0 w 202191"/>
                  <a:gd name="connsiteY17" fmla="*/ 86315 h 89012"/>
                  <a:gd name="connsiteX18" fmla="*/ 2696 w 202191"/>
                  <a:gd name="connsiteY18" fmla="*/ 89012 h 89012"/>
                  <a:gd name="connsiteX19" fmla="*/ 64701 w 202191"/>
                  <a:gd name="connsiteY19" fmla="*/ 89012 h 89012"/>
                  <a:gd name="connsiteX20" fmla="*/ 84920 w 202191"/>
                  <a:gd name="connsiteY20" fmla="*/ 85641 h 89012"/>
                  <a:gd name="connsiteX0" fmla="*/ 84920 w 202192"/>
                  <a:gd name="connsiteY0" fmla="*/ 85641 h 89012"/>
                  <a:gd name="connsiteX1" fmla="*/ 202192 w 202192"/>
                  <a:gd name="connsiteY1" fmla="*/ 47204 h 89012"/>
                  <a:gd name="connsiteX2" fmla="*/ 200844 w 202192"/>
                  <a:gd name="connsiteY2" fmla="*/ 43832 h 89012"/>
                  <a:gd name="connsiteX3" fmla="*/ 202192 w 202192"/>
                  <a:gd name="connsiteY3" fmla="*/ 40460 h 89012"/>
                  <a:gd name="connsiteX4" fmla="*/ 84920 w 202192"/>
                  <a:gd name="connsiteY4" fmla="*/ 3372 h 89012"/>
                  <a:gd name="connsiteX5" fmla="*/ 64701 w 202192"/>
                  <a:gd name="connsiteY5" fmla="*/ 0 h 89012"/>
                  <a:gd name="connsiteX6" fmla="*/ 2696 w 202192"/>
                  <a:gd name="connsiteY6" fmla="*/ 0 h 89012"/>
                  <a:gd name="connsiteX7" fmla="*/ 0 w 202192"/>
                  <a:gd name="connsiteY7" fmla="*/ 2697 h 89012"/>
                  <a:gd name="connsiteX8" fmla="*/ 0 w 202192"/>
                  <a:gd name="connsiteY8" fmla="*/ 2697 h 89012"/>
                  <a:gd name="connsiteX9" fmla="*/ 2696 w 202192"/>
                  <a:gd name="connsiteY9" fmla="*/ 5395 h 89012"/>
                  <a:gd name="connsiteX10" fmla="*/ 64701 w 202192"/>
                  <a:gd name="connsiteY10" fmla="*/ 5395 h 89012"/>
                  <a:gd name="connsiteX11" fmla="*/ 83573 w 202192"/>
                  <a:gd name="connsiteY11" fmla="*/ 8092 h 89012"/>
                  <a:gd name="connsiteX12" fmla="*/ 197474 w 202192"/>
                  <a:gd name="connsiteY12" fmla="*/ 44506 h 89012"/>
                  <a:gd name="connsiteX13" fmla="*/ 83573 w 202192"/>
                  <a:gd name="connsiteY13" fmla="*/ 80920 h 89012"/>
                  <a:gd name="connsiteX14" fmla="*/ 64701 w 202192"/>
                  <a:gd name="connsiteY14" fmla="*/ 83618 h 89012"/>
                  <a:gd name="connsiteX15" fmla="*/ 2696 w 202192"/>
                  <a:gd name="connsiteY15" fmla="*/ 83618 h 89012"/>
                  <a:gd name="connsiteX16" fmla="*/ 0 w 202192"/>
                  <a:gd name="connsiteY16" fmla="*/ 86315 h 89012"/>
                  <a:gd name="connsiteX17" fmla="*/ 0 w 202192"/>
                  <a:gd name="connsiteY17" fmla="*/ 86315 h 89012"/>
                  <a:gd name="connsiteX18" fmla="*/ 2696 w 202192"/>
                  <a:gd name="connsiteY18" fmla="*/ 89012 h 89012"/>
                  <a:gd name="connsiteX19" fmla="*/ 64701 w 202192"/>
                  <a:gd name="connsiteY19" fmla="*/ 89012 h 89012"/>
                  <a:gd name="connsiteX20" fmla="*/ 84920 w 202192"/>
                  <a:gd name="connsiteY20" fmla="*/ 85641 h 8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2192" h="89012">
                    <a:moveTo>
                      <a:pt x="84920" y="85641"/>
                    </a:moveTo>
                    <a:lnTo>
                      <a:pt x="202192" y="47204"/>
                    </a:lnTo>
                    <a:lnTo>
                      <a:pt x="200844" y="43832"/>
                    </a:lnTo>
                    <a:lnTo>
                      <a:pt x="202192" y="40460"/>
                    </a:lnTo>
                    <a:lnTo>
                      <a:pt x="84920" y="3372"/>
                    </a:lnTo>
                    <a:cubicBezTo>
                      <a:pt x="78181" y="1349"/>
                      <a:pt x="71441" y="0"/>
                      <a:pt x="64701" y="0"/>
                    </a:cubicBezTo>
                    <a:lnTo>
                      <a:pt x="2696" y="0"/>
                    </a:lnTo>
                    <a:cubicBezTo>
                      <a:pt x="1348" y="0"/>
                      <a:pt x="0" y="1349"/>
                      <a:pt x="0" y="2697"/>
                    </a:cubicBezTo>
                    <a:lnTo>
                      <a:pt x="0" y="2697"/>
                    </a:lnTo>
                    <a:cubicBezTo>
                      <a:pt x="0" y="4046"/>
                      <a:pt x="1348" y="5395"/>
                      <a:pt x="2696" y="5395"/>
                    </a:cubicBezTo>
                    <a:lnTo>
                      <a:pt x="64701" y="5395"/>
                    </a:lnTo>
                    <a:cubicBezTo>
                      <a:pt x="71441" y="5395"/>
                      <a:pt x="77507" y="6069"/>
                      <a:pt x="83573" y="8092"/>
                    </a:cubicBezTo>
                    <a:lnTo>
                      <a:pt x="197474" y="44506"/>
                    </a:lnTo>
                    <a:lnTo>
                      <a:pt x="83573" y="80920"/>
                    </a:lnTo>
                    <a:cubicBezTo>
                      <a:pt x="77507" y="82943"/>
                      <a:pt x="70767" y="83618"/>
                      <a:pt x="64701" y="83618"/>
                    </a:cubicBezTo>
                    <a:lnTo>
                      <a:pt x="2696" y="83618"/>
                    </a:lnTo>
                    <a:cubicBezTo>
                      <a:pt x="1348" y="83618"/>
                      <a:pt x="0" y="84966"/>
                      <a:pt x="0" y="86315"/>
                    </a:cubicBezTo>
                    <a:lnTo>
                      <a:pt x="0" y="86315"/>
                    </a:lnTo>
                    <a:cubicBezTo>
                      <a:pt x="0" y="87664"/>
                      <a:pt x="1348" y="89012"/>
                      <a:pt x="2696" y="89012"/>
                    </a:cubicBezTo>
                    <a:lnTo>
                      <a:pt x="64701" y="89012"/>
                    </a:lnTo>
                    <a:cubicBezTo>
                      <a:pt x="71441" y="89012"/>
                      <a:pt x="78855" y="87664"/>
                      <a:pt x="84920" y="85641"/>
                    </a:cubicBezTo>
                    <a:close/>
                  </a:path>
                </a:pathLst>
              </a:custGeom>
              <a:solidFill>
                <a:srgbClr val="E8E8E8"/>
              </a:solidFill>
              <a:ln w="0" cap="flat">
                <a:noFill/>
                <a:prstDash val="solid"/>
                <a:miter/>
              </a:ln>
            </p:spPr>
            <p:txBody>
              <a:bodyPr rtlCol="0" anchor="ctr"/>
              <a:lstStyle/>
              <a:p>
                <a:endParaRPr lang="en-US" dirty="0"/>
              </a:p>
            </p:txBody>
          </p:sp>
        </p:grpSp>
        <p:grpSp>
          <p:nvGrpSpPr>
            <p:cNvPr id="32" name="Group 31">
              <a:extLst>
                <a:ext uri="{FF2B5EF4-FFF2-40B4-BE49-F238E27FC236}">
                  <a16:creationId xmlns:a16="http://schemas.microsoft.com/office/drawing/2014/main" id="{B6BDE21D-715D-D31F-8ABD-FC97D8D43584}"/>
                </a:ext>
              </a:extLst>
            </p:cNvPr>
            <p:cNvGrpSpPr/>
            <p:nvPr/>
          </p:nvGrpSpPr>
          <p:grpSpPr>
            <a:xfrm>
              <a:off x="6520883" y="1530500"/>
              <a:ext cx="1974089" cy="4130741"/>
              <a:chOff x="6530796" y="2336256"/>
              <a:chExt cx="1763804" cy="2220541"/>
            </a:xfrm>
          </p:grpSpPr>
          <p:sp>
            <p:nvSpPr>
              <p:cNvPr id="209" name="Freeform 22">
                <a:extLst>
                  <a:ext uri="{FF2B5EF4-FFF2-40B4-BE49-F238E27FC236}">
                    <a16:creationId xmlns:a16="http://schemas.microsoft.com/office/drawing/2014/main" id="{6CD23F85-3965-0B5C-7FF0-117A6E920AB7}"/>
                  </a:ext>
                </a:extLst>
              </p:cNvPr>
              <p:cNvSpPr/>
              <p:nvPr/>
            </p:nvSpPr>
            <p:spPr>
              <a:xfrm>
                <a:off x="6530796" y="2336256"/>
                <a:ext cx="1763803" cy="987562"/>
              </a:xfrm>
              <a:custGeom>
                <a:avLst/>
                <a:gdLst>
                  <a:gd name="connsiteX0" fmla="*/ 111879 w 203539"/>
                  <a:gd name="connsiteY0" fmla="*/ 20230 h 113962"/>
                  <a:gd name="connsiteX1" fmla="*/ 3370 w 203539"/>
                  <a:gd name="connsiteY1" fmla="*/ 113963 h 113962"/>
                  <a:gd name="connsiteX2" fmla="*/ 0 w 203539"/>
                  <a:gd name="connsiteY2" fmla="*/ 110591 h 113962"/>
                  <a:gd name="connsiteX3" fmla="*/ 108509 w 203539"/>
                  <a:gd name="connsiteY3" fmla="*/ 16858 h 113962"/>
                  <a:gd name="connsiteX4" fmla="*/ 152992 w 203539"/>
                  <a:gd name="connsiteY4" fmla="*/ 0 h 113962"/>
                  <a:gd name="connsiteX5" fmla="*/ 200844 w 203539"/>
                  <a:gd name="connsiteY5" fmla="*/ 0 h 113962"/>
                  <a:gd name="connsiteX6" fmla="*/ 203540 w 203539"/>
                  <a:gd name="connsiteY6" fmla="*/ 2697 h 113962"/>
                  <a:gd name="connsiteX7" fmla="*/ 203540 w 203539"/>
                  <a:gd name="connsiteY7" fmla="*/ 2697 h 113962"/>
                  <a:gd name="connsiteX8" fmla="*/ 200844 w 203539"/>
                  <a:gd name="connsiteY8" fmla="*/ 5395 h 113962"/>
                  <a:gd name="connsiteX9" fmla="*/ 152992 w 203539"/>
                  <a:gd name="connsiteY9" fmla="*/ 5395 h 113962"/>
                  <a:gd name="connsiteX10" fmla="*/ 111879 w 203539"/>
                  <a:gd name="connsiteY10" fmla="*/ 20904 h 113962"/>
                  <a:gd name="connsiteX0" fmla="*/ 111879 w 203540"/>
                  <a:gd name="connsiteY0" fmla="*/ 20904 h 113963"/>
                  <a:gd name="connsiteX1" fmla="*/ 3370 w 203540"/>
                  <a:gd name="connsiteY1" fmla="*/ 113963 h 113963"/>
                  <a:gd name="connsiteX2" fmla="*/ 0 w 203540"/>
                  <a:gd name="connsiteY2" fmla="*/ 110591 h 113963"/>
                  <a:gd name="connsiteX3" fmla="*/ 108509 w 203540"/>
                  <a:gd name="connsiteY3" fmla="*/ 16858 h 113963"/>
                  <a:gd name="connsiteX4" fmla="*/ 152992 w 203540"/>
                  <a:gd name="connsiteY4" fmla="*/ 0 h 113963"/>
                  <a:gd name="connsiteX5" fmla="*/ 200844 w 203540"/>
                  <a:gd name="connsiteY5" fmla="*/ 0 h 113963"/>
                  <a:gd name="connsiteX6" fmla="*/ 203540 w 203540"/>
                  <a:gd name="connsiteY6" fmla="*/ 2697 h 113963"/>
                  <a:gd name="connsiteX7" fmla="*/ 203540 w 203540"/>
                  <a:gd name="connsiteY7" fmla="*/ 2697 h 113963"/>
                  <a:gd name="connsiteX8" fmla="*/ 200844 w 203540"/>
                  <a:gd name="connsiteY8" fmla="*/ 5395 h 113963"/>
                  <a:gd name="connsiteX9" fmla="*/ 152992 w 203540"/>
                  <a:gd name="connsiteY9" fmla="*/ 5395 h 113963"/>
                  <a:gd name="connsiteX10" fmla="*/ 111879 w 203540"/>
                  <a:gd name="connsiteY10" fmla="*/ 20904 h 11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40" h="113963">
                    <a:moveTo>
                      <a:pt x="111879" y="20904"/>
                    </a:moveTo>
                    <a:lnTo>
                      <a:pt x="3370" y="113963"/>
                    </a:lnTo>
                    <a:lnTo>
                      <a:pt x="0" y="110591"/>
                    </a:lnTo>
                    <a:lnTo>
                      <a:pt x="108509" y="16858"/>
                    </a:lnTo>
                    <a:cubicBezTo>
                      <a:pt x="120641" y="6069"/>
                      <a:pt x="136816" y="0"/>
                      <a:pt x="152992" y="0"/>
                    </a:cubicBezTo>
                    <a:lnTo>
                      <a:pt x="200844" y="0"/>
                    </a:lnTo>
                    <a:cubicBezTo>
                      <a:pt x="202192" y="0"/>
                      <a:pt x="203540" y="1349"/>
                      <a:pt x="203540" y="2697"/>
                    </a:cubicBezTo>
                    <a:lnTo>
                      <a:pt x="203540" y="2697"/>
                    </a:lnTo>
                    <a:cubicBezTo>
                      <a:pt x="203540" y="4046"/>
                      <a:pt x="202192" y="5395"/>
                      <a:pt x="200844" y="5395"/>
                    </a:cubicBezTo>
                    <a:lnTo>
                      <a:pt x="152992" y="5395"/>
                    </a:lnTo>
                    <a:cubicBezTo>
                      <a:pt x="138164" y="5395"/>
                      <a:pt x="123337" y="10789"/>
                      <a:pt x="111879" y="20904"/>
                    </a:cubicBezTo>
                    <a:close/>
                  </a:path>
                </a:pathLst>
              </a:custGeom>
              <a:solidFill>
                <a:srgbClr val="E97132"/>
              </a:solidFill>
              <a:ln w="0" cap="flat">
                <a:noFill/>
                <a:prstDash val="solid"/>
                <a:miter/>
              </a:ln>
            </p:spPr>
            <p:txBody>
              <a:bodyPr rtlCol="0" anchor="ctr"/>
              <a:lstStyle/>
              <a:p>
                <a:endParaRPr lang="en-US" dirty="0"/>
              </a:p>
            </p:txBody>
          </p:sp>
          <p:sp>
            <p:nvSpPr>
              <p:cNvPr id="210" name="Freeform 23">
                <a:extLst>
                  <a:ext uri="{FF2B5EF4-FFF2-40B4-BE49-F238E27FC236}">
                    <a16:creationId xmlns:a16="http://schemas.microsoft.com/office/drawing/2014/main" id="{6548A070-2D6E-7316-DF49-6451BFA52566}"/>
                  </a:ext>
                </a:extLst>
              </p:cNvPr>
              <p:cNvSpPr/>
              <p:nvPr/>
            </p:nvSpPr>
            <p:spPr>
              <a:xfrm>
                <a:off x="6530796" y="3563395"/>
                <a:ext cx="1763803" cy="993402"/>
              </a:xfrm>
              <a:custGeom>
                <a:avLst/>
                <a:gdLst>
                  <a:gd name="connsiteX0" fmla="*/ 108509 w 203539"/>
                  <a:gd name="connsiteY0" fmla="*/ 97104 h 114637"/>
                  <a:gd name="connsiteX1" fmla="*/ 0 w 203539"/>
                  <a:gd name="connsiteY1" fmla="*/ 3372 h 114637"/>
                  <a:gd name="connsiteX2" fmla="*/ 3370 w 203539"/>
                  <a:gd name="connsiteY2" fmla="*/ 0 h 114637"/>
                  <a:gd name="connsiteX3" fmla="*/ 111879 w 203539"/>
                  <a:gd name="connsiteY3" fmla="*/ 93733 h 114637"/>
                  <a:gd name="connsiteX4" fmla="*/ 152992 w 203539"/>
                  <a:gd name="connsiteY4" fmla="*/ 109243 h 114637"/>
                  <a:gd name="connsiteX5" fmla="*/ 200844 w 203539"/>
                  <a:gd name="connsiteY5" fmla="*/ 109243 h 114637"/>
                  <a:gd name="connsiteX6" fmla="*/ 203540 w 203539"/>
                  <a:gd name="connsiteY6" fmla="*/ 111940 h 114637"/>
                  <a:gd name="connsiteX7" fmla="*/ 203540 w 203539"/>
                  <a:gd name="connsiteY7" fmla="*/ 111940 h 114637"/>
                  <a:gd name="connsiteX8" fmla="*/ 200844 w 203539"/>
                  <a:gd name="connsiteY8" fmla="*/ 114637 h 114637"/>
                  <a:gd name="connsiteX9" fmla="*/ 152992 w 203539"/>
                  <a:gd name="connsiteY9" fmla="*/ 114637 h 114637"/>
                  <a:gd name="connsiteX10" fmla="*/ 108509 w 203539"/>
                  <a:gd name="connsiteY10" fmla="*/ 97779 h 114637"/>
                  <a:gd name="connsiteX0" fmla="*/ 108509 w 203540"/>
                  <a:gd name="connsiteY0" fmla="*/ 97779 h 114637"/>
                  <a:gd name="connsiteX1" fmla="*/ 0 w 203540"/>
                  <a:gd name="connsiteY1" fmla="*/ 3372 h 114637"/>
                  <a:gd name="connsiteX2" fmla="*/ 3370 w 203540"/>
                  <a:gd name="connsiteY2" fmla="*/ 0 h 114637"/>
                  <a:gd name="connsiteX3" fmla="*/ 111879 w 203540"/>
                  <a:gd name="connsiteY3" fmla="*/ 93733 h 114637"/>
                  <a:gd name="connsiteX4" fmla="*/ 152992 w 203540"/>
                  <a:gd name="connsiteY4" fmla="*/ 109243 h 114637"/>
                  <a:gd name="connsiteX5" fmla="*/ 200844 w 203540"/>
                  <a:gd name="connsiteY5" fmla="*/ 109243 h 114637"/>
                  <a:gd name="connsiteX6" fmla="*/ 203540 w 203540"/>
                  <a:gd name="connsiteY6" fmla="*/ 111940 h 114637"/>
                  <a:gd name="connsiteX7" fmla="*/ 203540 w 203540"/>
                  <a:gd name="connsiteY7" fmla="*/ 111940 h 114637"/>
                  <a:gd name="connsiteX8" fmla="*/ 200844 w 203540"/>
                  <a:gd name="connsiteY8" fmla="*/ 114637 h 114637"/>
                  <a:gd name="connsiteX9" fmla="*/ 152992 w 203540"/>
                  <a:gd name="connsiteY9" fmla="*/ 114637 h 114637"/>
                  <a:gd name="connsiteX10" fmla="*/ 108509 w 203540"/>
                  <a:gd name="connsiteY10" fmla="*/ 97779 h 11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40" h="114637">
                    <a:moveTo>
                      <a:pt x="108509" y="97779"/>
                    </a:moveTo>
                    <a:lnTo>
                      <a:pt x="0" y="3372"/>
                    </a:lnTo>
                    <a:lnTo>
                      <a:pt x="3370" y="0"/>
                    </a:lnTo>
                    <a:lnTo>
                      <a:pt x="111879" y="93733"/>
                    </a:lnTo>
                    <a:cubicBezTo>
                      <a:pt x="123337" y="103848"/>
                      <a:pt x="138164" y="109243"/>
                      <a:pt x="152992" y="109243"/>
                    </a:cubicBezTo>
                    <a:lnTo>
                      <a:pt x="200844" y="109243"/>
                    </a:lnTo>
                    <a:cubicBezTo>
                      <a:pt x="202192" y="109243"/>
                      <a:pt x="203540" y="110591"/>
                      <a:pt x="203540" y="111940"/>
                    </a:cubicBezTo>
                    <a:lnTo>
                      <a:pt x="203540" y="111940"/>
                    </a:lnTo>
                    <a:cubicBezTo>
                      <a:pt x="203540" y="113289"/>
                      <a:pt x="202192" y="114637"/>
                      <a:pt x="200844" y="114637"/>
                    </a:cubicBezTo>
                    <a:lnTo>
                      <a:pt x="152992" y="114637"/>
                    </a:lnTo>
                    <a:cubicBezTo>
                      <a:pt x="136816" y="114637"/>
                      <a:pt x="120641" y="108568"/>
                      <a:pt x="108509" y="97779"/>
                    </a:cubicBezTo>
                    <a:close/>
                  </a:path>
                </a:pathLst>
              </a:custGeom>
              <a:solidFill>
                <a:srgbClr val="196B24"/>
              </a:solidFill>
              <a:ln w="0" cap="flat">
                <a:noFill/>
                <a:prstDash val="solid"/>
                <a:miter/>
              </a:ln>
            </p:spPr>
            <p:txBody>
              <a:bodyPr rtlCol="0" anchor="ctr"/>
              <a:lstStyle/>
              <a:p>
                <a:endParaRPr lang="en-US"/>
              </a:p>
            </p:txBody>
          </p:sp>
          <p:sp>
            <p:nvSpPr>
              <p:cNvPr id="211" name="Freeform 24">
                <a:extLst>
                  <a:ext uri="{FF2B5EF4-FFF2-40B4-BE49-F238E27FC236}">
                    <a16:creationId xmlns:a16="http://schemas.microsoft.com/office/drawing/2014/main" id="{59653E3A-2CB2-00C6-0578-DE3FDF936CBB}"/>
                  </a:ext>
                </a:extLst>
              </p:cNvPr>
              <p:cNvSpPr/>
              <p:nvPr/>
            </p:nvSpPr>
            <p:spPr>
              <a:xfrm>
                <a:off x="6542478" y="3066698"/>
                <a:ext cx="1752122" cy="771345"/>
              </a:xfrm>
              <a:custGeom>
                <a:avLst/>
                <a:gdLst>
                  <a:gd name="connsiteX0" fmla="*/ 117271 w 202191"/>
                  <a:gd name="connsiteY0" fmla="*/ 84292 h 89012"/>
                  <a:gd name="connsiteX1" fmla="*/ 0 w 202191"/>
                  <a:gd name="connsiteY1" fmla="*/ 47204 h 89012"/>
                  <a:gd name="connsiteX2" fmla="*/ 1348 w 202191"/>
                  <a:gd name="connsiteY2" fmla="*/ 43832 h 89012"/>
                  <a:gd name="connsiteX3" fmla="*/ 0 w 202191"/>
                  <a:gd name="connsiteY3" fmla="*/ 40460 h 89012"/>
                  <a:gd name="connsiteX4" fmla="*/ 117271 w 202191"/>
                  <a:gd name="connsiteY4" fmla="*/ 3372 h 89012"/>
                  <a:gd name="connsiteX5" fmla="*/ 137490 w 202191"/>
                  <a:gd name="connsiteY5" fmla="*/ 0 h 89012"/>
                  <a:gd name="connsiteX6" fmla="*/ 199496 w 202191"/>
                  <a:gd name="connsiteY6" fmla="*/ 0 h 89012"/>
                  <a:gd name="connsiteX7" fmla="*/ 202192 w 202191"/>
                  <a:gd name="connsiteY7" fmla="*/ 2697 h 89012"/>
                  <a:gd name="connsiteX8" fmla="*/ 202192 w 202191"/>
                  <a:gd name="connsiteY8" fmla="*/ 2697 h 89012"/>
                  <a:gd name="connsiteX9" fmla="*/ 199496 w 202191"/>
                  <a:gd name="connsiteY9" fmla="*/ 5395 h 89012"/>
                  <a:gd name="connsiteX10" fmla="*/ 137490 w 202191"/>
                  <a:gd name="connsiteY10" fmla="*/ 5395 h 89012"/>
                  <a:gd name="connsiteX11" fmla="*/ 118619 w 202191"/>
                  <a:gd name="connsiteY11" fmla="*/ 8092 h 89012"/>
                  <a:gd name="connsiteX12" fmla="*/ 4718 w 202191"/>
                  <a:gd name="connsiteY12" fmla="*/ 44506 h 89012"/>
                  <a:gd name="connsiteX13" fmla="*/ 118619 w 202191"/>
                  <a:gd name="connsiteY13" fmla="*/ 80920 h 89012"/>
                  <a:gd name="connsiteX14" fmla="*/ 137490 w 202191"/>
                  <a:gd name="connsiteY14" fmla="*/ 83618 h 89012"/>
                  <a:gd name="connsiteX15" fmla="*/ 199496 w 202191"/>
                  <a:gd name="connsiteY15" fmla="*/ 83618 h 89012"/>
                  <a:gd name="connsiteX16" fmla="*/ 202192 w 202191"/>
                  <a:gd name="connsiteY16" fmla="*/ 86315 h 89012"/>
                  <a:gd name="connsiteX17" fmla="*/ 202192 w 202191"/>
                  <a:gd name="connsiteY17" fmla="*/ 86315 h 89012"/>
                  <a:gd name="connsiteX18" fmla="*/ 199496 w 202191"/>
                  <a:gd name="connsiteY18" fmla="*/ 89012 h 89012"/>
                  <a:gd name="connsiteX19" fmla="*/ 137490 w 202191"/>
                  <a:gd name="connsiteY19" fmla="*/ 89012 h 89012"/>
                  <a:gd name="connsiteX20" fmla="*/ 117271 w 202191"/>
                  <a:gd name="connsiteY20" fmla="*/ 85641 h 89012"/>
                  <a:gd name="connsiteX0" fmla="*/ 117271 w 202192"/>
                  <a:gd name="connsiteY0" fmla="*/ 85641 h 89012"/>
                  <a:gd name="connsiteX1" fmla="*/ 0 w 202192"/>
                  <a:gd name="connsiteY1" fmla="*/ 47204 h 89012"/>
                  <a:gd name="connsiteX2" fmla="*/ 1348 w 202192"/>
                  <a:gd name="connsiteY2" fmla="*/ 43832 h 89012"/>
                  <a:gd name="connsiteX3" fmla="*/ 0 w 202192"/>
                  <a:gd name="connsiteY3" fmla="*/ 40460 h 89012"/>
                  <a:gd name="connsiteX4" fmla="*/ 117271 w 202192"/>
                  <a:gd name="connsiteY4" fmla="*/ 3372 h 89012"/>
                  <a:gd name="connsiteX5" fmla="*/ 137490 w 202192"/>
                  <a:gd name="connsiteY5" fmla="*/ 0 h 89012"/>
                  <a:gd name="connsiteX6" fmla="*/ 199496 w 202192"/>
                  <a:gd name="connsiteY6" fmla="*/ 0 h 89012"/>
                  <a:gd name="connsiteX7" fmla="*/ 202192 w 202192"/>
                  <a:gd name="connsiteY7" fmla="*/ 2697 h 89012"/>
                  <a:gd name="connsiteX8" fmla="*/ 202192 w 202192"/>
                  <a:gd name="connsiteY8" fmla="*/ 2697 h 89012"/>
                  <a:gd name="connsiteX9" fmla="*/ 199496 w 202192"/>
                  <a:gd name="connsiteY9" fmla="*/ 5395 h 89012"/>
                  <a:gd name="connsiteX10" fmla="*/ 137490 w 202192"/>
                  <a:gd name="connsiteY10" fmla="*/ 5395 h 89012"/>
                  <a:gd name="connsiteX11" fmla="*/ 118619 w 202192"/>
                  <a:gd name="connsiteY11" fmla="*/ 8092 h 89012"/>
                  <a:gd name="connsiteX12" fmla="*/ 4718 w 202192"/>
                  <a:gd name="connsiteY12" fmla="*/ 44506 h 89012"/>
                  <a:gd name="connsiteX13" fmla="*/ 118619 w 202192"/>
                  <a:gd name="connsiteY13" fmla="*/ 80920 h 89012"/>
                  <a:gd name="connsiteX14" fmla="*/ 137490 w 202192"/>
                  <a:gd name="connsiteY14" fmla="*/ 83618 h 89012"/>
                  <a:gd name="connsiteX15" fmla="*/ 199496 w 202192"/>
                  <a:gd name="connsiteY15" fmla="*/ 83618 h 89012"/>
                  <a:gd name="connsiteX16" fmla="*/ 202192 w 202192"/>
                  <a:gd name="connsiteY16" fmla="*/ 86315 h 89012"/>
                  <a:gd name="connsiteX17" fmla="*/ 202192 w 202192"/>
                  <a:gd name="connsiteY17" fmla="*/ 86315 h 89012"/>
                  <a:gd name="connsiteX18" fmla="*/ 199496 w 202192"/>
                  <a:gd name="connsiteY18" fmla="*/ 89012 h 89012"/>
                  <a:gd name="connsiteX19" fmla="*/ 137490 w 202192"/>
                  <a:gd name="connsiteY19" fmla="*/ 89012 h 89012"/>
                  <a:gd name="connsiteX20" fmla="*/ 117271 w 202192"/>
                  <a:gd name="connsiteY20" fmla="*/ 85641 h 8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2192" h="89012">
                    <a:moveTo>
                      <a:pt x="117271" y="85641"/>
                    </a:moveTo>
                    <a:lnTo>
                      <a:pt x="0" y="47204"/>
                    </a:lnTo>
                    <a:lnTo>
                      <a:pt x="1348" y="43832"/>
                    </a:lnTo>
                    <a:lnTo>
                      <a:pt x="0" y="40460"/>
                    </a:lnTo>
                    <a:lnTo>
                      <a:pt x="117271" y="3372"/>
                    </a:lnTo>
                    <a:cubicBezTo>
                      <a:pt x="124011" y="1349"/>
                      <a:pt x="130751" y="0"/>
                      <a:pt x="137490" y="0"/>
                    </a:cubicBezTo>
                    <a:lnTo>
                      <a:pt x="199496" y="0"/>
                    </a:lnTo>
                    <a:cubicBezTo>
                      <a:pt x="200844" y="0"/>
                      <a:pt x="202192" y="1349"/>
                      <a:pt x="202192" y="2697"/>
                    </a:cubicBezTo>
                    <a:lnTo>
                      <a:pt x="202192" y="2697"/>
                    </a:lnTo>
                    <a:cubicBezTo>
                      <a:pt x="202192" y="4046"/>
                      <a:pt x="200844" y="5395"/>
                      <a:pt x="199496" y="5395"/>
                    </a:cubicBezTo>
                    <a:lnTo>
                      <a:pt x="137490" y="5395"/>
                    </a:lnTo>
                    <a:cubicBezTo>
                      <a:pt x="130751" y="5395"/>
                      <a:pt x="124685" y="6069"/>
                      <a:pt x="118619" y="8092"/>
                    </a:cubicBezTo>
                    <a:lnTo>
                      <a:pt x="4718" y="44506"/>
                    </a:lnTo>
                    <a:lnTo>
                      <a:pt x="118619" y="80920"/>
                    </a:lnTo>
                    <a:cubicBezTo>
                      <a:pt x="124685" y="82943"/>
                      <a:pt x="131425" y="83618"/>
                      <a:pt x="137490" y="83618"/>
                    </a:cubicBezTo>
                    <a:lnTo>
                      <a:pt x="199496" y="83618"/>
                    </a:lnTo>
                    <a:cubicBezTo>
                      <a:pt x="200844" y="83618"/>
                      <a:pt x="202192" y="84966"/>
                      <a:pt x="202192" y="86315"/>
                    </a:cubicBezTo>
                    <a:lnTo>
                      <a:pt x="202192" y="86315"/>
                    </a:lnTo>
                    <a:cubicBezTo>
                      <a:pt x="202192" y="87664"/>
                      <a:pt x="200844" y="89012"/>
                      <a:pt x="199496" y="89012"/>
                    </a:cubicBezTo>
                    <a:lnTo>
                      <a:pt x="137490" y="89012"/>
                    </a:lnTo>
                    <a:cubicBezTo>
                      <a:pt x="130751" y="89012"/>
                      <a:pt x="123337" y="87664"/>
                      <a:pt x="117271" y="85641"/>
                    </a:cubicBezTo>
                    <a:close/>
                  </a:path>
                </a:pathLst>
              </a:custGeom>
              <a:solidFill>
                <a:srgbClr val="E8E8E8"/>
              </a:solidFill>
              <a:ln w="0" cap="flat">
                <a:noFill/>
                <a:prstDash val="solid"/>
                <a:miter/>
              </a:ln>
            </p:spPr>
            <p:txBody>
              <a:bodyPr rtlCol="0" anchor="ctr"/>
              <a:lstStyle/>
              <a:p>
                <a:endParaRPr lang="en-US"/>
              </a:p>
            </p:txBody>
          </p:sp>
        </p:grpSp>
        <p:grpSp>
          <p:nvGrpSpPr>
            <p:cNvPr id="33" name="Group 32">
              <a:extLst>
                <a:ext uri="{FF2B5EF4-FFF2-40B4-BE49-F238E27FC236}">
                  <a16:creationId xmlns:a16="http://schemas.microsoft.com/office/drawing/2014/main" id="{3A856A82-DB3A-C083-D8D2-B5734B7E42F0}"/>
                </a:ext>
              </a:extLst>
            </p:cNvPr>
            <p:cNvGrpSpPr/>
            <p:nvPr/>
          </p:nvGrpSpPr>
          <p:grpSpPr>
            <a:xfrm>
              <a:off x="27215" y="2356646"/>
              <a:ext cx="4401536" cy="1239240"/>
              <a:chOff x="671490" y="2795966"/>
              <a:chExt cx="3932674" cy="666172"/>
            </a:xfrm>
          </p:grpSpPr>
          <p:sp>
            <p:nvSpPr>
              <p:cNvPr id="194" name="Freeform 12">
                <a:extLst>
                  <a:ext uri="{FF2B5EF4-FFF2-40B4-BE49-F238E27FC236}">
                    <a16:creationId xmlns:a16="http://schemas.microsoft.com/office/drawing/2014/main" id="{204BDFB5-A379-0F07-B80B-DC98B421DDA2}"/>
                  </a:ext>
                </a:extLst>
              </p:cNvPr>
              <p:cNvSpPr/>
              <p:nvPr/>
            </p:nvSpPr>
            <p:spPr>
              <a:xfrm>
                <a:off x="671490" y="2795966"/>
                <a:ext cx="3932674" cy="666172"/>
              </a:xfrm>
              <a:custGeom>
                <a:avLst/>
                <a:gdLst>
                  <a:gd name="connsiteX0" fmla="*/ 364581 w 370646"/>
                  <a:gd name="connsiteY0" fmla="*/ 0 h 68782"/>
                  <a:gd name="connsiteX1" fmla="*/ 41748 w 370646"/>
                  <a:gd name="connsiteY1" fmla="*/ 0 h 68782"/>
                  <a:gd name="connsiteX2" fmla="*/ 34334 w 370646"/>
                  <a:gd name="connsiteY2" fmla="*/ 4046 h 68782"/>
                  <a:gd name="connsiteX3" fmla="*/ 1309 w 370646"/>
                  <a:gd name="connsiteY3" fmla="*/ 55295 h 68782"/>
                  <a:gd name="connsiteX4" fmla="*/ 8723 w 370646"/>
                  <a:gd name="connsiteY4" fmla="*/ 68782 h 68782"/>
                  <a:gd name="connsiteX5" fmla="*/ 363907 w 370646"/>
                  <a:gd name="connsiteY5" fmla="*/ 68782 h 68782"/>
                  <a:gd name="connsiteX6" fmla="*/ 370646 w 370646"/>
                  <a:gd name="connsiteY6" fmla="*/ 62039 h 68782"/>
                  <a:gd name="connsiteX7" fmla="*/ 370646 w 370646"/>
                  <a:gd name="connsiteY7" fmla="*/ 7418 h 68782"/>
                  <a:gd name="connsiteX8" fmla="*/ 363907 w 370646"/>
                  <a:gd name="connsiteY8" fmla="*/ 674 h 68782"/>
                  <a:gd name="connsiteX9" fmla="*/ 73424 w 370646"/>
                  <a:gd name="connsiteY9" fmla="*/ 58667 h 68782"/>
                  <a:gd name="connsiteX10" fmla="*/ 71403 w 370646"/>
                  <a:gd name="connsiteY10" fmla="*/ 60690 h 68782"/>
                  <a:gd name="connsiteX11" fmla="*/ 12093 w 370646"/>
                  <a:gd name="connsiteY11" fmla="*/ 60690 h 68782"/>
                  <a:gd name="connsiteX12" fmla="*/ 9397 w 370646"/>
                  <a:gd name="connsiteY12" fmla="*/ 55970 h 68782"/>
                  <a:gd name="connsiteX13" fmla="*/ 39726 w 370646"/>
                  <a:gd name="connsiteY13" fmla="*/ 8766 h 68782"/>
                  <a:gd name="connsiteX14" fmla="*/ 42422 w 370646"/>
                  <a:gd name="connsiteY14" fmla="*/ 7418 h 68782"/>
                  <a:gd name="connsiteX15" fmla="*/ 71403 w 370646"/>
                  <a:gd name="connsiteY15" fmla="*/ 7418 h 68782"/>
                  <a:gd name="connsiteX16" fmla="*/ 73424 w 370646"/>
                  <a:gd name="connsiteY16" fmla="*/ 9441 h 68782"/>
                  <a:gd name="connsiteX17" fmla="*/ 73424 w 370646"/>
                  <a:gd name="connsiteY17" fmla="*/ 59342 h 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0646" h="68782">
                    <a:moveTo>
                      <a:pt x="364581" y="0"/>
                    </a:moveTo>
                    <a:lnTo>
                      <a:pt x="41748" y="0"/>
                    </a:lnTo>
                    <a:cubicBezTo>
                      <a:pt x="39052" y="0"/>
                      <a:pt x="36356" y="1349"/>
                      <a:pt x="34334" y="4046"/>
                    </a:cubicBezTo>
                    <a:lnTo>
                      <a:pt x="1309" y="55295"/>
                    </a:lnTo>
                    <a:cubicBezTo>
                      <a:pt x="-2061" y="60690"/>
                      <a:pt x="1309" y="68782"/>
                      <a:pt x="8723" y="68782"/>
                    </a:cubicBezTo>
                    <a:lnTo>
                      <a:pt x="363907" y="68782"/>
                    </a:lnTo>
                    <a:cubicBezTo>
                      <a:pt x="367951" y="68782"/>
                      <a:pt x="370646" y="65410"/>
                      <a:pt x="370646" y="62039"/>
                    </a:cubicBezTo>
                    <a:lnTo>
                      <a:pt x="370646" y="7418"/>
                    </a:lnTo>
                    <a:cubicBezTo>
                      <a:pt x="370646" y="3372"/>
                      <a:pt x="367276" y="674"/>
                      <a:pt x="363907" y="674"/>
                    </a:cubicBezTo>
                    <a:close/>
                    <a:moveTo>
                      <a:pt x="73424" y="58667"/>
                    </a:moveTo>
                    <a:cubicBezTo>
                      <a:pt x="73424" y="60016"/>
                      <a:pt x="72750" y="60690"/>
                      <a:pt x="71403" y="60690"/>
                    </a:cubicBezTo>
                    <a:lnTo>
                      <a:pt x="12093" y="60690"/>
                    </a:lnTo>
                    <a:cubicBezTo>
                      <a:pt x="9397" y="60690"/>
                      <a:pt x="8049" y="57993"/>
                      <a:pt x="9397" y="55970"/>
                    </a:cubicBezTo>
                    <a:lnTo>
                      <a:pt x="39726" y="8766"/>
                    </a:lnTo>
                    <a:cubicBezTo>
                      <a:pt x="39726" y="8092"/>
                      <a:pt x="41074" y="7418"/>
                      <a:pt x="42422" y="7418"/>
                    </a:cubicBezTo>
                    <a:lnTo>
                      <a:pt x="71403" y="7418"/>
                    </a:lnTo>
                    <a:cubicBezTo>
                      <a:pt x="72750" y="7418"/>
                      <a:pt x="73424" y="8092"/>
                      <a:pt x="73424" y="9441"/>
                    </a:cubicBezTo>
                    <a:lnTo>
                      <a:pt x="73424" y="59342"/>
                    </a:lnTo>
                    <a:close/>
                  </a:path>
                </a:pathLst>
              </a:custGeom>
              <a:solidFill>
                <a:srgbClr val="E8E8E8"/>
              </a:solidFill>
              <a:ln w="0" cap="flat">
                <a:noFill/>
                <a:prstDash val="solid"/>
                <a:miter/>
              </a:ln>
            </p:spPr>
            <p:txBody>
              <a:bodyPr rtlCol="0" anchor="ctr"/>
              <a:lstStyle/>
              <a:p>
                <a:endParaRPr lang="en-US"/>
              </a:p>
            </p:txBody>
          </p:sp>
          <p:sp>
            <p:nvSpPr>
              <p:cNvPr id="207" name="TextBox 206">
                <a:extLst>
                  <a:ext uri="{FF2B5EF4-FFF2-40B4-BE49-F238E27FC236}">
                    <a16:creationId xmlns:a16="http://schemas.microsoft.com/office/drawing/2014/main" id="{CE4CED7E-2A49-CC96-28D5-EFC5FE709A35}"/>
                  </a:ext>
                </a:extLst>
              </p:cNvPr>
              <p:cNvSpPr txBox="1"/>
              <p:nvPr/>
            </p:nvSpPr>
            <p:spPr>
              <a:xfrm>
                <a:off x="993807" y="3002318"/>
                <a:ext cx="408477" cy="288887"/>
              </a:xfrm>
              <a:prstGeom prst="rect">
                <a:avLst/>
              </a:prstGeom>
              <a:noFill/>
            </p:spPr>
            <p:txBody>
              <a:bodyPr wrap="none" rtlCol="0" anchor="ctr">
                <a:spAutoFit/>
              </a:bodyPr>
              <a:lstStyle>
                <a:defPPr>
                  <a:defRPr lang="en-US"/>
                </a:defPPr>
                <a:lvl1pPr algn="r">
                  <a:defRPr sz="2000" b="1"/>
                </a:lvl1pPr>
              </a:lstStyle>
              <a:p>
                <a:r>
                  <a:rPr lang="en-US" noProof="1">
                    <a:solidFill>
                      <a:schemeClr val="accent1">
                        <a:lumMod val="75000"/>
                      </a:schemeClr>
                    </a:solidFill>
                  </a:rPr>
                  <a:t>02</a:t>
                </a:r>
              </a:p>
            </p:txBody>
          </p:sp>
        </p:grpSp>
        <p:grpSp>
          <p:nvGrpSpPr>
            <p:cNvPr id="34" name="Group 33">
              <a:extLst>
                <a:ext uri="{FF2B5EF4-FFF2-40B4-BE49-F238E27FC236}">
                  <a16:creationId xmlns:a16="http://schemas.microsoft.com/office/drawing/2014/main" id="{E3F323E1-A8BB-AB86-4753-F01B987FD35A}"/>
                </a:ext>
              </a:extLst>
            </p:cNvPr>
            <p:cNvGrpSpPr/>
            <p:nvPr/>
          </p:nvGrpSpPr>
          <p:grpSpPr>
            <a:xfrm>
              <a:off x="27211" y="3693704"/>
              <a:ext cx="4401535" cy="1239239"/>
              <a:chOff x="671486" y="3514721"/>
              <a:chExt cx="3932673" cy="666171"/>
            </a:xfrm>
          </p:grpSpPr>
          <p:sp>
            <p:nvSpPr>
              <p:cNvPr id="63" name="Freeform 21">
                <a:extLst>
                  <a:ext uri="{FF2B5EF4-FFF2-40B4-BE49-F238E27FC236}">
                    <a16:creationId xmlns:a16="http://schemas.microsoft.com/office/drawing/2014/main" id="{4FF580BA-D9B2-D71C-EA55-5978036DDDA1}"/>
                  </a:ext>
                </a:extLst>
              </p:cNvPr>
              <p:cNvSpPr/>
              <p:nvPr/>
            </p:nvSpPr>
            <p:spPr>
              <a:xfrm flipH="1">
                <a:off x="671486" y="3514721"/>
                <a:ext cx="3932673" cy="666171"/>
              </a:xfrm>
              <a:custGeom>
                <a:avLst/>
                <a:gdLst>
                  <a:gd name="connsiteX0" fmla="*/ 6066 w 370646"/>
                  <a:gd name="connsiteY0" fmla="*/ 68782 h 68782"/>
                  <a:gd name="connsiteX1" fmla="*/ 328899 w 370646"/>
                  <a:gd name="connsiteY1" fmla="*/ 68782 h 68782"/>
                  <a:gd name="connsiteX2" fmla="*/ 336312 w 370646"/>
                  <a:gd name="connsiteY2" fmla="*/ 64736 h 68782"/>
                  <a:gd name="connsiteX3" fmla="*/ 369337 w 370646"/>
                  <a:gd name="connsiteY3" fmla="*/ 13487 h 68782"/>
                  <a:gd name="connsiteX4" fmla="*/ 361923 w 370646"/>
                  <a:gd name="connsiteY4" fmla="*/ 0 h 68782"/>
                  <a:gd name="connsiteX5" fmla="*/ 6740 w 370646"/>
                  <a:gd name="connsiteY5" fmla="*/ 0 h 68782"/>
                  <a:gd name="connsiteX6" fmla="*/ 0 w 370646"/>
                  <a:gd name="connsiteY6" fmla="*/ 6743 h 68782"/>
                  <a:gd name="connsiteX7" fmla="*/ 0 w 370646"/>
                  <a:gd name="connsiteY7" fmla="*/ 61365 h 68782"/>
                  <a:gd name="connsiteX8" fmla="*/ 6740 w 370646"/>
                  <a:gd name="connsiteY8" fmla="*/ 68108 h 68782"/>
                  <a:gd name="connsiteX9" fmla="*/ 297222 w 370646"/>
                  <a:gd name="connsiteY9" fmla="*/ 10789 h 68782"/>
                  <a:gd name="connsiteX10" fmla="*/ 299244 w 370646"/>
                  <a:gd name="connsiteY10" fmla="*/ 8766 h 68782"/>
                  <a:gd name="connsiteX11" fmla="*/ 358553 w 370646"/>
                  <a:gd name="connsiteY11" fmla="*/ 8766 h 68782"/>
                  <a:gd name="connsiteX12" fmla="*/ 361249 w 370646"/>
                  <a:gd name="connsiteY12" fmla="*/ 13487 h 68782"/>
                  <a:gd name="connsiteX13" fmla="*/ 330920 w 370646"/>
                  <a:gd name="connsiteY13" fmla="*/ 60690 h 68782"/>
                  <a:gd name="connsiteX14" fmla="*/ 328225 w 370646"/>
                  <a:gd name="connsiteY14" fmla="*/ 62039 h 68782"/>
                  <a:gd name="connsiteX15" fmla="*/ 299244 w 370646"/>
                  <a:gd name="connsiteY15" fmla="*/ 62039 h 68782"/>
                  <a:gd name="connsiteX16" fmla="*/ 297222 w 370646"/>
                  <a:gd name="connsiteY16" fmla="*/ 60016 h 68782"/>
                  <a:gd name="connsiteX17" fmla="*/ 297222 w 370646"/>
                  <a:gd name="connsiteY17" fmla="*/ 10115 h 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0646" h="68782">
                    <a:moveTo>
                      <a:pt x="6066" y="68782"/>
                    </a:moveTo>
                    <a:lnTo>
                      <a:pt x="328899" y="68782"/>
                    </a:lnTo>
                    <a:cubicBezTo>
                      <a:pt x="331594" y="68782"/>
                      <a:pt x="334290" y="67434"/>
                      <a:pt x="336312" y="64736"/>
                    </a:cubicBezTo>
                    <a:lnTo>
                      <a:pt x="369337" y="13487"/>
                    </a:lnTo>
                    <a:cubicBezTo>
                      <a:pt x="372707" y="8092"/>
                      <a:pt x="369337" y="0"/>
                      <a:pt x="361923" y="0"/>
                    </a:cubicBezTo>
                    <a:lnTo>
                      <a:pt x="6740" y="0"/>
                    </a:lnTo>
                    <a:cubicBezTo>
                      <a:pt x="2696" y="0"/>
                      <a:pt x="0" y="3372"/>
                      <a:pt x="0" y="6743"/>
                    </a:cubicBezTo>
                    <a:lnTo>
                      <a:pt x="0" y="61365"/>
                    </a:lnTo>
                    <a:cubicBezTo>
                      <a:pt x="0" y="65411"/>
                      <a:pt x="3370" y="68108"/>
                      <a:pt x="6740" y="68108"/>
                    </a:cubicBezTo>
                    <a:close/>
                    <a:moveTo>
                      <a:pt x="297222" y="10789"/>
                    </a:moveTo>
                    <a:cubicBezTo>
                      <a:pt x="297222" y="9441"/>
                      <a:pt x="297896" y="8766"/>
                      <a:pt x="299244" y="8766"/>
                    </a:cubicBezTo>
                    <a:lnTo>
                      <a:pt x="358553" y="8766"/>
                    </a:lnTo>
                    <a:cubicBezTo>
                      <a:pt x="361249" y="8766"/>
                      <a:pt x="362597" y="11464"/>
                      <a:pt x="361249" y="13487"/>
                    </a:cubicBezTo>
                    <a:lnTo>
                      <a:pt x="330920" y="60690"/>
                    </a:lnTo>
                    <a:cubicBezTo>
                      <a:pt x="330920" y="61365"/>
                      <a:pt x="329573" y="62039"/>
                      <a:pt x="328225" y="62039"/>
                    </a:cubicBezTo>
                    <a:lnTo>
                      <a:pt x="299244" y="62039"/>
                    </a:lnTo>
                    <a:cubicBezTo>
                      <a:pt x="297896" y="62039"/>
                      <a:pt x="297222" y="61365"/>
                      <a:pt x="297222" y="60016"/>
                    </a:cubicBezTo>
                    <a:lnTo>
                      <a:pt x="297222" y="10115"/>
                    </a:lnTo>
                    <a:close/>
                  </a:path>
                </a:pathLst>
              </a:custGeom>
              <a:solidFill>
                <a:srgbClr val="156082"/>
              </a:solidFill>
              <a:ln w="0" cap="flat">
                <a:noFill/>
                <a:prstDash val="solid"/>
                <a:miter/>
              </a:ln>
            </p:spPr>
            <p:txBody>
              <a:bodyPr rtlCol="0" anchor="ctr"/>
              <a:lstStyle/>
              <a:p>
                <a:endParaRPr lang="en-US"/>
              </a:p>
            </p:txBody>
          </p:sp>
          <p:sp>
            <p:nvSpPr>
              <p:cNvPr id="192" name="TextBox 191">
                <a:extLst>
                  <a:ext uri="{FF2B5EF4-FFF2-40B4-BE49-F238E27FC236}">
                    <a16:creationId xmlns:a16="http://schemas.microsoft.com/office/drawing/2014/main" id="{669BBB4F-78F3-F792-34A2-CFF8CCA2F6C6}"/>
                  </a:ext>
                </a:extLst>
              </p:cNvPr>
              <p:cNvSpPr txBox="1"/>
              <p:nvPr/>
            </p:nvSpPr>
            <p:spPr>
              <a:xfrm>
                <a:off x="930233" y="3674137"/>
                <a:ext cx="408477" cy="288887"/>
              </a:xfrm>
              <a:prstGeom prst="rect">
                <a:avLst/>
              </a:prstGeom>
              <a:noFill/>
            </p:spPr>
            <p:txBody>
              <a:bodyPr wrap="none" rtlCol="0" anchor="ctr">
                <a:spAutoFit/>
              </a:bodyPr>
              <a:lstStyle>
                <a:defPPr>
                  <a:defRPr lang="en-US"/>
                </a:defPPr>
                <a:lvl1pPr algn="r">
                  <a:defRPr sz="2000" b="1"/>
                </a:lvl1pPr>
              </a:lstStyle>
              <a:p>
                <a:r>
                  <a:rPr lang="en-US" noProof="1">
                    <a:solidFill>
                      <a:schemeClr val="accent5">
                        <a:lumMod val="50000"/>
                      </a:schemeClr>
                    </a:solidFill>
                  </a:rPr>
                  <a:t>03</a:t>
                </a:r>
              </a:p>
            </p:txBody>
          </p:sp>
        </p:grpSp>
        <p:grpSp>
          <p:nvGrpSpPr>
            <p:cNvPr id="35" name="Group 34">
              <a:extLst>
                <a:ext uri="{FF2B5EF4-FFF2-40B4-BE49-F238E27FC236}">
                  <a16:creationId xmlns:a16="http://schemas.microsoft.com/office/drawing/2014/main" id="{B068532B-B7FD-C580-8920-F0A5431F246D}"/>
                </a:ext>
              </a:extLst>
            </p:cNvPr>
            <p:cNvGrpSpPr/>
            <p:nvPr/>
          </p:nvGrpSpPr>
          <p:grpSpPr>
            <a:xfrm>
              <a:off x="7870371" y="2356645"/>
              <a:ext cx="4294412" cy="1239239"/>
              <a:chOff x="7679175" y="2795965"/>
              <a:chExt cx="3836961" cy="666171"/>
            </a:xfrm>
          </p:grpSpPr>
          <p:sp>
            <p:nvSpPr>
              <p:cNvPr id="60" name="Freeform 12">
                <a:extLst>
                  <a:ext uri="{FF2B5EF4-FFF2-40B4-BE49-F238E27FC236}">
                    <a16:creationId xmlns:a16="http://schemas.microsoft.com/office/drawing/2014/main" id="{F412A34C-DA99-EBD2-CDA8-1B7BBA1743E9}"/>
                  </a:ext>
                </a:extLst>
              </p:cNvPr>
              <p:cNvSpPr/>
              <p:nvPr/>
            </p:nvSpPr>
            <p:spPr>
              <a:xfrm flipH="1">
                <a:off x="7679175" y="2795965"/>
                <a:ext cx="3836961" cy="666171"/>
              </a:xfrm>
              <a:custGeom>
                <a:avLst/>
                <a:gdLst>
                  <a:gd name="connsiteX0" fmla="*/ 364581 w 370646"/>
                  <a:gd name="connsiteY0" fmla="*/ 0 h 68782"/>
                  <a:gd name="connsiteX1" fmla="*/ 41748 w 370646"/>
                  <a:gd name="connsiteY1" fmla="*/ 0 h 68782"/>
                  <a:gd name="connsiteX2" fmla="*/ 34334 w 370646"/>
                  <a:gd name="connsiteY2" fmla="*/ 4046 h 68782"/>
                  <a:gd name="connsiteX3" fmla="*/ 1309 w 370646"/>
                  <a:gd name="connsiteY3" fmla="*/ 55295 h 68782"/>
                  <a:gd name="connsiteX4" fmla="*/ 8723 w 370646"/>
                  <a:gd name="connsiteY4" fmla="*/ 68782 h 68782"/>
                  <a:gd name="connsiteX5" fmla="*/ 363907 w 370646"/>
                  <a:gd name="connsiteY5" fmla="*/ 68782 h 68782"/>
                  <a:gd name="connsiteX6" fmla="*/ 370646 w 370646"/>
                  <a:gd name="connsiteY6" fmla="*/ 62039 h 68782"/>
                  <a:gd name="connsiteX7" fmla="*/ 370646 w 370646"/>
                  <a:gd name="connsiteY7" fmla="*/ 7418 h 68782"/>
                  <a:gd name="connsiteX8" fmla="*/ 363907 w 370646"/>
                  <a:gd name="connsiteY8" fmla="*/ 674 h 68782"/>
                  <a:gd name="connsiteX9" fmla="*/ 73424 w 370646"/>
                  <a:gd name="connsiteY9" fmla="*/ 58667 h 68782"/>
                  <a:gd name="connsiteX10" fmla="*/ 71403 w 370646"/>
                  <a:gd name="connsiteY10" fmla="*/ 60690 h 68782"/>
                  <a:gd name="connsiteX11" fmla="*/ 12093 w 370646"/>
                  <a:gd name="connsiteY11" fmla="*/ 60690 h 68782"/>
                  <a:gd name="connsiteX12" fmla="*/ 9397 w 370646"/>
                  <a:gd name="connsiteY12" fmla="*/ 55970 h 68782"/>
                  <a:gd name="connsiteX13" fmla="*/ 39726 w 370646"/>
                  <a:gd name="connsiteY13" fmla="*/ 8766 h 68782"/>
                  <a:gd name="connsiteX14" fmla="*/ 42422 w 370646"/>
                  <a:gd name="connsiteY14" fmla="*/ 7418 h 68782"/>
                  <a:gd name="connsiteX15" fmla="*/ 71403 w 370646"/>
                  <a:gd name="connsiteY15" fmla="*/ 7418 h 68782"/>
                  <a:gd name="connsiteX16" fmla="*/ 73424 w 370646"/>
                  <a:gd name="connsiteY16" fmla="*/ 9441 h 68782"/>
                  <a:gd name="connsiteX17" fmla="*/ 73424 w 370646"/>
                  <a:gd name="connsiteY17" fmla="*/ 59342 h 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0646" h="68782">
                    <a:moveTo>
                      <a:pt x="364581" y="0"/>
                    </a:moveTo>
                    <a:lnTo>
                      <a:pt x="41748" y="0"/>
                    </a:lnTo>
                    <a:cubicBezTo>
                      <a:pt x="39052" y="0"/>
                      <a:pt x="36356" y="1349"/>
                      <a:pt x="34334" y="4046"/>
                    </a:cubicBezTo>
                    <a:lnTo>
                      <a:pt x="1309" y="55295"/>
                    </a:lnTo>
                    <a:cubicBezTo>
                      <a:pt x="-2061" y="60690"/>
                      <a:pt x="1309" y="68782"/>
                      <a:pt x="8723" y="68782"/>
                    </a:cubicBezTo>
                    <a:lnTo>
                      <a:pt x="363907" y="68782"/>
                    </a:lnTo>
                    <a:cubicBezTo>
                      <a:pt x="367951" y="68782"/>
                      <a:pt x="370646" y="65410"/>
                      <a:pt x="370646" y="62039"/>
                    </a:cubicBezTo>
                    <a:lnTo>
                      <a:pt x="370646" y="7418"/>
                    </a:lnTo>
                    <a:cubicBezTo>
                      <a:pt x="370646" y="3372"/>
                      <a:pt x="367276" y="674"/>
                      <a:pt x="363907" y="674"/>
                    </a:cubicBezTo>
                    <a:close/>
                    <a:moveTo>
                      <a:pt x="73424" y="58667"/>
                    </a:moveTo>
                    <a:cubicBezTo>
                      <a:pt x="73424" y="60016"/>
                      <a:pt x="72750" y="60690"/>
                      <a:pt x="71403" y="60690"/>
                    </a:cubicBezTo>
                    <a:lnTo>
                      <a:pt x="12093" y="60690"/>
                    </a:lnTo>
                    <a:cubicBezTo>
                      <a:pt x="9397" y="60690"/>
                      <a:pt x="8049" y="57993"/>
                      <a:pt x="9397" y="55970"/>
                    </a:cubicBezTo>
                    <a:lnTo>
                      <a:pt x="39726" y="8766"/>
                    </a:lnTo>
                    <a:cubicBezTo>
                      <a:pt x="39726" y="8092"/>
                      <a:pt x="41074" y="7418"/>
                      <a:pt x="42422" y="7418"/>
                    </a:cubicBezTo>
                    <a:lnTo>
                      <a:pt x="71403" y="7418"/>
                    </a:lnTo>
                    <a:cubicBezTo>
                      <a:pt x="72750" y="7418"/>
                      <a:pt x="73424" y="8092"/>
                      <a:pt x="73424" y="9441"/>
                    </a:cubicBezTo>
                    <a:lnTo>
                      <a:pt x="73424" y="59342"/>
                    </a:lnTo>
                    <a:close/>
                  </a:path>
                </a:pathLst>
              </a:custGeom>
              <a:solidFill>
                <a:schemeClr val="accent1"/>
              </a:solidFill>
              <a:ln w="0" cap="flat">
                <a:noFill/>
                <a:prstDash val="solid"/>
                <a:miter/>
              </a:ln>
            </p:spPr>
            <p:txBody>
              <a:bodyPr rtlCol="0" anchor="ctr"/>
              <a:lstStyle/>
              <a:p>
                <a:endParaRPr lang="en-US"/>
              </a:p>
            </p:txBody>
          </p:sp>
          <p:sp>
            <p:nvSpPr>
              <p:cNvPr id="61" name="TextBox 60">
                <a:extLst>
                  <a:ext uri="{FF2B5EF4-FFF2-40B4-BE49-F238E27FC236}">
                    <a16:creationId xmlns:a16="http://schemas.microsoft.com/office/drawing/2014/main" id="{F3ABEFB5-3CF6-C4BE-C21A-14D96B8D95C6}"/>
                  </a:ext>
                </a:extLst>
              </p:cNvPr>
              <p:cNvSpPr txBox="1"/>
              <p:nvPr/>
            </p:nvSpPr>
            <p:spPr>
              <a:xfrm>
                <a:off x="10787421" y="3016847"/>
                <a:ext cx="408477" cy="288887"/>
              </a:xfrm>
              <a:prstGeom prst="rect">
                <a:avLst/>
              </a:prstGeom>
              <a:noFill/>
            </p:spPr>
            <p:txBody>
              <a:bodyPr wrap="none" rtlCol="0" anchor="ctr">
                <a:spAutoFit/>
              </a:bodyPr>
              <a:lstStyle>
                <a:defPPr>
                  <a:defRPr lang="en-US"/>
                </a:defPPr>
                <a:lvl1pPr>
                  <a:defRPr sz="2000" b="1"/>
                </a:lvl1pPr>
              </a:lstStyle>
              <a:p>
                <a:r>
                  <a:rPr lang="en-US" noProof="1">
                    <a:solidFill>
                      <a:schemeClr val="accent1">
                        <a:lumMod val="75000"/>
                      </a:schemeClr>
                    </a:solidFill>
                  </a:rPr>
                  <a:t>02</a:t>
                </a:r>
              </a:p>
            </p:txBody>
          </p:sp>
        </p:grpSp>
        <p:grpSp>
          <p:nvGrpSpPr>
            <p:cNvPr id="36" name="Group 35">
              <a:extLst>
                <a:ext uri="{FF2B5EF4-FFF2-40B4-BE49-F238E27FC236}">
                  <a16:creationId xmlns:a16="http://schemas.microsoft.com/office/drawing/2014/main" id="{3F416EDA-4617-604F-3B05-41C07E27B9EE}"/>
                </a:ext>
              </a:extLst>
            </p:cNvPr>
            <p:cNvGrpSpPr/>
            <p:nvPr/>
          </p:nvGrpSpPr>
          <p:grpSpPr>
            <a:xfrm>
              <a:off x="7870371" y="3693706"/>
              <a:ext cx="4294415" cy="1239237"/>
              <a:chOff x="7679175" y="3514722"/>
              <a:chExt cx="3836964" cy="666170"/>
            </a:xfrm>
          </p:grpSpPr>
          <p:sp>
            <p:nvSpPr>
              <p:cNvPr id="57" name="Freeform 21">
                <a:extLst>
                  <a:ext uri="{FF2B5EF4-FFF2-40B4-BE49-F238E27FC236}">
                    <a16:creationId xmlns:a16="http://schemas.microsoft.com/office/drawing/2014/main" id="{61C46E21-5CD7-7EA8-1C0C-1CCAD7273367}"/>
                  </a:ext>
                </a:extLst>
              </p:cNvPr>
              <p:cNvSpPr/>
              <p:nvPr/>
            </p:nvSpPr>
            <p:spPr>
              <a:xfrm>
                <a:off x="7679175" y="3514722"/>
                <a:ext cx="3836964" cy="666170"/>
              </a:xfrm>
              <a:custGeom>
                <a:avLst/>
                <a:gdLst>
                  <a:gd name="connsiteX0" fmla="*/ 6066 w 370646"/>
                  <a:gd name="connsiteY0" fmla="*/ 68782 h 68782"/>
                  <a:gd name="connsiteX1" fmla="*/ 328899 w 370646"/>
                  <a:gd name="connsiteY1" fmla="*/ 68782 h 68782"/>
                  <a:gd name="connsiteX2" fmla="*/ 336312 w 370646"/>
                  <a:gd name="connsiteY2" fmla="*/ 64736 h 68782"/>
                  <a:gd name="connsiteX3" fmla="*/ 369337 w 370646"/>
                  <a:gd name="connsiteY3" fmla="*/ 13487 h 68782"/>
                  <a:gd name="connsiteX4" fmla="*/ 361923 w 370646"/>
                  <a:gd name="connsiteY4" fmla="*/ 0 h 68782"/>
                  <a:gd name="connsiteX5" fmla="*/ 6740 w 370646"/>
                  <a:gd name="connsiteY5" fmla="*/ 0 h 68782"/>
                  <a:gd name="connsiteX6" fmla="*/ 0 w 370646"/>
                  <a:gd name="connsiteY6" fmla="*/ 6743 h 68782"/>
                  <a:gd name="connsiteX7" fmla="*/ 0 w 370646"/>
                  <a:gd name="connsiteY7" fmla="*/ 61365 h 68782"/>
                  <a:gd name="connsiteX8" fmla="*/ 6740 w 370646"/>
                  <a:gd name="connsiteY8" fmla="*/ 68108 h 68782"/>
                  <a:gd name="connsiteX9" fmla="*/ 297222 w 370646"/>
                  <a:gd name="connsiteY9" fmla="*/ 10789 h 68782"/>
                  <a:gd name="connsiteX10" fmla="*/ 299244 w 370646"/>
                  <a:gd name="connsiteY10" fmla="*/ 8766 h 68782"/>
                  <a:gd name="connsiteX11" fmla="*/ 358553 w 370646"/>
                  <a:gd name="connsiteY11" fmla="*/ 8766 h 68782"/>
                  <a:gd name="connsiteX12" fmla="*/ 361249 w 370646"/>
                  <a:gd name="connsiteY12" fmla="*/ 13487 h 68782"/>
                  <a:gd name="connsiteX13" fmla="*/ 330920 w 370646"/>
                  <a:gd name="connsiteY13" fmla="*/ 60690 h 68782"/>
                  <a:gd name="connsiteX14" fmla="*/ 328225 w 370646"/>
                  <a:gd name="connsiteY14" fmla="*/ 62039 h 68782"/>
                  <a:gd name="connsiteX15" fmla="*/ 299244 w 370646"/>
                  <a:gd name="connsiteY15" fmla="*/ 62039 h 68782"/>
                  <a:gd name="connsiteX16" fmla="*/ 297222 w 370646"/>
                  <a:gd name="connsiteY16" fmla="*/ 60016 h 68782"/>
                  <a:gd name="connsiteX17" fmla="*/ 297222 w 370646"/>
                  <a:gd name="connsiteY17" fmla="*/ 10115 h 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0646" h="68782">
                    <a:moveTo>
                      <a:pt x="6066" y="68782"/>
                    </a:moveTo>
                    <a:lnTo>
                      <a:pt x="328899" y="68782"/>
                    </a:lnTo>
                    <a:cubicBezTo>
                      <a:pt x="331594" y="68782"/>
                      <a:pt x="334290" y="67434"/>
                      <a:pt x="336312" y="64736"/>
                    </a:cubicBezTo>
                    <a:lnTo>
                      <a:pt x="369337" y="13487"/>
                    </a:lnTo>
                    <a:cubicBezTo>
                      <a:pt x="372707" y="8092"/>
                      <a:pt x="369337" y="0"/>
                      <a:pt x="361923" y="0"/>
                    </a:cubicBezTo>
                    <a:lnTo>
                      <a:pt x="6740" y="0"/>
                    </a:lnTo>
                    <a:cubicBezTo>
                      <a:pt x="2696" y="0"/>
                      <a:pt x="0" y="3372"/>
                      <a:pt x="0" y="6743"/>
                    </a:cubicBezTo>
                    <a:lnTo>
                      <a:pt x="0" y="61365"/>
                    </a:lnTo>
                    <a:cubicBezTo>
                      <a:pt x="0" y="65411"/>
                      <a:pt x="3370" y="68108"/>
                      <a:pt x="6740" y="68108"/>
                    </a:cubicBezTo>
                    <a:close/>
                    <a:moveTo>
                      <a:pt x="297222" y="10789"/>
                    </a:moveTo>
                    <a:cubicBezTo>
                      <a:pt x="297222" y="9441"/>
                      <a:pt x="297896" y="8766"/>
                      <a:pt x="299244" y="8766"/>
                    </a:cubicBezTo>
                    <a:lnTo>
                      <a:pt x="358553" y="8766"/>
                    </a:lnTo>
                    <a:cubicBezTo>
                      <a:pt x="361249" y="8766"/>
                      <a:pt x="362597" y="11464"/>
                      <a:pt x="361249" y="13487"/>
                    </a:cubicBezTo>
                    <a:lnTo>
                      <a:pt x="330920" y="60690"/>
                    </a:lnTo>
                    <a:cubicBezTo>
                      <a:pt x="330920" y="61365"/>
                      <a:pt x="329573" y="62039"/>
                      <a:pt x="328225" y="62039"/>
                    </a:cubicBezTo>
                    <a:lnTo>
                      <a:pt x="299244" y="62039"/>
                    </a:lnTo>
                    <a:cubicBezTo>
                      <a:pt x="297896" y="62039"/>
                      <a:pt x="297222" y="61365"/>
                      <a:pt x="297222" y="60016"/>
                    </a:cubicBezTo>
                    <a:lnTo>
                      <a:pt x="297222" y="10115"/>
                    </a:lnTo>
                    <a:close/>
                  </a:path>
                </a:pathLst>
              </a:custGeom>
              <a:solidFill>
                <a:srgbClr val="E8E8E8"/>
              </a:solidFill>
              <a:ln w="0" cap="flat">
                <a:noFill/>
                <a:prstDash val="solid"/>
                <a:miter/>
              </a:ln>
            </p:spPr>
            <p:txBody>
              <a:bodyPr rtlCol="0" anchor="ctr"/>
              <a:lstStyle/>
              <a:p>
                <a:endParaRPr lang="en-US"/>
              </a:p>
            </p:txBody>
          </p:sp>
          <p:sp>
            <p:nvSpPr>
              <p:cNvPr id="58" name="TextBox 57">
                <a:extLst>
                  <a:ext uri="{FF2B5EF4-FFF2-40B4-BE49-F238E27FC236}">
                    <a16:creationId xmlns:a16="http://schemas.microsoft.com/office/drawing/2014/main" id="{DDDEF1B7-7C7B-E36B-4A27-64812892E2D1}"/>
                  </a:ext>
                </a:extLst>
              </p:cNvPr>
              <p:cNvSpPr txBox="1"/>
              <p:nvPr/>
            </p:nvSpPr>
            <p:spPr>
              <a:xfrm>
                <a:off x="10788464" y="3683519"/>
                <a:ext cx="408477" cy="288887"/>
              </a:xfrm>
              <a:prstGeom prst="rect">
                <a:avLst/>
              </a:prstGeom>
              <a:noFill/>
            </p:spPr>
            <p:txBody>
              <a:bodyPr wrap="none" rtlCol="0" anchor="ctr">
                <a:spAutoFit/>
              </a:bodyPr>
              <a:lstStyle>
                <a:defPPr>
                  <a:defRPr lang="en-US"/>
                </a:defPPr>
                <a:lvl1pPr>
                  <a:defRPr sz="2000" b="1"/>
                </a:lvl1pPr>
              </a:lstStyle>
              <a:p>
                <a:r>
                  <a:rPr lang="en-US" noProof="1">
                    <a:solidFill>
                      <a:schemeClr val="accent5">
                        <a:lumMod val="50000"/>
                      </a:schemeClr>
                    </a:solidFill>
                  </a:rPr>
                  <a:t>03</a:t>
                </a:r>
              </a:p>
            </p:txBody>
          </p:sp>
        </p:grpSp>
        <p:grpSp>
          <p:nvGrpSpPr>
            <p:cNvPr id="37" name="Group 36">
              <a:extLst>
                <a:ext uri="{FF2B5EF4-FFF2-40B4-BE49-F238E27FC236}">
                  <a16:creationId xmlns:a16="http://schemas.microsoft.com/office/drawing/2014/main" id="{D1CF8044-944B-DEA8-5F49-879330750EBE}"/>
                </a:ext>
              </a:extLst>
            </p:cNvPr>
            <p:cNvGrpSpPr/>
            <p:nvPr/>
          </p:nvGrpSpPr>
          <p:grpSpPr>
            <a:xfrm>
              <a:off x="416114" y="5030765"/>
              <a:ext cx="4012632" cy="1239235"/>
              <a:chOff x="1018962" y="4233478"/>
              <a:chExt cx="3585197" cy="666169"/>
            </a:xfrm>
          </p:grpSpPr>
          <p:sp>
            <p:nvSpPr>
              <p:cNvPr id="54" name="Freeform 13">
                <a:extLst>
                  <a:ext uri="{FF2B5EF4-FFF2-40B4-BE49-F238E27FC236}">
                    <a16:creationId xmlns:a16="http://schemas.microsoft.com/office/drawing/2014/main" id="{63F325EA-F552-CA62-6D07-64011FE8D0B5}"/>
                  </a:ext>
                </a:extLst>
              </p:cNvPr>
              <p:cNvSpPr/>
              <p:nvPr/>
            </p:nvSpPr>
            <p:spPr>
              <a:xfrm>
                <a:off x="1018962" y="4233478"/>
                <a:ext cx="3585197" cy="666169"/>
              </a:xfrm>
              <a:custGeom>
                <a:avLst/>
                <a:gdLst>
                  <a:gd name="connsiteX0" fmla="*/ 330110 w 330109"/>
                  <a:gd name="connsiteY0" fmla="*/ 61364 h 68782"/>
                  <a:gd name="connsiteX1" fmla="*/ 330110 w 330109"/>
                  <a:gd name="connsiteY1" fmla="*/ 6743 h 68782"/>
                  <a:gd name="connsiteX2" fmla="*/ 323370 w 330109"/>
                  <a:gd name="connsiteY2" fmla="*/ 0 h 68782"/>
                  <a:gd name="connsiteX3" fmla="*/ 8625 w 330109"/>
                  <a:gd name="connsiteY3" fmla="*/ 0 h 68782"/>
                  <a:gd name="connsiteX4" fmla="*/ 1211 w 330109"/>
                  <a:gd name="connsiteY4" fmla="*/ 13487 h 68782"/>
                  <a:gd name="connsiteX5" fmla="*/ 34236 w 330109"/>
                  <a:gd name="connsiteY5" fmla="*/ 64736 h 68782"/>
                  <a:gd name="connsiteX6" fmla="*/ 41650 w 330109"/>
                  <a:gd name="connsiteY6" fmla="*/ 68782 h 68782"/>
                  <a:gd name="connsiteX7" fmla="*/ 323370 w 330109"/>
                  <a:gd name="connsiteY7" fmla="*/ 68782 h 68782"/>
                  <a:gd name="connsiteX8" fmla="*/ 330110 w 330109"/>
                  <a:gd name="connsiteY8" fmla="*/ 62039 h 68782"/>
                  <a:gd name="connsiteX9" fmla="*/ 73326 w 330109"/>
                  <a:gd name="connsiteY9" fmla="*/ 60016 h 68782"/>
                  <a:gd name="connsiteX10" fmla="*/ 71304 w 330109"/>
                  <a:gd name="connsiteY10" fmla="*/ 62039 h 68782"/>
                  <a:gd name="connsiteX11" fmla="*/ 42324 w 330109"/>
                  <a:gd name="connsiteY11" fmla="*/ 62039 h 68782"/>
                  <a:gd name="connsiteX12" fmla="*/ 39628 w 330109"/>
                  <a:gd name="connsiteY12" fmla="*/ 60690 h 68782"/>
                  <a:gd name="connsiteX13" fmla="*/ 9299 w 330109"/>
                  <a:gd name="connsiteY13" fmla="*/ 13487 h 68782"/>
                  <a:gd name="connsiteX14" fmla="*/ 11995 w 330109"/>
                  <a:gd name="connsiteY14" fmla="*/ 8766 h 68782"/>
                  <a:gd name="connsiteX15" fmla="*/ 71304 w 330109"/>
                  <a:gd name="connsiteY15" fmla="*/ 8766 h 68782"/>
                  <a:gd name="connsiteX16" fmla="*/ 73326 w 330109"/>
                  <a:gd name="connsiteY16" fmla="*/ 10789 h 68782"/>
                  <a:gd name="connsiteX17" fmla="*/ 73326 w 330109"/>
                  <a:gd name="connsiteY17" fmla="*/ 60690 h 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109" h="68782">
                    <a:moveTo>
                      <a:pt x="330110" y="61364"/>
                    </a:moveTo>
                    <a:lnTo>
                      <a:pt x="330110" y="6743"/>
                    </a:lnTo>
                    <a:cubicBezTo>
                      <a:pt x="330110" y="2697"/>
                      <a:pt x="326740" y="0"/>
                      <a:pt x="323370" y="0"/>
                    </a:cubicBezTo>
                    <a:lnTo>
                      <a:pt x="8625" y="0"/>
                    </a:lnTo>
                    <a:cubicBezTo>
                      <a:pt x="1885" y="0"/>
                      <a:pt x="-2159" y="7418"/>
                      <a:pt x="1211" y="13487"/>
                    </a:cubicBezTo>
                    <a:lnTo>
                      <a:pt x="34236" y="64736"/>
                    </a:lnTo>
                    <a:cubicBezTo>
                      <a:pt x="35584" y="67434"/>
                      <a:pt x="38280" y="68782"/>
                      <a:pt x="41650" y="68782"/>
                    </a:cubicBezTo>
                    <a:lnTo>
                      <a:pt x="323370" y="68782"/>
                    </a:lnTo>
                    <a:cubicBezTo>
                      <a:pt x="327414" y="68782"/>
                      <a:pt x="330110" y="65410"/>
                      <a:pt x="330110" y="62039"/>
                    </a:cubicBezTo>
                    <a:close/>
                    <a:moveTo>
                      <a:pt x="73326" y="60016"/>
                    </a:moveTo>
                    <a:cubicBezTo>
                      <a:pt x="73326" y="61364"/>
                      <a:pt x="72652" y="62039"/>
                      <a:pt x="71304" y="62039"/>
                    </a:cubicBezTo>
                    <a:lnTo>
                      <a:pt x="42324" y="62039"/>
                    </a:lnTo>
                    <a:cubicBezTo>
                      <a:pt x="40976" y="62039"/>
                      <a:pt x="40302" y="62039"/>
                      <a:pt x="39628" y="60690"/>
                    </a:cubicBezTo>
                    <a:lnTo>
                      <a:pt x="9299" y="13487"/>
                    </a:lnTo>
                    <a:cubicBezTo>
                      <a:pt x="7951" y="11464"/>
                      <a:pt x="9299" y="8766"/>
                      <a:pt x="11995" y="8766"/>
                    </a:cubicBezTo>
                    <a:lnTo>
                      <a:pt x="71304" y="8766"/>
                    </a:lnTo>
                    <a:cubicBezTo>
                      <a:pt x="72652" y="8766"/>
                      <a:pt x="73326" y="9441"/>
                      <a:pt x="73326" y="10789"/>
                    </a:cubicBezTo>
                    <a:lnTo>
                      <a:pt x="73326" y="60690"/>
                    </a:lnTo>
                    <a:close/>
                  </a:path>
                </a:pathLst>
              </a:custGeom>
              <a:solidFill>
                <a:srgbClr val="E97132"/>
              </a:solidFill>
              <a:ln w="0" cap="flat">
                <a:noFill/>
                <a:prstDash val="solid"/>
                <a:miter/>
              </a:ln>
            </p:spPr>
            <p:txBody>
              <a:bodyPr rtlCol="0" anchor="ctr"/>
              <a:lstStyle/>
              <a:p>
                <a:endParaRPr lang="en-US"/>
              </a:p>
            </p:txBody>
          </p:sp>
          <p:sp>
            <p:nvSpPr>
              <p:cNvPr id="55" name="TextBox 54">
                <a:extLst>
                  <a:ext uri="{FF2B5EF4-FFF2-40B4-BE49-F238E27FC236}">
                    <a16:creationId xmlns:a16="http://schemas.microsoft.com/office/drawing/2014/main" id="{2EA8436A-B53C-E7A7-CAA3-B5F90AD0238F}"/>
                  </a:ext>
                </a:extLst>
              </p:cNvPr>
              <p:cNvSpPr txBox="1"/>
              <p:nvPr/>
            </p:nvSpPr>
            <p:spPr>
              <a:xfrm>
                <a:off x="1329157" y="4404484"/>
                <a:ext cx="408476" cy="288887"/>
              </a:xfrm>
              <a:prstGeom prst="rect">
                <a:avLst/>
              </a:prstGeom>
              <a:noFill/>
            </p:spPr>
            <p:txBody>
              <a:bodyPr wrap="none" rtlCol="0" anchor="ctr">
                <a:spAutoFit/>
              </a:bodyPr>
              <a:lstStyle>
                <a:defPPr>
                  <a:defRPr lang="en-US"/>
                </a:defPPr>
                <a:lvl1pPr algn="r">
                  <a:defRPr sz="2000" b="1"/>
                </a:lvl1pPr>
              </a:lstStyle>
              <a:p>
                <a:r>
                  <a:rPr lang="en-US" noProof="1">
                    <a:solidFill>
                      <a:schemeClr val="accent2">
                        <a:lumMod val="50000"/>
                      </a:schemeClr>
                    </a:solidFill>
                  </a:rPr>
                  <a:t>04</a:t>
                </a:r>
              </a:p>
            </p:txBody>
          </p:sp>
        </p:grpSp>
        <p:grpSp>
          <p:nvGrpSpPr>
            <p:cNvPr id="38" name="Group 37">
              <a:extLst>
                <a:ext uri="{FF2B5EF4-FFF2-40B4-BE49-F238E27FC236}">
                  <a16:creationId xmlns:a16="http://schemas.microsoft.com/office/drawing/2014/main" id="{8F8D59B1-4749-9A22-7253-7D0FA9DC4D09}"/>
                </a:ext>
              </a:extLst>
            </p:cNvPr>
            <p:cNvGrpSpPr/>
            <p:nvPr/>
          </p:nvGrpSpPr>
          <p:grpSpPr>
            <a:xfrm>
              <a:off x="416113" y="1019587"/>
              <a:ext cx="4012639" cy="1239240"/>
              <a:chOff x="1018961" y="2077210"/>
              <a:chExt cx="3585203" cy="666172"/>
            </a:xfrm>
          </p:grpSpPr>
          <p:sp>
            <p:nvSpPr>
              <p:cNvPr id="51" name="Freeform 11">
                <a:extLst>
                  <a:ext uri="{FF2B5EF4-FFF2-40B4-BE49-F238E27FC236}">
                    <a16:creationId xmlns:a16="http://schemas.microsoft.com/office/drawing/2014/main" id="{FC59D402-F111-88B0-C385-45D16846748D}"/>
                  </a:ext>
                </a:extLst>
              </p:cNvPr>
              <p:cNvSpPr/>
              <p:nvPr/>
            </p:nvSpPr>
            <p:spPr>
              <a:xfrm>
                <a:off x="1018961" y="2077210"/>
                <a:ext cx="3585203" cy="666172"/>
              </a:xfrm>
              <a:custGeom>
                <a:avLst/>
                <a:gdLst>
                  <a:gd name="connsiteX0" fmla="*/ 323468 w 330207"/>
                  <a:gd name="connsiteY0" fmla="*/ 0 h 68782"/>
                  <a:gd name="connsiteX1" fmla="*/ 41748 w 330207"/>
                  <a:gd name="connsiteY1" fmla="*/ 0 h 68782"/>
                  <a:gd name="connsiteX2" fmla="*/ 34334 w 330207"/>
                  <a:gd name="connsiteY2" fmla="*/ 4046 h 68782"/>
                  <a:gd name="connsiteX3" fmla="*/ 1309 w 330207"/>
                  <a:gd name="connsiteY3" fmla="*/ 55296 h 68782"/>
                  <a:gd name="connsiteX4" fmla="*/ 8723 w 330207"/>
                  <a:gd name="connsiteY4" fmla="*/ 68782 h 68782"/>
                  <a:gd name="connsiteX5" fmla="*/ 323468 w 330207"/>
                  <a:gd name="connsiteY5" fmla="*/ 68782 h 68782"/>
                  <a:gd name="connsiteX6" fmla="*/ 330208 w 330207"/>
                  <a:gd name="connsiteY6" fmla="*/ 62039 h 68782"/>
                  <a:gd name="connsiteX7" fmla="*/ 330208 w 330207"/>
                  <a:gd name="connsiteY7" fmla="*/ 7418 h 68782"/>
                  <a:gd name="connsiteX8" fmla="*/ 323468 w 330207"/>
                  <a:gd name="connsiteY8" fmla="*/ 674 h 68782"/>
                  <a:gd name="connsiteX9" fmla="*/ 73424 w 330207"/>
                  <a:gd name="connsiteY9" fmla="*/ 58667 h 68782"/>
                  <a:gd name="connsiteX10" fmla="*/ 71402 w 330207"/>
                  <a:gd name="connsiteY10" fmla="*/ 60690 h 68782"/>
                  <a:gd name="connsiteX11" fmla="*/ 12093 w 330207"/>
                  <a:gd name="connsiteY11" fmla="*/ 60690 h 68782"/>
                  <a:gd name="connsiteX12" fmla="*/ 9397 w 330207"/>
                  <a:gd name="connsiteY12" fmla="*/ 55970 h 68782"/>
                  <a:gd name="connsiteX13" fmla="*/ 39726 w 330207"/>
                  <a:gd name="connsiteY13" fmla="*/ 8766 h 68782"/>
                  <a:gd name="connsiteX14" fmla="*/ 42422 w 330207"/>
                  <a:gd name="connsiteY14" fmla="*/ 7418 h 68782"/>
                  <a:gd name="connsiteX15" fmla="*/ 71402 w 330207"/>
                  <a:gd name="connsiteY15" fmla="*/ 7418 h 68782"/>
                  <a:gd name="connsiteX16" fmla="*/ 73424 w 330207"/>
                  <a:gd name="connsiteY16" fmla="*/ 9441 h 68782"/>
                  <a:gd name="connsiteX17" fmla="*/ 73424 w 330207"/>
                  <a:gd name="connsiteY17" fmla="*/ 59342 h 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207" h="68782">
                    <a:moveTo>
                      <a:pt x="323468" y="0"/>
                    </a:moveTo>
                    <a:lnTo>
                      <a:pt x="41748" y="0"/>
                    </a:lnTo>
                    <a:cubicBezTo>
                      <a:pt x="39052" y="0"/>
                      <a:pt x="36356" y="1349"/>
                      <a:pt x="34334" y="4046"/>
                    </a:cubicBezTo>
                    <a:lnTo>
                      <a:pt x="1309" y="55296"/>
                    </a:lnTo>
                    <a:cubicBezTo>
                      <a:pt x="-2061" y="60690"/>
                      <a:pt x="1309" y="68782"/>
                      <a:pt x="8723" y="68782"/>
                    </a:cubicBezTo>
                    <a:lnTo>
                      <a:pt x="323468" y="68782"/>
                    </a:lnTo>
                    <a:cubicBezTo>
                      <a:pt x="327512" y="68782"/>
                      <a:pt x="330208" y="65411"/>
                      <a:pt x="330208" y="62039"/>
                    </a:cubicBezTo>
                    <a:lnTo>
                      <a:pt x="330208" y="7418"/>
                    </a:lnTo>
                    <a:cubicBezTo>
                      <a:pt x="330208" y="3372"/>
                      <a:pt x="326838" y="674"/>
                      <a:pt x="323468" y="674"/>
                    </a:cubicBezTo>
                    <a:close/>
                    <a:moveTo>
                      <a:pt x="73424" y="58667"/>
                    </a:moveTo>
                    <a:cubicBezTo>
                      <a:pt x="73424" y="60016"/>
                      <a:pt x="72750" y="60690"/>
                      <a:pt x="71402" y="60690"/>
                    </a:cubicBezTo>
                    <a:lnTo>
                      <a:pt x="12093" y="60690"/>
                    </a:lnTo>
                    <a:cubicBezTo>
                      <a:pt x="9397" y="60690"/>
                      <a:pt x="8049" y="57993"/>
                      <a:pt x="9397" y="55970"/>
                    </a:cubicBezTo>
                    <a:lnTo>
                      <a:pt x="39726" y="8766"/>
                    </a:lnTo>
                    <a:cubicBezTo>
                      <a:pt x="39726" y="8092"/>
                      <a:pt x="41074" y="7418"/>
                      <a:pt x="42422" y="7418"/>
                    </a:cubicBezTo>
                    <a:lnTo>
                      <a:pt x="71402" y="7418"/>
                    </a:lnTo>
                    <a:cubicBezTo>
                      <a:pt x="72750" y="7418"/>
                      <a:pt x="73424" y="8092"/>
                      <a:pt x="73424" y="9441"/>
                    </a:cubicBezTo>
                    <a:lnTo>
                      <a:pt x="73424" y="59342"/>
                    </a:lnTo>
                    <a:close/>
                  </a:path>
                </a:pathLst>
              </a:custGeom>
              <a:solidFill>
                <a:srgbClr val="196B24"/>
              </a:solidFill>
              <a:ln w="0" cap="flat">
                <a:noFill/>
                <a:prstDash val="solid"/>
                <a:miter/>
              </a:ln>
            </p:spPr>
            <p:txBody>
              <a:bodyPr rtlCol="0" anchor="ctr"/>
              <a:lstStyle/>
              <a:p>
                <a:endParaRPr lang="en-US" sz="1600" dirty="0"/>
              </a:p>
            </p:txBody>
          </p:sp>
          <p:sp>
            <p:nvSpPr>
              <p:cNvPr id="52" name="TextBox 51">
                <a:extLst>
                  <a:ext uri="{FF2B5EF4-FFF2-40B4-BE49-F238E27FC236}">
                    <a16:creationId xmlns:a16="http://schemas.microsoft.com/office/drawing/2014/main" id="{A568F2E0-105F-D854-CC71-D0CAA09BE23F}"/>
                  </a:ext>
                </a:extLst>
              </p:cNvPr>
              <p:cNvSpPr txBox="1"/>
              <p:nvPr/>
            </p:nvSpPr>
            <p:spPr>
              <a:xfrm>
                <a:off x="1263802" y="2230786"/>
                <a:ext cx="444352" cy="400110"/>
              </a:xfrm>
              <a:prstGeom prst="rect">
                <a:avLst/>
              </a:prstGeom>
              <a:noFill/>
            </p:spPr>
            <p:txBody>
              <a:bodyPr wrap="none" rtlCol="0" anchor="ctr">
                <a:spAutoFit/>
              </a:bodyPr>
              <a:lstStyle>
                <a:defPPr>
                  <a:defRPr lang="en-US"/>
                </a:defPPr>
                <a:lvl1pPr algn="r">
                  <a:defRPr sz="2000" b="1"/>
                </a:lvl1pPr>
              </a:lstStyle>
              <a:p>
                <a:r>
                  <a:rPr lang="en-US" noProof="1">
                    <a:solidFill>
                      <a:schemeClr val="accent4">
                        <a:lumMod val="50000"/>
                      </a:schemeClr>
                    </a:solidFill>
                  </a:rPr>
                  <a:t>01</a:t>
                </a:r>
              </a:p>
            </p:txBody>
          </p:sp>
        </p:grpSp>
        <p:grpSp>
          <p:nvGrpSpPr>
            <p:cNvPr id="39" name="Group 38">
              <a:extLst>
                <a:ext uri="{FF2B5EF4-FFF2-40B4-BE49-F238E27FC236}">
                  <a16:creationId xmlns:a16="http://schemas.microsoft.com/office/drawing/2014/main" id="{736DF629-1A2C-E8A0-1AB7-AFBD107FE21B}"/>
                </a:ext>
              </a:extLst>
            </p:cNvPr>
            <p:cNvGrpSpPr/>
            <p:nvPr/>
          </p:nvGrpSpPr>
          <p:grpSpPr>
            <a:xfrm>
              <a:off x="7870372" y="5030765"/>
              <a:ext cx="3905517" cy="1239237"/>
              <a:chOff x="7679176" y="4233478"/>
              <a:chExt cx="3489492" cy="666170"/>
            </a:xfrm>
          </p:grpSpPr>
          <p:sp>
            <p:nvSpPr>
              <p:cNvPr id="48" name="Freeform 20">
                <a:extLst>
                  <a:ext uri="{FF2B5EF4-FFF2-40B4-BE49-F238E27FC236}">
                    <a16:creationId xmlns:a16="http://schemas.microsoft.com/office/drawing/2014/main" id="{7C9AC044-330E-AB2E-DF66-235F17ED9704}"/>
                  </a:ext>
                </a:extLst>
              </p:cNvPr>
              <p:cNvSpPr/>
              <p:nvPr/>
            </p:nvSpPr>
            <p:spPr>
              <a:xfrm>
                <a:off x="7679176" y="4233478"/>
                <a:ext cx="3489492" cy="666170"/>
              </a:xfrm>
              <a:custGeom>
                <a:avLst/>
                <a:gdLst>
                  <a:gd name="connsiteX0" fmla="*/ 6740 w 330207"/>
                  <a:gd name="connsiteY0" fmla="*/ 68782 h 68782"/>
                  <a:gd name="connsiteX1" fmla="*/ 288460 w 330207"/>
                  <a:gd name="connsiteY1" fmla="*/ 68782 h 68782"/>
                  <a:gd name="connsiteX2" fmla="*/ 295874 w 330207"/>
                  <a:gd name="connsiteY2" fmla="*/ 64736 h 68782"/>
                  <a:gd name="connsiteX3" fmla="*/ 328899 w 330207"/>
                  <a:gd name="connsiteY3" fmla="*/ 13487 h 68782"/>
                  <a:gd name="connsiteX4" fmla="*/ 321485 w 330207"/>
                  <a:gd name="connsiteY4" fmla="*/ 0 h 68782"/>
                  <a:gd name="connsiteX5" fmla="*/ 6740 w 330207"/>
                  <a:gd name="connsiteY5" fmla="*/ 0 h 68782"/>
                  <a:gd name="connsiteX6" fmla="*/ 0 w 330207"/>
                  <a:gd name="connsiteY6" fmla="*/ 6743 h 68782"/>
                  <a:gd name="connsiteX7" fmla="*/ 0 w 330207"/>
                  <a:gd name="connsiteY7" fmla="*/ 61365 h 68782"/>
                  <a:gd name="connsiteX8" fmla="*/ 6740 w 330207"/>
                  <a:gd name="connsiteY8" fmla="*/ 68108 h 68782"/>
                  <a:gd name="connsiteX9" fmla="*/ 257457 w 330207"/>
                  <a:gd name="connsiteY9" fmla="*/ 10789 h 68782"/>
                  <a:gd name="connsiteX10" fmla="*/ 259479 w 330207"/>
                  <a:gd name="connsiteY10" fmla="*/ 8766 h 68782"/>
                  <a:gd name="connsiteX11" fmla="*/ 318789 w 330207"/>
                  <a:gd name="connsiteY11" fmla="*/ 8766 h 68782"/>
                  <a:gd name="connsiteX12" fmla="*/ 321485 w 330207"/>
                  <a:gd name="connsiteY12" fmla="*/ 13487 h 68782"/>
                  <a:gd name="connsiteX13" fmla="*/ 291156 w 330207"/>
                  <a:gd name="connsiteY13" fmla="*/ 60690 h 68782"/>
                  <a:gd name="connsiteX14" fmla="*/ 288460 w 330207"/>
                  <a:gd name="connsiteY14" fmla="*/ 62039 h 68782"/>
                  <a:gd name="connsiteX15" fmla="*/ 259479 w 330207"/>
                  <a:gd name="connsiteY15" fmla="*/ 62039 h 68782"/>
                  <a:gd name="connsiteX16" fmla="*/ 257457 w 330207"/>
                  <a:gd name="connsiteY16" fmla="*/ 60016 h 68782"/>
                  <a:gd name="connsiteX17" fmla="*/ 257457 w 330207"/>
                  <a:gd name="connsiteY17" fmla="*/ 10115 h 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207" h="68782">
                    <a:moveTo>
                      <a:pt x="6740" y="68782"/>
                    </a:moveTo>
                    <a:lnTo>
                      <a:pt x="288460" y="68782"/>
                    </a:lnTo>
                    <a:cubicBezTo>
                      <a:pt x="291156" y="68782"/>
                      <a:pt x="293852" y="67434"/>
                      <a:pt x="295874" y="64736"/>
                    </a:cubicBezTo>
                    <a:lnTo>
                      <a:pt x="328899" y="13487"/>
                    </a:lnTo>
                    <a:cubicBezTo>
                      <a:pt x="332268" y="8092"/>
                      <a:pt x="328899" y="0"/>
                      <a:pt x="321485" y="0"/>
                    </a:cubicBezTo>
                    <a:lnTo>
                      <a:pt x="6740" y="0"/>
                    </a:lnTo>
                    <a:cubicBezTo>
                      <a:pt x="2696" y="0"/>
                      <a:pt x="0" y="3372"/>
                      <a:pt x="0" y="6743"/>
                    </a:cubicBezTo>
                    <a:lnTo>
                      <a:pt x="0" y="61365"/>
                    </a:lnTo>
                    <a:cubicBezTo>
                      <a:pt x="0" y="65410"/>
                      <a:pt x="3370" y="68108"/>
                      <a:pt x="6740" y="68108"/>
                    </a:cubicBezTo>
                    <a:close/>
                    <a:moveTo>
                      <a:pt x="257457" y="10789"/>
                    </a:moveTo>
                    <a:cubicBezTo>
                      <a:pt x="257457" y="9441"/>
                      <a:pt x="258131" y="8766"/>
                      <a:pt x="259479" y="8766"/>
                    </a:cubicBezTo>
                    <a:lnTo>
                      <a:pt x="318789" y="8766"/>
                    </a:lnTo>
                    <a:cubicBezTo>
                      <a:pt x="321485" y="8766"/>
                      <a:pt x="322833" y="11464"/>
                      <a:pt x="321485" y="13487"/>
                    </a:cubicBezTo>
                    <a:lnTo>
                      <a:pt x="291156" y="60690"/>
                    </a:lnTo>
                    <a:cubicBezTo>
                      <a:pt x="291156" y="61365"/>
                      <a:pt x="289808" y="62039"/>
                      <a:pt x="288460" y="62039"/>
                    </a:cubicBezTo>
                    <a:lnTo>
                      <a:pt x="259479" y="62039"/>
                    </a:lnTo>
                    <a:cubicBezTo>
                      <a:pt x="258131" y="62039"/>
                      <a:pt x="257457" y="61365"/>
                      <a:pt x="257457" y="60016"/>
                    </a:cubicBezTo>
                    <a:lnTo>
                      <a:pt x="257457" y="10115"/>
                    </a:lnTo>
                    <a:close/>
                  </a:path>
                </a:pathLst>
              </a:custGeom>
              <a:solidFill>
                <a:srgbClr val="196B24"/>
              </a:solidFill>
              <a:ln w="0" cap="flat">
                <a:noFill/>
                <a:prstDash val="solid"/>
                <a:miter/>
              </a:ln>
            </p:spPr>
            <p:txBody>
              <a:bodyPr rtlCol="0" anchor="ctr"/>
              <a:lstStyle/>
              <a:p>
                <a:endParaRPr lang="en-US"/>
              </a:p>
            </p:txBody>
          </p:sp>
          <p:sp>
            <p:nvSpPr>
              <p:cNvPr id="49" name="TextBox 48">
                <a:extLst>
                  <a:ext uri="{FF2B5EF4-FFF2-40B4-BE49-F238E27FC236}">
                    <a16:creationId xmlns:a16="http://schemas.microsoft.com/office/drawing/2014/main" id="{CF85CC96-1F31-9533-62D3-51CD534EA795}"/>
                  </a:ext>
                </a:extLst>
              </p:cNvPr>
              <p:cNvSpPr txBox="1"/>
              <p:nvPr/>
            </p:nvSpPr>
            <p:spPr>
              <a:xfrm>
                <a:off x="10436393" y="4409426"/>
                <a:ext cx="408476" cy="288887"/>
              </a:xfrm>
              <a:prstGeom prst="rect">
                <a:avLst/>
              </a:prstGeom>
              <a:noFill/>
            </p:spPr>
            <p:txBody>
              <a:bodyPr wrap="none" rtlCol="0" anchor="ctr">
                <a:spAutoFit/>
              </a:bodyPr>
              <a:lstStyle>
                <a:defPPr>
                  <a:defRPr lang="en-US"/>
                </a:defPPr>
                <a:lvl1pPr>
                  <a:defRPr sz="2000" b="1"/>
                </a:lvl1pPr>
              </a:lstStyle>
              <a:p>
                <a:r>
                  <a:rPr lang="en-US" noProof="1">
                    <a:solidFill>
                      <a:schemeClr val="accent2">
                        <a:lumMod val="50000"/>
                      </a:schemeClr>
                    </a:solidFill>
                  </a:rPr>
                  <a:t>04</a:t>
                </a:r>
              </a:p>
            </p:txBody>
          </p:sp>
        </p:grpSp>
        <p:grpSp>
          <p:nvGrpSpPr>
            <p:cNvPr id="40" name="Group 39">
              <a:extLst>
                <a:ext uri="{FF2B5EF4-FFF2-40B4-BE49-F238E27FC236}">
                  <a16:creationId xmlns:a16="http://schemas.microsoft.com/office/drawing/2014/main" id="{45210A3A-BCD8-0A0D-D75A-24EA0F370636}"/>
                </a:ext>
              </a:extLst>
            </p:cNvPr>
            <p:cNvGrpSpPr/>
            <p:nvPr/>
          </p:nvGrpSpPr>
          <p:grpSpPr>
            <a:xfrm>
              <a:off x="7870371" y="1019587"/>
              <a:ext cx="3905516" cy="1239240"/>
              <a:chOff x="7679175" y="2077210"/>
              <a:chExt cx="3489491" cy="666172"/>
            </a:xfrm>
          </p:grpSpPr>
          <p:sp>
            <p:nvSpPr>
              <p:cNvPr id="45" name="Freeform 18">
                <a:extLst>
                  <a:ext uri="{FF2B5EF4-FFF2-40B4-BE49-F238E27FC236}">
                    <a16:creationId xmlns:a16="http://schemas.microsoft.com/office/drawing/2014/main" id="{EDB49721-0182-C801-3047-889CDE6B00C5}"/>
                  </a:ext>
                </a:extLst>
              </p:cNvPr>
              <p:cNvSpPr/>
              <p:nvPr/>
            </p:nvSpPr>
            <p:spPr>
              <a:xfrm>
                <a:off x="7679175" y="2077210"/>
                <a:ext cx="3489491" cy="666172"/>
              </a:xfrm>
              <a:custGeom>
                <a:avLst/>
                <a:gdLst>
                  <a:gd name="connsiteX0" fmla="*/ 0 w 330109"/>
                  <a:gd name="connsiteY0" fmla="*/ 7418 h 68782"/>
                  <a:gd name="connsiteX1" fmla="*/ 0 w 330109"/>
                  <a:gd name="connsiteY1" fmla="*/ 62039 h 68782"/>
                  <a:gd name="connsiteX2" fmla="*/ 6740 w 330109"/>
                  <a:gd name="connsiteY2" fmla="*/ 68782 h 68782"/>
                  <a:gd name="connsiteX3" fmla="*/ 321485 w 330109"/>
                  <a:gd name="connsiteY3" fmla="*/ 68782 h 68782"/>
                  <a:gd name="connsiteX4" fmla="*/ 328899 w 330109"/>
                  <a:gd name="connsiteY4" fmla="*/ 55295 h 68782"/>
                  <a:gd name="connsiteX5" fmla="*/ 295874 w 330109"/>
                  <a:gd name="connsiteY5" fmla="*/ 4046 h 68782"/>
                  <a:gd name="connsiteX6" fmla="*/ 288460 w 330109"/>
                  <a:gd name="connsiteY6" fmla="*/ 0 h 68782"/>
                  <a:gd name="connsiteX7" fmla="*/ 6740 w 330109"/>
                  <a:gd name="connsiteY7" fmla="*/ 0 h 68782"/>
                  <a:gd name="connsiteX8" fmla="*/ 0 w 330109"/>
                  <a:gd name="connsiteY8" fmla="*/ 6743 h 68782"/>
                  <a:gd name="connsiteX9" fmla="*/ 257457 w 330109"/>
                  <a:gd name="connsiteY9" fmla="*/ 9441 h 68782"/>
                  <a:gd name="connsiteX10" fmla="*/ 259479 w 330109"/>
                  <a:gd name="connsiteY10" fmla="*/ 7418 h 68782"/>
                  <a:gd name="connsiteX11" fmla="*/ 288460 w 330109"/>
                  <a:gd name="connsiteY11" fmla="*/ 7418 h 68782"/>
                  <a:gd name="connsiteX12" fmla="*/ 291156 w 330109"/>
                  <a:gd name="connsiteY12" fmla="*/ 8766 h 68782"/>
                  <a:gd name="connsiteX13" fmla="*/ 321485 w 330109"/>
                  <a:gd name="connsiteY13" fmla="*/ 55970 h 68782"/>
                  <a:gd name="connsiteX14" fmla="*/ 318789 w 330109"/>
                  <a:gd name="connsiteY14" fmla="*/ 60690 h 68782"/>
                  <a:gd name="connsiteX15" fmla="*/ 259479 w 330109"/>
                  <a:gd name="connsiteY15" fmla="*/ 60690 h 68782"/>
                  <a:gd name="connsiteX16" fmla="*/ 257457 w 330109"/>
                  <a:gd name="connsiteY16" fmla="*/ 58667 h 68782"/>
                  <a:gd name="connsiteX17" fmla="*/ 257457 w 330109"/>
                  <a:gd name="connsiteY17" fmla="*/ 8766 h 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109" h="68782">
                    <a:moveTo>
                      <a:pt x="0" y="7418"/>
                    </a:moveTo>
                    <a:lnTo>
                      <a:pt x="0" y="62039"/>
                    </a:lnTo>
                    <a:cubicBezTo>
                      <a:pt x="0" y="66085"/>
                      <a:pt x="3370" y="68782"/>
                      <a:pt x="6740" y="68782"/>
                    </a:cubicBezTo>
                    <a:lnTo>
                      <a:pt x="321485" y="68782"/>
                    </a:lnTo>
                    <a:cubicBezTo>
                      <a:pt x="328225" y="68782"/>
                      <a:pt x="332268" y="61364"/>
                      <a:pt x="328899" y="55295"/>
                    </a:cubicBezTo>
                    <a:lnTo>
                      <a:pt x="295874" y="4046"/>
                    </a:lnTo>
                    <a:cubicBezTo>
                      <a:pt x="294526" y="1349"/>
                      <a:pt x="291830" y="0"/>
                      <a:pt x="288460" y="0"/>
                    </a:cubicBezTo>
                    <a:lnTo>
                      <a:pt x="6740" y="0"/>
                    </a:lnTo>
                    <a:cubicBezTo>
                      <a:pt x="2696" y="0"/>
                      <a:pt x="0" y="3372"/>
                      <a:pt x="0" y="6743"/>
                    </a:cubicBezTo>
                    <a:close/>
                    <a:moveTo>
                      <a:pt x="257457" y="9441"/>
                    </a:moveTo>
                    <a:cubicBezTo>
                      <a:pt x="257457" y="8092"/>
                      <a:pt x="258131" y="7418"/>
                      <a:pt x="259479" y="7418"/>
                    </a:cubicBezTo>
                    <a:lnTo>
                      <a:pt x="288460" y="7418"/>
                    </a:lnTo>
                    <a:cubicBezTo>
                      <a:pt x="289808" y="7418"/>
                      <a:pt x="290482" y="7418"/>
                      <a:pt x="291156" y="8766"/>
                    </a:cubicBezTo>
                    <a:lnTo>
                      <a:pt x="321485" y="55970"/>
                    </a:lnTo>
                    <a:cubicBezTo>
                      <a:pt x="322833" y="57993"/>
                      <a:pt x="321485" y="60690"/>
                      <a:pt x="318789" y="60690"/>
                    </a:cubicBezTo>
                    <a:lnTo>
                      <a:pt x="259479" y="60690"/>
                    </a:lnTo>
                    <a:cubicBezTo>
                      <a:pt x="258131" y="60690"/>
                      <a:pt x="257457" y="60016"/>
                      <a:pt x="257457" y="58667"/>
                    </a:cubicBezTo>
                    <a:lnTo>
                      <a:pt x="257457" y="8766"/>
                    </a:lnTo>
                    <a:close/>
                  </a:path>
                </a:pathLst>
              </a:custGeom>
              <a:solidFill>
                <a:srgbClr val="E97132"/>
              </a:solidFill>
              <a:ln w="0" cap="flat">
                <a:noFill/>
                <a:prstDash val="solid"/>
                <a:miter/>
              </a:ln>
            </p:spPr>
            <p:txBody>
              <a:bodyPr rtlCol="0" anchor="ctr"/>
              <a:lstStyle/>
              <a:p>
                <a:endParaRPr lang="en-US"/>
              </a:p>
            </p:txBody>
          </p:sp>
          <p:sp>
            <p:nvSpPr>
              <p:cNvPr id="46" name="TextBox 45">
                <a:extLst>
                  <a:ext uri="{FF2B5EF4-FFF2-40B4-BE49-F238E27FC236}">
                    <a16:creationId xmlns:a16="http://schemas.microsoft.com/office/drawing/2014/main" id="{C25FC3DD-E9F3-5F34-10BC-0F6945D84D83}"/>
                  </a:ext>
                </a:extLst>
              </p:cNvPr>
              <p:cNvSpPr txBox="1"/>
              <p:nvPr/>
            </p:nvSpPr>
            <p:spPr>
              <a:xfrm>
                <a:off x="10460482" y="2272227"/>
                <a:ext cx="408476" cy="288887"/>
              </a:xfrm>
              <a:prstGeom prst="rect">
                <a:avLst/>
              </a:prstGeom>
              <a:noFill/>
            </p:spPr>
            <p:txBody>
              <a:bodyPr wrap="none" rtlCol="0" anchor="ctr">
                <a:spAutoFit/>
              </a:bodyPr>
              <a:lstStyle>
                <a:defPPr>
                  <a:defRPr lang="en-US"/>
                </a:defPPr>
                <a:lvl1pPr>
                  <a:defRPr sz="2000" b="1"/>
                </a:lvl1pPr>
              </a:lstStyle>
              <a:p>
                <a:r>
                  <a:rPr lang="en-US" noProof="1">
                    <a:solidFill>
                      <a:schemeClr val="accent4">
                        <a:lumMod val="50000"/>
                      </a:schemeClr>
                    </a:solidFill>
                  </a:rPr>
                  <a:t>01</a:t>
                </a:r>
              </a:p>
            </p:txBody>
          </p:sp>
        </p:grpSp>
        <p:sp>
          <p:nvSpPr>
            <p:cNvPr id="41" name="Freeform 9">
              <a:extLst>
                <a:ext uri="{FF2B5EF4-FFF2-40B4-BE49-F238E27FC236}">
                  <a16:creationId xmlns:a16="http://schemas.microsoft.com/office/drawing/2014/main" id="{7E4E86A2-8584-8999-327B-A5142F066E2A}"/>
                </a:ext>
              </a:extLst>
            </p:cNvPr>
            <p:cNvSpPr/>
            <p:nvPr/>
          </p:nvSpPr>
          <p:spPr>
            <a:xfrm>
              <a:off x="6101453" y="1882345"/>
              <a:ext cx="938509" cy="2812900"/>
            </a:xfrm>
            <a:prstGeom prst="roundRect">
              <a:avLst>
                <a:gd name="adj" fmla="val 4289"/>
              </a:avLst>
            </a:prstGeom>
            <a:solidFill>
              <a:srgbClr val="E8E8E8"/>
            </a:solidFill>
            <a:ln w="0" cap="flat">
              <a:solidFill>
                <a:srgbClr val="196B24"/>
              </a:solidFill>
              <a:prstDash val="solid"/>
              <a:miter/>
            </a:ln>
          </p:spPr>
          <p:txBody>
            <a:bodyPr rtlCol="0" anchor="ctr"/>
            <a:lstStyle/>
            <a:p>
              <a:pPr algn="ctr"/>
              <a:r>
                <a:rPr lang="en-US" sz="1600" b="1" dirty="0">
                  <a:latin typeface="Arial (Body)"/>
                </a:rPr>
                <a:t>THÀNH </a:t>
              </a:r>
            </a:p>
            <a:p>
              <a:pPr algn="ctr"/>
              <a:r>
                <a:rPr lang="en-US" sz="1600" b="1" dirty="0">
                  <a:latin typeface="Arial (Body)"/>
                </a:rPr>
                <a:t>VIÊN</a:t>
              </a:r>
            </a:p>
            <a:p>
              <a:pPr algn="ctr"/>
              <a:r>
                <a:rPr lang="en-US" sz="1600" b="1" dirty="0">
                  <a:latin typeface="Arial (Body)"/>
                </a:rPr>
                <a:t>LƯU KÝ</a:t>
              </a:r>
            </a:p>
          </p:txBody>
        </p:sp>
      </p:grpSp>
      <p:sp>
        <p:nvSpPr>
          <p:cNvPr id="215" name="Freeform 9">
            <a:extLst>
              <a:ext uri="{FF2B5EF4-FFF2-40B4-BE49-F238E27FC236}">
                <a16:creationId xmlns:a16="http://schemas.microsoft.com/office/drawing/2014/main" id="{FDE6C72A-659C-1113-05F5-FEF7C82D3C04}"/>
              </a:ext>
            </a:extLst>
          </p:cNvPr>
          <p:cNvSpPr/>
          <p:nvPr/>
        </p:nvSpPr>
        <p:spPr>
          <a:xfrm>
            <a:off x="5079696" y="1593689"/>
            <a:ext cx="967322" cy="2812900"/>
          </a:xfrm>
          <a:prstGeom prst="roundRect">
            <a:avLst>
              <a:gd name="adj" fmla="val 4289"/>
            </a:avLst>
          </a:prstGeom>
          <a:solidFill>
            <a:srgbClr val="E8E8E8"/>
          </a:solidFill>
          <a:ln w="0" cap="flat">
            <a:solidFill>
              <a:srgbClr val="196B24"/>
            </a:solidFill>
            <a:prstDash val="solid"/>
            <a:miter/>
          </a:ln>
        </p:spPr>
        <p:txBody>
          <a:bodyPr rtlCol="0" anchor="ctr"/>
          <a:lstStyle/>
          <a:p>
            <a:pPr algn="ctr"/>
            <a:r>
              <a:rPr lang="en-US" sz="1600" b="1" dirty="0">
                <a:latin typeface="Arial (Body)"/>
              </a:rPr>
              <a:t>CƠ QUAN</a:t>
            </a:r>
          </a:p>
          <a:p>
            <a:pPr algn="ctr"/>
            <a:r>
              <a:rPr lang="en-US" sz="1600" b="1" dirty="0">
                <a:latin typeface="Arial (Body)"/>
              </a:rPr>
              <a:t> QUẢN LÝ</a:t>
            </a:r>
          </a:p>
        </p:txBody>
      </p:sp>
      <p:sp>
        <p:nvSpPr>
          <p:cNvPr id="283" name="TextBox 282">
            <a:extLst>
              <a:ext uri="{FF2B5EF4-FFF2-40B4-BE49-F238E27FC236}">
                <a16:creationId xmlns:a16="http://schemas.microsoft.com/office/drawing/2014/main" id="{AEA7F6A0-E3D2-B5E6-F75F-05612187B20B}"/>
              </a:ext>
            </a:extLst>
          </p:cNvPr>
          <p:cNvSpPr txBox="1"/>
          <p:nvPr/>
        </p:nvSpPr>
        <p:spPr>
          <a:xfrm>
            <a:off x="1314873" y="780726"/>
            <a:ext cx="3169555" cy="1131079"/>
          </a:xfrm>
          <a:prstGeom prst="rect">
            <a:avLst/>
          </a:prstGeom>
          <a:noFill/>
        </p:spPr>
        <p:txBody>
          <a:bodyPr wrap="square">
            <a:spAutoFit/>
          </a:bodyPr>
          <a:lstStyle/>
          <a:p>
            <a:pPr algn="just"/>
            <a:r>
              <a:rPr lang="vi-VN" sz="1350" b="1" dirty="0">
                <a:solidFill>
                  <a:schemeClr val="bg1"/>
                </a:solidFill>
              </a:rPr>
              <a:t>Xây dựng khung pháp lý phù hợp</a:t>
            </a:r>
            <a:r>
              <a:rPr lang="vi-VN" sz="1350" dirty="0">
                <a:solidFill>
                  <a:schemeClr val="bg1"/>
                </a:solidFill>
              </a:rPr>
              <a:t>: Việc áp dụng CCP đòi hỏi khung pháp lý đầy đủ</a:t>
            </a:r>
            <a:r>
              <a:rPr lang="en-US" sz="1350" dirty="0">
                <a:solidFill>
                  <a:schemeClr val="bg1"/>
                </a:solidFill>
              </a:rPr>
              <a:t>,</a:t>
            </a:r>
            <a:r>
              <a:rPr lang="vi-VN" sz="1350" dirty="0">
                <a:solidFill>
                  <a:schemeClr val="bg1"/>
                </a:solidFill>
              </a:rPr>
              <a:t> nghiêm ngặt, phù hợp với các tiêu chuẩn quốc tế, để đảm bảo hiệu quả và an toàn cho thị trường</a:t>
            </a:r>
            <a:endParaRPr lang="en-US" sz="1350" dirty="0">
              <a:solidFill>
                <a:schemeClr val="bg1"/>
              </a:solidFill>
            </a:endParaRPr>
          </a:p>
        </p:txBody>
      </p:sp>
      <p:sp>
        <p:nvSpPr>
          <p:cNvPr id="287" name="TextBox 286">
            <a:extLst>
              <a:ext uri="{FF2B5EF4-FFF2-40B4-BE49-F238E27FC236}">
                <a16:creationId xmlns:a16="http://schemas.microsoft.com/office/drawing/2014/main" id="{AB4799AF-ECDA-2EC5-9807-DB1BCC53C66F}"/>
              </a:ext>
            </a:extLst>
          </p:cNvPr>
          <p:cNvSpPr txBox="1"/>
          <p:nvPr/>
        </p:nvSpPr>
        <p:spPr>
          <a:xfrm>
            <a:off x="899813" y="2099443"/>
            <a:ext cx="3535473" cy="1169551"/>
          </a:xfrm>
          <a:prstGeom prst="rect">
            <a:avLst/>
          </a:prstGeom>
          <a:noFill/>
        </p:spPr>
        <p:txBody>
          <a:bodyPr wrap="square">
            <a:spAutoFit/>
          </a:bodyPr>
          <a:lstStyle/>
          <a:p>
            <a:pPr algn="just"/>
            <a:r>
              <a:rPr lang="vi-VN" sz="1400" b="1" dirty="0"/>
              <a:t>Nâng cao năng lực giám sát và quản lý</a:t>
            </a:r>
            <a:r>
              <a:rPr lang="vi-VN" sz="1400" dirty="0"/>
              <a:t>: Cơ quan quản lý cần cải tiến hệ thống giám sát để theo dõi rủi ro hệ thống, đảm bảo CCP vận hành đúng chuẩn và phát hiện kịp thời các rủi ro tiềm ẩn.</a:t>
            </a:r>
            <a:endParaRPr lang="en-US" sz="1400" dirty="0"/>
          </a:p>
        </p:txBody>
      </p:sp>
      <p:sp>
        <p:nvSpPr>
          <p:cNvPr id="289" name="TextBox 288">
            <a:extLst>
              <a:ext uri="{FF2B5EF4-FFF2-40B4-BE49-F238E27FC236}">
                <a16:creationId xmlns:a16="http://schemas.microsoft.com/office/drawing/2014/main" id="{37AAB856-CC16-92A6-8E28-69FBAFE50208}"/>
              </a:ext>
            </a:extLst>
          </p:cNvPr>
          <p:cNvSpPr txBox="1"/>
          <p:nvPr/>
        </p:nvSpPr>
        <p:spPr>
          <a:xfrm>
            <a:off x="949183" y="3456632"/>
            <a:ext cx="3436731" cy="1131079"/>
          </a:xfrm>
          <a:prstGeom prst="rect">
            <a:avLst/>
          </a:prstGeom>
          <a:noFill/>
        </p:spPr>
        <p:txBody>
          <a:bodyPr wrap="square">
            <a:spAutoFit/>
          </a:bodyPr>
          <a:lstStyle/>
          <a:p>
            <a:pPr algn="just"/>
            <a:r>
              <a:rPr lang="vi-VN" sz="1350" b="1" dirty="0">
                <a:solidFill>
                  <a:schemeClr val="bg1"/>
                </a:solidFill>
              </a:rPr>
              <a:t>Đảm bảo sự phối hợp giữa các bên liên quan</a:t>
            </a:r>
            <a:r>
              <a:rPr lang="vi-VN" sz="1350" dirty="0">
                <a:solidFill>
                  <a:schemeClr val="bg1"/>
                </a:solidFill>
              </a:rPr>
              <a:t>: Cơ quan quản lý phải phối hợp chặt chẽ với các thành viên lưu ký, ngân hàng, và các tổ chức tài chính khác để đảm bảo triển khai CCP đồng bộ và hiệu quả.</a:t>
            </a:r>
            <a:endParaRPr lang="en-US" sz="1350" dirty="0">
              <a:solidFill>
                <a:schemeClr val="bg1"/>
              </a:solidFill>
            </a:endParaRPr>
          </a:p>
        </p:txBody>
      </p:sp>
      <p:sp>
        <p:nvSpPr>
          <p:cNvPr id="291" name="TextBox 290">
            <a:extLst>
              <a:ext uri="{FF2B5EF4-FFF2-40B4-BE49-F238E27FC236}">
                <a16:creationId xmlns:a16="http://schemas.microsoft.com/office/drawing/2014/main" id="{D4F7748D-6872-1868-5C2C-387D05E5422B}"/>
              </a:ext>
            </a:extLst>
          </p:cNvPr>
          <p:cNvSpPr txBox="1"/>
          <p:nvPr/>
        </p:nvSpPr>
        <p:spPr>
          <a:xfrm>
            <a:off x="1377979" y="4790559"/>
            <a:ext cx="2938559" cy="1169551"/>
          </a:xfrm>
          <a:prstGeom prst="rect">
            <a:avLst/>
          </a:prstGeom>
          <a:noFill/>
        </p:spPr>
        <p:txBody>
          <a:bodyPr wrap="square">
            <a:spAutoFit/>
          </a:bodyPr>
          <a:lstStyle/>
          <a:p>
            <a:pPr algn="just"/>
            <a:r>
              <a:rPr lang="vi-VN" sz="1400" b="1" dirty="0"/>
              <a:t>Đối phó với rủi ro hệ thống</a:t>
            </a:r>
            <a:r>
              <a:rPr lang="vi-VN" sz="1400" dirty="0"/>
              <a:t>: Nếu CCP gặp trục trặc cơ quan quản lý phải có biện pháp xử lý kịp thời để ngăn chặn rủi ro lan rộng, đảm bảo sự ổn định của thị trường.</a:t>
            </a:r>
            <a:endParaRPr lang="en-US" sz="1400" dirty="0"/>
          </a:p>
        </p:txBody>
      </p:sp>
      <p:sp>
        <p:nvSpPr>
          <p:cNvPr id="293" name="TextBox 292">
            <a:extLst>
              <a:ext uri="{FF2B5EF4-FFF2-40B4-BE49-F238E27FC236}">
                <a16:creationId xmlns:a16="http://schemas.microsoft.com/office/drawing/2014/main" id="{2924A28D-ECC7-0257-7734-A79B7C5E0D32}"/>
              </a:ext>
            </a:extLst>
          </p:cNvPr>
          <p:cNvSpPr txBox="1"/>
          <p:nvPr/>
        </p:nvSpPr>
        <p:spPr>
          <a:xfrm>
            <a:off x="7870368" y="726115"/>
            <a:ext cx="3075107" cy="1292662"/>
          </a:xfrm>
          <a:prstGeom prst="rect">
            <a:avLst/>
          </a:prstGeom>
          <a:noFill/>
        </p:spPr>
        <p:txBody>
          <a:bodyPr wrap="square">
            <a:spAutoFit/>
          </a:bodyPr>
          <a:lstStyle/>
          <a:p>
            <a:pPr algn="just"/>
            <a:r>
              <a:rPr lang="vi-VN" sz="1300" b="1" dirty="0"/>
              <a:t>Nâng cao năng lực tài chính và kỹ thuật</a:t>
            </a:r>
            <a:r>
              <a:rPr lang="vi-VN" sz="1300" dirty="0"/>
              <a:t>: Các thành viên lưu ký phải có nguồn tài chính đủ mạnh để đáp ứng yêu cầu ký quỹ, cùng với việc nâng cấp hạ tầng công nghệ để tương thích với hệ thống CCP.</a:t>
            </a:r>
            <a:endParaRPr lang="en-US" sz="1300" dirty="0"/>
          </a:p>
        </p:txBody>
      </p:sp>
      <p:sp>
        <p:nvSpPr>
          <p:cNvPr id="295" name="TextBox 294">
            <a:extLst>
              <a:ext uri="{FF2B5EF4-FFF2-40B4-BE49-F238E27FC236}">
                <a16:creationId xmlns:a16="http://schemas.microsoft.com/office/drawing/2014/main" id="{6252933B-D9B2-D61B-5B97-7B3865889F8C}"/>
              </a:ext>
            </a:extLst>
          </p:cNvPr>
          <p:cNvSpPr txBox="1"/>
          <p:nvPr/>
        </p:nvSpPr>
        <p:spPr>
          <a:xfrm>
            <a:off x="7968340" y="2097550"/>
            <a:ext cx="3172727" cy="1169551"/>
          </a:xfrm>
          <a:prstGeom prst="rect">
            <a:avLst/>
          </a:prstGeom>
          <a:noFill/>
        </p:spPr>
        <p:txBody>
          <a:bodyPr wrap="square">
            <a:spAutoFit/>
          </a:bodyPr>
          <a:lstStyle/>
          <a:p>
            <a:pPr algn="just"/>
            <a:r>
              <a:rPr lang="vi-VN" sz="1400" b="1" dirty="0">
                <a:solidFill>
                  <a:schemeClr val="bg1"/>
                </a:solidFill>
              </a:rPr>
              <a:t>Quản lý rủi ro phức tạp hơn</a:t>
            </a:r>
            <a:r>
              <a:rPr lang="vi-VN" sz="1400" dirty="0">
                <a:solidFill>
                  <a:schemeClr val="bg1"/>
                </a:solidFill>
              </a:rPr>
              <a:t>: CCP yêu cầu các thành viên lưu ký phát triển hệ thống quản lý rủi ro tiên tiến, với khả năng đánh giá và giám sát rủi ro đối tác liên tục</a:t>
            </a:r>
            <a:endParaRPr lang="en-US" sz="1400" dirty="0">
              <a:solidFill>
                <a:schemeClr val="bg1"/>
              </a:solidFill>
            </a:endParaRPr>
          </a:p>
        </p:txBody>
      </p:sp>
      <p:sp>
        <p:nvSpPr>
          <p:cNvPr id="297" name="TextBox 296">
            <a:extLst>
              <a:ext uri="{FF2B5EF4-FFF2-40B4-BE49-F238E27FC236}">
                <a16:creationId xmlns:a16="http://schemas.microsoft.com/office/drawing/2014/main" id="{E75EB61E-DA85-E95F-6ED8-224090CBC6BC}"/>
              </a:ext>
            </a:extLst>
          </p:cNvPr>
          <p:cNvSpPr txBox="1"/>
          <p:nvPr/>
        </p:nvSpPr>
        <p:spPr>
          <a:xfrm>
            <a:off x="7894864" y="3413406"/>
            <a:ext cx="3436173" cy="1169551"/>
          </a:xfrm>
          <a:prstGeom prst="rect">
            <a:avLst/>
          </a:prstGeom>
          <a:noFill/>
        </p:spPr>
        <p:txBody>
          <a:bodyPr wrap="square">
            <a:spAutoFit/>
          </a:bodyPr>
          <a:lstStyle/>
          <a:p>
            <a:pPr algn="just"/>
            <a:r>
              <a:rPr lang="vi-VN" sz="1400" b="1" dirty="0"/>
              <a:t>Điều chỉnh quy trình nội bộ</a:t>
            </a:r>
            <a:r>
              <a:rPr lang="vi-VN" sz="1400" dirty="0"/>
              <a:t>: Các thành viên lưu ký cần thay đổi quy trình giao dịch và thanh toán để tuân thủ các quy định và tiêu chuẩn mới do CCP đặt ra, điều này có thể gây gián đoạn ban đầu.</a:t>
            </a:r>
            <a:endParaRPr lang="en-US" sz="1400" dirty="0"/>
          </a:p>
        </p:txBody>
      </p:sp>
      <p:sp>
        <p:nvSpPr>
          <p:cNvPr id="299" name="TextBox 298">
            <a:extLst>
              <a:ext uri="{FF2B5EF4-FFF2-40B4-BE49-F238E27FC236}">
                <a16:creationId xmlns:a16="http://schemas.microsoft.com/office/drawing/2014/main" id="{56937FE8-46E4-2595-3080-A209DB858EEB}"/>
              </a:ext>
            </a:extLst>
          </p:cNvPr>
          <p:cNvSpPr txBox="1"/>
          <p:nvPr/>
        </p:nvSpPr>
        <p:spPr>
          <a:xfrm>
            <a:off x="7894863" y="4764565"/>
            <a:ext cx="3050611" cy="1169551"/>
          </a:xfrm>
          <a:prstGeom prst="rect">
            <a:avLst/>
          </a:prstGeom>
          <a:noFill/>
        </p:spPr>
        <p:txBody>
          <a:bodyPr wrap="square">
            <a:spAutoFit/>
          </a:bodyPr>
          <a:lstStyle/>
          <a:p>
            <a:pPr algn="just"/>
            <a:r>
              <a:rPr lang="vi-VN" sz="1400" b="1" dirty="0">
                <a:solidFill>
                  <a:schemeClr val="bg1"/>
                </a:solidFill>
              </a:rPr>
              <a:t>Tăng chi phí hoạt động</a:t>
            </a:r>
            <a:r>
              <a:rPr lang="vi-VN" sz="1400" dirty="0">
                <a:solidFill>
                  <a:schemeClr val="bg1"/>
                </a:solidFill>
              </a:rPr>
              <a:t>: Việc duy trì ký quỹ và tuân thủ các yêu cầu của CCP có thể làm gia tăng chi phí, ảnh hưởng đến lợi nhuận của thành viên lưu ký.</a:t>
            </a:r>
            <a:endParaRPr lang="en-US" sz="1400" dirty="0">
              <a:solidFill>
                <a:schemeClr val="bg1"/>
              </a:solidFill>
            </a:endParaRPr>
          </a:p>
        </p:txBody>
      </p:sp>
      <p:sp>
        <p:nvSpPr>
          <p:cNvPr id="303" name="TextBox 302">
            <a:extLst>
              <a:ext uri="{FF2B5EF4-FFF2-40B4-BE49-F238E27FC236}">
                <a16:creationId xmlns:a16="http://schemas.microsoft.com/office/drawing/2014/main" id="{E2BA60F7-CE0E-5DF4-6A24-2B9003C43BD9}"/>
              </a:ext>
            </a:extLst>
          </p:cNvPr>
          <p:cNvSpPr txBox="1"/>
          <p:nvPr/>
        </p:nvSpPr>
        <p:spPr>
          <a:xfrm>
            <a:off x="4902258" y="4708209"/>
            <a:ext cx="2462663" cy="1815882"/>
          </a:xfrm>
          <a:prstGeom prst="rect">
            <a:avLst/>
          </a:prstGeom>
          <a:noFill/>
        </p:spPr>
        <p:txBody>
          <a:bodyPr wrap="square">
            <a:spAutoFit/>
          </a:bodyPr>
          <a:lstStyle/>
          <a:p>
            <a:pPr algn="ctr"/>
            <a:r>
              <a:rPr lang="en-US" sz="1400" i="1" dirty="0">
                <a:solidFill>
                  <a:srgbClr val="C00000"/>
                </a:solidFill>
              </a:rPr>
              <a:t>“</a:t>
            </a:r>
            <a:r>
              <a:rPr lang="vi-VN" sz="1400" i="1" dirty="0">
                <a:solidFill>
                  <a:srgbClr val="C00000"/>
                </a:solidFill>
              </a:rPr>
              <a:t>Cơ quan quản lý và thành viên lưu ký cần phối hợp chặt chẽ trong xây dựng quy định, nâng cấp công nghệ, quản lý rủi ro, đào tạo, và xử lý khủng hoảng để đảm bảo cơ chế CCP vận hành hiệu quả và bền vững cho </a:t>
            </a:r>
            <a:r>
              <a:rPr lang="en-US" sz="1400" i="1" dirty="0">
                <a:solidFill>
                  <a:srgbClr val="C00000"/>
                </a:solidFill>
              </a:rPr>
              <a:t>TTCK</a:t>
            </a:r>
            <a:r>
              <a:rPr lang="vi-VN" sz="1400" i="1" dirty="0">
                <a:solidFill>
                  <a:srgbClr val="C00000"/>
                </a:solidFill>
              </a:rPr>
              <a:t>.</a:t>
            </a:r>
            <a:r>
              <a:rPr lang="en-US" sz="1400" i="1" dirty="0">
                <a:solidFill>
                  <a:srgbClr val="C00000"/>
                </a:solidFill>
              </a:rPr>
              <a:t>”</a:t>
            </a:r>
          </a:p>
        </p:txBody>
      </p:sp>
      <p:sp>
        <p:nvSpPr>
          <p:cNvPr id="304" name="Arrow: Down 303">
            <a:extLst>
              <a:ext uri="{FF2B5EF4-FFF2-40B4-BE49-F238E27FC236}">
                <a16:creationId xmlns:a16="http://schemas.microsoft.com/office/drawing/2014/main" id="{4E3C5714-B27F-C765-0C15-2D83BAB88A70}"/>
              </a:ext>
            </a:extLst>
          </p:cNvPr>
          <p:cNvSpPr/>
          <p:nvPr/>
        </p:nvSpPr>
        <p:spPr>
          <a:xfrm>
            <a:off x="6070406" y="4463092"/>
            <a:ext cx="107806" cy="15843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535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xml><?xml version="1.0" encoding="utf-8"?>
<p:tagLst xmlns:a="http://schemas.openxmlformats.org/drawingml/2006/main" xmlns:r="http://schemas.openxmlformats.org/officeDocument/2006/relationships" xmlns:p="http://schemas.openxmlformats.org/presentationml/2006/main">
  <p:tag name="LAYOUT" val="ppLayoutCustom"/>
</p:tagLst>
</file>

<file path=ppt/tags/tag3.xml><?xml version="1.0" encoding="utf-8"?>
<p:tagLst xmlns:a="http://schemas.openxmlformats.org/drawingml/2006/main" xmlns:r="http://schemas.openxmlformats.org/officeDocument/2006/relationships" xmlns:p="http://schemas.openxmlformats.org/presentationml/2006/main">
  <p:tag name="LAYOUT" val="ppLayoutCusto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ee32b59-0abe-46d6-aba3-2cd6ab6b2e2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ài liệu" ma:contentTypeID="0x01010072E20111BB49F442AF2B214E5E099C29" ma:contentTypeVersion="12" ma:contentTypeDescription="Tạo tài liệu mới." ma:contentTypeScope="" ma:versionID="2de113f2bef55e4adbe02673f74b3c9a">
  <xsd:schema xmlns:xsd="http://www.w3.org/2001/XMLSchema" xmlns:xs="http://www.w3.org/2001/XMLSchema" xmlns:p="http://schemas.microsoft.com/office/2006/metadata/properties" xmlns:ns2="9ee32b59-0abe-46d6-aba3-2cd6ab6b2e29" xmlns:ns3="05c92529-b4ef-495a-bd23-f1d4f9f83b63" targetNamespace="http://schemas.microsoft.com/office/2006/metadata/properties" ma:root="true" ma:fieldsID="20fc24f67af85758d4534934feec1291" ns2:_="" ns3:_="">
    <xsd:import namespace="9ee32b59-0abe-46d6-aba3-2cd6ab6b2e29"/>
    <xsd:import namespace="05c92529-b4ef-495a-bd23-f1d4f9f83b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32b59-0abe-46d6-aba3-2cd6ab6b2e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Thẻ Hình ảnh" ma:readOnly="false" ma:fieldId="{5cf76f15-5ced-4ddc-b409-7134ff3c332f}" ma:taxonomyMulti="true" ma:sspId="4f27e54a-bce4-4de2-8305-f5d733cdeee1"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c92529-b4ef-495a-bd23-f1d4f9f83b63" elementFormDefault="qualified">
    <xsd:import namespace="http://schemas.microsoft.com/office/2006/documentManagement/types"/>
    <xsd:import namespace="http://schemas.microsoft.com/office/infopath/2007/PartnerControls"/>
    <xsd:element name="SharedWithUsers" ma:index="12"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hia sẻ Có Chi tiế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B7F6D7-19EA-43D1-A8CB-39569D976C71}">
  <ds:schemaRefs>
    <ds:schemaRef ds:uri="9ee32b59-0abe-46d6-aba3-2cd6ab6b2e29"/>
    <ds:schemaRef ds:uri="http://purl.org/dc/terms/"/>
    <ds:schemaRef ds:uri="http://schemas.microsoft.com/office/infopath/2007/PartnerControls"/>
    <ds:schemaRef ds:uri="http://schemas.openxmlformats.org/package/2006/metadata/core-properties"/>
    <ds:schemaRef ds:uri="05c92529-b4ef-495a-bd23-f1d4f9f83b63"/>
    <ds:schemaRef ds:uri="http://schemas.microsoft.com/office/2006/documentManagement/types"/>
    <ds:schemaRef ds:uri="http://www.w3.org/XML/1998/namespace"/>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568FC170-08D2-4158-8DAF-2350BD1D44AC}">
  <ds:schemaRefs>
    <ds:schemaRef ds:uri="http://schemas.microsoft.com/sharepoint/v3/contenttype/forms"/>
  </ds:schemaRefs>
</ds:datastoreItem>
</file>

<file path=customXml/itemProps3.xml><?xml version="1.0" encoding="utf-8"?>
<ds:datastoreItem xmlns:ds="http://schemas.openxmlformats.org/officeDocument/2006/customXml" ds:itemID="{E9DD809C-256A-4D85-BA80-348120026D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e32b59-0abe-46d6-aba3-2cd6ab6b2e29"/>
    <ds:schemaRef ds:uri="05c92529-b4ef-495a-bd23-f1d4f9f83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60cecfb-f0c6-4dd7-a5ec-66ef4d75ae63}" enabled="0" method="" siteId="{460cecfb-f0c6-4dd7-a5ec-66ef4d75ae63}" removed="1"/>
</clbl:labelList>
</file>

<file path=docProps/app.xml><?xml version="1.0" encoding="utf-8"?>
<Properties xmlns="http://schemas.openxmlformats.org/officeDocument/2006/extended-properties" xmlns:vt="http://schemas.openxmlformats.org/officeDocument/2006/docPropsVTypes">
  <TotalTime>4338</TotalTime>
  <Words>4721</Words>
  <Application>Microsoft Office PowerPoint</Application>
  <PresentationFormat>Widescreen</PresentationFormat>
  <Paragraphs>298</Paragraphs>
  <Slides>16</Slides>
  <Notes>13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16</vt:i4>
      </vt:variant>
    </vt:vector>
  </HeadingPairs>
  <TitlesOfParts>
    <vt:vector size="33" baseType="lpstr">
      <vt:lpstr>Aptos</vt:lpstr>
      <vt:lpstr>Aptos Display</vt:lpstr>
      <vt:lpstr>Arial</vt:lpstr>
      <vt:lpstr>Arial (Body)</vt:lpstr>
      <vt:lpstr>Calibri</vt:lpstr>
      <vt:lpstr>Candara</vt:lpstr>
      <vt:lpstr>Helvetica</vt:lpstr>
      <vt:lpstr>Kuro</vt:lpstr>
      <vt:lpstr>Kuro Bold</vt:lpstr>
      <vt:lpstr>Kuro Italic</vt:lpstr>
      <vt:lpstr>Kuro Light</vt:lpstr>
      <vt:lpstr>Kuro Medium</vt:lpstr>
      <vt:lpstr>Montserrat</vt:lpstr>
      <vt:lpstr>Times New Roman</vt:lpstr>
      <vt:lpstr>Trebuchet MS</vt:lpstr>
      <vt:lpstr>Wingdings</vt:lpstr>
      <vt:lpstr>Office Theme</vt:lpstr>
      <vt:lpstr>PowerPoint Presentation</vt:lpstr>
      <vt:lpstr>PowerPoint Presentation</vt:lpstr>
      <vt:lpstr>PowerPoint Presentation</vt:lpstr>
      <vt:lpstr>MÔ HÌNH ĐỐI TÁC BÙ TRỪ TRUNG TÂM – CCP DỰ KIẾN ÁP DỤNG TẠI VIỆT NAM</vt:lpstr>
      <vt:lpstr>VAI TRÒ CỦA CCP TRÊN THỊ TRƯỜNG CHỨNG KHOÁN</vt:lpstr>
      <vt:lpstr>ÁP DỤNG CCP CỦA CÁC THỊ TRƯỜNG TRÊN THẾ GIỚI</vt:lpstr>
      <vt:lpstr>PowerPoint Presentation</vt:lpstr>
      <vt:lpstr>CCP - BƯỚC TIẾN TẤT YẾU ĐỐI VỚI THỊ TRƯỜNG CHỨNG KHOÁN VIỆT NAM</vt:lpstr>
      <vt:lpstr>THÁCH THỨC KHI ÁP DỤNG CCP TRÊN THỊ TRƯỜNG CHỨNG KHOÁN VIỆT NAM </vt:lpstr>
      <vt:lpstr>PowerPoint Presentation</vt:lpstr>
      <vt:lpstr>TỔNG QUAN VỀ  VIETCOMBANK</vt:lpstr>
      <vt:lpstr>TỔNG QUAN VIETCOMBANK: Khả năng sinh lời và chất lượng tài sản dẫn đầu và bền vững</vt:lpstr>
      <vt:lpstr>VỚI VAI TRÒ LÀ NHLK: TRƯỜNG HỢP NHLK LÀ TVBT</vt:lpstr>
      <vt:lpstr>VỚI VAI TRÒ LÀ NGÂN HÀNG THƯƠNG MẠI</vt:lpstr>
      <vt:lpstr>ĐỀ XUẤT, KIẾN NGHỊ CỦA VIETCOMBANK VỚI CÁC CƠ QUAN QUẢN LÝ NHÀ NƯỚC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Thuy Duong</dc:creator>
  <cp:lastModifiedBy>Truong Dieu Linh (Director - Treasury Sales Department - HO)</cp:lastModifiedBy>
  <cp:revision>17</cp:revision>
  <dcterms:created xsi:type="dcterms:W3CDTF">2024-07-27T23:40:32Z</dcterms:created>
  <dcterms:modified xsi:type="dcterms:W3CDTF">2024-11-08T11:33:48Z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0x01010072E20111BB49F442AF2B214E5E099C29</vt:lpwstr>
  </property>
  <property fmtid="{D5CDD505-2E9C-101B-9397-08002B2CF9AE}" pid="3" name="MediaServiceImageTags">
    <vt:lpwstr/>
  </property>
</Properties>
</file>